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3"/>
  </p:notesMasterIdLst>
  <p:handoutMasterIdLst>
    <p:handoutMasterId r:id="rId44"/>
  </p:handoutMasterIdLst>
  <p:sldIdLst>
    <p:sldId id="257"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78" r:id="rId23"/>
    <p:sldId id="290" r:id="rId24"/>
    <p:sldId id="281" r:id="rId25"/>
    <p:sldId id="282" r:id="rId26"/>
    <p:sldId id="283" r:id="rId27"/>
    <p:sldId id="284" r:id="rId28"/>
    <p:sldId id="285" r:id="rId29"/>
    <p:sldId id="286" r:id="rId30"/>
    <p:sldId id="280" r:id="rId31"/>
    <p:sldId id="291" r:id="rId32"/>
    <p:sldId id="292" r:id="rId33"/>
    <p:sldId id="287" r:id="rId34"/>
    <p:sldId id="293" r:id="rId35"/>
    <p:sldId id="294" r:id="rId36"/>
    <p:sldId id="295" r:id="rId37"/>
    <p:sldId id="297" r:id="rId38"/>
    <p:sldId id="296" r:id="rId39"/>
    <p:sldId id="298" r:id="rId40"/>
    <p:sldId id="289" r:id="rId41"/>
    <p:sldId id="28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D3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B876C8-C685-4ECB-8F7F-5C16B2E8DE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fa-IR"/>
          </a:p>
        </p:txBody>
      </p:sp>
      <p:sp>
        <p:nvSpPr>
          <p:cNvPr id="3" name="Date Placeholder 2">
            <a:extLst>
              <a:ext uri="{FF2B5EF4-FFF2-40B4-BE49-F238E27FC236}">
                <a16:creationId xmlns:a16="http://schemas.microsoft.com/office/drawing/2014/main" id="{B78902DD-81FA-43C7-BFD9-61F47D82DD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27D3AF42-5CE1-4464-87B6-D7DB3EE51F5F}" type="datetimeFigureOut">
              <a:rPr lang="fa-IR" smtClean="0"/>
              <a:t>25/08/1443</a:t>
            </a:fld>
            <a:endParaRPr lang="fa-IR"/>
          </a:p>
        </p:txBody>
      </p:sp>
      <p:sp>
        <p:nvSpPr>
          <p:cNvPr id="4" name="Footer Placeholder 3">
            <a:extLst>
              <a:ext uri="{FF2B5EF4-FFF2-40B4-BE49-F238E27FC236}">
                <a16:creationId xmlns:a16="http://schemas.microsoft.com/office/drawing/2014/main" id="{0393747A-EAE0-4273-BFF2-F25A53EFAD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fa-IR"/>
          </a:p>
        </p:txBody>
      </p:sp>
      <p:sp>
        <p:nvSpPr>
          <p:cNvPr id="5" name="Slide Number Placeholder 4">
            <a:extLst>
              <a:ext uri="{FF2B5EF4-FFF2-40B4-BE49-F238E27FC236}">
                <a16:creationId xmlns:a16="http://schemas.microsoft.com/office/drawing/2014/main" id="{344EC58C-F6BB-4CD1-BA75-A1D4323603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A2D6E410-3951-4B6B-B87C-680B03905003}" type="slidenum">
              <a:rPr lang="fa-IR" smtClean="0"/>
              <a:t>‹#›</a:t>
            </a:fld>
            <a:endParaRPr lang="fa-IR"/>
          </a:p>
        </p:txBody>
      </p:sp>
    </p:spTree>
    <p:extLst>
      <p:ext uri="{BB962C8B-B14F-4D97-AF65-F5344CB8AC3E}">
        <p14:creationId xmlns:p14="http://schemas.microsoft.com/office/powerpoint/2010/main" val="1454627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fa-I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2E850E2-3607-477B-B20B-EC502BF64391}" type="datetimeFigureOut">
              <a:rPr lang="fa-IR" smtClean="0"/>
              <a:t>25/08/1443</a:t>
            </a:fld>
            <a:endParaRPr lang="fa-I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fa-I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DED404EE-EBDE-4480-B232-D348ED880E8C}" type="slidenum">
              <a:rPr lang="fa-IR" smtClean="0"/>
              <a:t>‹#›</a:t>
            </a:fld>
            <a:endParaRPr lang="fa-IR"/>
          </a:p>
        </p:txBody>
      </p:sp>
    </p:spTree>
    <p:extLst>
      <p:ext uri="{BB962C8B-B14F-4D97-AF65-F5344CB8AC3E}">
        <p14:creationId xmlns:p14="http://schemas.microsoft.com/office/powerpoint/2010/main" val="1718129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DED404EE-EBDE-4480-B232-D348ED880E8C}" type="slidenum">
              <a:rPr lang="fa-IR" smtClean="0"/>
              <a:t>21</a:t>
            </a:fld>
            <a:endParaRPr lang="fa-IR"/>
          </a:p>
        </p:txBody>
      </p:sp>
    </p:spTree>
    <p:extLst>
      <p:ext uri="{BB962C8B-B14F-4D97-AF65-F5344CB8AC3E}">
        <p14:creationId xmlns:p14="http://schemas.microsoft.com/office/powerpoint/2010/main" val="2062693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F1EB77-9055-4CF4-A93E-5D11CA780DF1}" type="datetimeFigureOut">
              <a:rPr lang="fa-IR" smtClean="0"/>
              <a:t>25/08/1443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92063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F1EB77-9055-4CF4-A93E-5D11CA780DF1}" type="datetimeFigureOut">
              <a:rPr lang="fa-IR" smtClean="0"/>
              <a:t>25/08/1443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1076476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F1EB77-9055-4CF4-A93E-5D11CA780DF1}" type="datetimeFigureOut">
              <a:rPr lang="fa-IR" smtClean="0"/>
              <a:t>25/08/1443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3963582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F1EB77-9055-4CF4-A93E-5D11CA780DF1}" type="datetimeFigureOut">
              <a:rPr lang="fa-IR" smtClean="0"/>
              <a:t>25/08/1443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00E67A8-7C63-422D-87CF-B7E5835CDC21}" type="slidenum">
              <a:rPr lang="fa-IR" smtClean="0"/>
              <a:t>‹#›</a:t>
            </a:fld>
            <a:endParaRPr lang="fa-I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98908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F1EB77-9055-4CF4-A93E-5D11CA780DF1}" type="datetimeFigureOut">
              <a:rPr lang="fa-IR" smtClean="0"/>
              <a:t>25/08/1443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307431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F1EB77-9055-4CF4-A93E-5D11CA780DF1}" type="datetimeFigureOut">
              <a:rPr lang="fa-IR" smtClean="0"/>
              <a:t>25/08/1443</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1989834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F1EB77-9055-4CF4-A93E-5D11CA780DF1}" type="datetimeFigureOut">
              <a:rPr lang="fa-IR" smtClean="0"/>
              <a:t>25/08/1443</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3754526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F1EB77-9055-4CF4-A93E-5D11CA780DF1}" type="datetimeFigureOut">
              <a:rPr lang="fa-IR" smtClean="0"/>
              <a:t>25/08/1443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2564148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F1EB77-9055-4CF4-A93E-5D11CA780DF1}" type="datetimeFigureOut">
              <a:rPr lang="fa-IR" smtClean="0"/>
              <a:t>25/08/1443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2039402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25779" y="31680"/>
            <a:ext cx="7633056" cy="594064"/>
          </a:xfrm>
        </p:spPr>
        <p:txBody>
          <a:bodyPr>
            <a:normAutofit/>
          </a:bodyPr>
          <a:lstStyle>
            <a:lvl1pPr algn="r">
              <a:defRPr sz="3200" b="1">
                <a:solidFill>
                  <a:srgbClr val="00B0F0"/>
                </a:solidFill>
                <a:cs typeface="B Mitra" panose="00000400000000000000" pitchFamily="2" charset="-78"/>
              </a:defRPr>
            </a:lvl1pPr>
          </a:lstStyle>
          <a:p>
            <a:r>
              <a:rPr lang="en-US" dirty="0"/>
              <a:t>Click to edit Master title style</a:t>
            </a:r>
          </a:p>
        </p:txBody>
      </p:sp>
      <p:sp>
        <p:nvSpPr>
          <p:cNvPr id="3" name="Content Placeholder 2"/>
          <p:cNvSpPr>
            <a:spLocks noGrp="1"/>
          </p:cNvSpPr>
          <p:nvPr>
            <p:ph idx="1"/>
          </p:nvPr>
        </p:nvSpPr>
        <p:spPr/>
        <p:txBody>
          <a:bodyPr anchor="t"/>
          <a:lstStyle>
            <a:lvl1pPr marL="0" indent="0" algn="just">
              <a:lnSpc>
                <a:spcPct val="150000"/>
              </a:lnSpc>
              <a:buNone/>
              <a:defRPr>
                <a:cs typeface="B Mitra" panose="00000400000000000000" pitchFamily="2" charset="-78"/>
              </a:defRPr>
            </a:lvl1pPr>
            <a:lvl2pPr marL="457200" indent="0" algn="just">
              <a:lnSpc>
                <a:spcPct val="150000"/>
              </a:lnSpc>
              <a:buNone/>
              <a:defRPr>
                <a:cs typeface="B Mitra" panose="00000400000000000000" pitchFamily="2" charset="-78"/>
              </a:defRPr>
            </a:lvl2pPr>
            <a:lvl3pPr marL="914400" indent="0" algn="just">
              <a:lnSpc>
                <a:spcPct val="150000"/>
              </a:lnSpc>
              <a:buNone/>
              <a:defRPr>
                <a:cs typeface="B Mitra" panose="00000400000000000000" pitchFamily="2" charset="-78"/>
              </a:defRPr>
            </a:lvl3pPr>
            <a:lvl4pPr marL="1371600" indent="0" algn="just">
              <a:lnSpc>
                <a:spcPct val="150000"/>
              </a:lnSpc>
              <a:buNone/>
              <a:defRPr>
                <a:cs typeface="B Mitra" panose="00000400000000000000" pitchFamily="2" charset="-78"/>
              </a:defRPr>
            </a:lvl4pPr>
            <a:lvl5pPr marL="1828800" indent="0" algn="just">
              <a:lnSpc>
                <a:spcPct val="150000"/>
              </a:lnSpc>
              <a:buNone/>
              <a:defRPr>
                <a:cs typeface="B Mitra" panose="00000400000000000000" pitchFamily="2"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CF1EB77-9055-4CF4-A93E-5D11CA780DF1}" type="datetimeFigureOut">
              <a:rPr lang="fa-IR" smtClean="0"/>
              <a:t>25/08/1443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a:xfrm>
            <a:off x="10951856" y="5867131"/>
            <a:ext cx="551167" cy="365125"/>
          </a:xfrm>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1394474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F1EB77-9055-4CF4-A93E-5D11CA780DF1}" type="datetimeFigureOut">
              <a:rPr lang="fa-IR" smtClean="0"/>
              <a:t>25/08/1443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2616961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F1EB77-9055-4CF4-A93E-5D11CA780DF1}" type="datetimeFigureOut">
              <a:rPr lang="fa-IR" smtClean="0"/>
              <a:t>25/08/1443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246298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F1EB77-9055-4CF4-A93E-5D11CA780DF1}" type="datetimeFigureOut">
              <a:rPr lang="fa-IR" smtClean="0"/>
              <a:t>25/08/1443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368641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F1EB77-9055-4CF4-A93E-5D11CA780DF1}" type="datetimeFigureOut">
              <a:rPr lang="fa-IR" smtClean="0"/>
              <a:t>25/08/1443</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2116165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F1EB77-9055-4CF4-A93E-5D11CA780DF1}" type="datetimeFigureOut">
              <a:rPr lang="fa-IR" smtClean="0"/>
              <a:t>25/08/1443</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3560609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CF1EB77-9055-4CF4-A93E-5D11CA780DF1}" type="datetimeFigureOut">
              <a:rPr lang="fa-IR" smtClean="0"/>
              <a:t>25/08/1443</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154049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F1EB77-9055-4CF4-A93E-5D11CA780DF1}" type="datetimeFigureOut">
              <a:rPr lang="fa-IR" smtClean="0"/>
              <a:t>25/08/1443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2203807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F1EB77-9055-4CF4-A93E-5D11CA780DF1}" type="datetimeFigureOut">
              <a:rPr lang="fa-IR" smtClean="0"/>
              <a:t>25/08/1443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00E67A8-7C63-422D-87CF-B7E5835CDC21}" type="slidenum">
              <a:rPr lang="fa-IR" smtClean="0"/>
              <a:t>‹#›</a:t>
            </a:fld>
            <a:endParaRPr lang="fa-IR"/>
          </a:p>
        </p:txBody>
      </p:sp>
    </p:spTree>
    <p:extLst>
      <p:ext uri="{BB962C8B-B14F-4D97-AF65-F5344CB8AC3E}">
        <p14:creationId xmlns:p14="http://schemas.microsoft.com/office/powerpoint/2010/main" val="1570759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CF1EB77-9055-4CF4-A93E-5D11CA780DF1}" type="datetimeFigureOut">
              <a:rPr lang="fa-IR" smtClean="0"/>
              <a:t>25/08/1443</a:t>
            </a:fld>
            <a:endParaRPr lang="fa-I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fa-I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00E67A8-7C63-422D-87CF-B7E5835CDC21}" type="slidenum">
              <a:rPr lang="fa-IR" smtClean="0"/>
              <a:t>‹#›</a:t>
            </a:fld>
            <a:endParaRPr lang="fa-IR"/>
          </a:p>
        </p:txBody>
      </p:sp>
    </p:spTree>
    <p:extLst>
      <p:ext uri="{BB962C8B-B14F-4D97-AF65-F5344CB8AC3E}">
        <p14:creationId xmlns:p14="http://schemas.microsoft.com/office/powerpoint/2010/main" val="103712781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ctr" defTabSz="914400" rtl="1"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18.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8.xml"/><Relationship Id="rId5" Type="http://schemas.openxmlformats.org/officeDocument/2006/relationships/image" Target="../media/image32.jpg"/><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18.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 Id="rId9" Type="http://schemas.openxmlformats.org/officeDocument/2006/relationships/image" Target="../media/image55.jpeg"/></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5EE9-B790-4E74-9E9F-43B7D04E99A6}"/>
              </a:ext>
            </a:extLst>
          </p:cNvPr>
          <p:cNvSpPr>
            <a:spLocks noGrp="1"/>
          </p:cNvSpPr>
          <p:nvPr>
            <p:ph type="title"/>
          </p:nvPr>
        </p:nvSpPr>
        <p:spPr>
          <a:xfrm>
            <a:off x="1408897" y="0"/>
            <a:ext cx="10018713" cy="1414020"/>
          </a:xfrm>
        </p:spPr>
        <p:txBody>
          <a:bodyPr>
            <a:normAutofit/>
          </a:bodyPr>
          <a:lstStyle/>
          <a:p>
            <a:pPr algn="ctr"/>
            <a:r>
              <a:rPr lang="fa-IR" sz="8800" b="1" dirty="0" err="1">
                <a:solidFill>
                  <a:schemeClr val="tx1"/>
                </a:solidFill>
                <a:latin typeface="Arabic Typesetting" panose="03020402040406030203" pitchFamily="66" charset="-78"/>
                <a:cs typeface="Arabic Typesetting" panose="03020402040406030203" pitchFamily="66" charset="-78"/>
              </a:rPr>
              <a:t>بسم</a:t>
            </a:r>
            <a:r>
              <a:rPr lang="fa-IR" sz="8800" b="1" dirty="0">
                <a:solidFill>
                  <a:schemeClr val="tx1"/>
                </a:solidFill>
                <a:latin typeface="Arabic Typesetting" panose="03020402040406030203" pitchFamily="66" charset="-78"/>
                <a:cs typeface="Arabic Typesetting" panose="03020402040406030203" pitchFamily="66" charset="-78"/>
              </a:rPr>
              <a:t> الله </a:t>
            </a:r>
            <a:r>
              <a:rPr lang="fa-IR" sz="8800" b="1" dirty="0" err="1">
                <a:solidFill>
                  <a:schemeClr val="tx1"/>
                </a:solidFill>
                <a:latin typeface="Arabic Typesetting" panose="03020402040406030203" pitchFamily="66" charset="-78"/>
                <a:cs typeface="Arabic Typesetting" panose="03020402040406030203" pitchFamily="66" charset="-78"/>
              </a:rPr>
              <a:t>الرّحمن</a:t>
            </a:r>
            <a:r>
              <a:rPr lang="fa-IR" sz="8800" b="1" dirty="0">
                <a:solidFill>
                  <a:schemeClr val="tx1"/>
                </a:solidFill>
                <a:latin typeface="Arabic Typesetting" panose="03020402040406030203" pitchFamily="66" charset="-78"/>
                <a:cs typeface="Arabic Typesetting" panose="03020402040406030203" pitchFamily="66" charset="-78"/>
              </a:rPr>
              <a:t> </a:t>
            </a:r>
            <a:r>
              <a:rPr lang="fa-IR" sz="8800" b="1" dirty="0" err="1">
                <a:solidFill>
                  <a:schemeClr val="tx1"/>
                </a:solidFill>
                <a:latin typeface="Arabic Typesetting" panose="03020402040406030203" pitchFamily="66" charset="-78"/>
                <a:cs typeface="Arabic Typesetting" panose="03020402040406030203" pitchFamily="66" charset="-78"/>
              </a:rPr>
              <a:t>الرّحیم</a:t>
            </a:r>
            <a:endParaRPr lang="fa-IR" sz="8800" b="1" dirty="0">
              <a:solidFill>
                <a:schemeClr val="tx1"/>
              </a:solidFill>
              <a:latin typeface="Arabic Typesetting" panose="03020402040406030203" pitchFamily="66" charset="-78"/>
              <a:cs typeface="Arabic Typesetting" panose="03020402040406030203" pitchFamily="66" charset="-78"/>
            </a:endParaRPr>
          </a:p>
        </p:txBody>
      </p:sp>
      <p:sp>
        <p:nvSpPr>
          <p:cNvPr id="3" name="Content Placeholder 2">
            <a:extLst>
              <a:ext uri="{FF2B5EF4-FFF2-40B4-BE49-F238E27FC236}">
                <a16:creationId xmlns:a16="http://schemas.microsoft.com/office/drawing/2014/main" id="{B3F0B1F9-1FA0-4A1A-9AD1-C9F1BB0E4B39}"/>
              </a:ext>
            </a:extLst>
          </p:cNvPr>
          <p:cNvSpPr>
            <a:spLocks noGrp="1"/>
          </p:cNvSpPr>
          <p:nvPr>
            <p:ph idx="1"/>
          </p:nvPr>
        </p:nvSpPr>
        <p:spPr>
          <a:xfrm>
            <a:off x="1484310" y="1578204"/>
            <a:ext cx="10018713" cy="5279795"/>
          </a:xfrm>
        </p:spPr>
        <p:txBody>
          <a:bodyPr>
            <a:normAutofit/>
          </a:bodyPr>
          <a:lstStyle/>
          <a:p>
            <a:pPr marL="0" indent="0" algn="ctr">
              <a:lnSpc>
                <a:spcPct val="150000"/>
              </a:lnSpc>
              <a:spcBef>
                <a:spcPts val="0"/>
              </a:spcBef>
              <a:spcAft>
                <a:spcPts val="800"/>
              </a:spcAft>
              <a:buNone/>
            </a:pPr>
            <a:r>
              <a:rPr lang="fa-IR" b="1" dirty="0">
                <a:cs typeface="B Mitra" panose="00000400000000000000" pitchFamily="2" charset="-78"/>
              </a:rPr>
              <a:t>بنیاد ملی نخبگان – طرح ششم شهید احمدی روشن</a:t>
            </a:r>
          </a:p>
          <a:p>
            <a:pPr marL="0" indent="0" algn="ctr">
              <a:lnSpc>
                <a:spcPct val="150000"/>
              </a:lnSpc>
              <a:spcBef>
                <a:spcPts val="0"/>
              </a:spcBef>
              <a:spcAft>
                <a:spcPts val="800"/>
              </a:spcAft>
              <a:buNone/>
            </a:pPr>
            <a:r>
              <a:rPr lang="fa-IR" sz="2200" b="1" dirty="0">
                <a:effectLst/>
                <a:latin typeface="Calibri" panose="020F0502020204030204" pitchFamily="34" charset="0"/>
                <a:ea typeface="Calibri" panose="020F0502020204030204" pitchFamily="34" charset="0"/>
                <a:cs typeface="B Mitra" panose="00000400000000000000" pitchFamily="2" charset="-78"/>
              </a:rPr>
              <a:t>موضوع طرح:</a:t>
            </a:r>
            <a:r>
              <a:rPr lang="fa-IR" sz="2200" dirty="0">
                <a:effectLst/>
                <a:latin typeface="Calibri" panose="020F0502020204030204" pitchFamily="34" charset="0"/>
                <a:ea typeface="Calibri" panose="020F0502020204030204" pitchFamily="34" charset="0"/>
                <a:cs typeface="B Mitra" panose="00000400000000000000" pitchFamily="2" charset="-78"/>
              </a:rPr>
              <a:t> </a:t>
            </a:r>
            <a:r>
              <a:rPr lang="fa-IR" dirty="0">
                <a:effectLst/>
                <a:latin typeface="Calibri" panose="020F0502020204030204" pitchFamily="34" charset="0"/>
                <a:ea typeface="Calibri" panose="020F0502020204030204" pitchFamily="34" charset="0"/>
                <a:cs typeface="B Mitra" panose="00000400000000000000" pitchFamily="2" charset="-78"/>
              </a:rPr>
              <a:t>طراحی زنجیره تامین پایدار چند </a:t>
            </a:r>
            <a:r>
              <a:rPr lang="fa-IR" dirty="0" err="1">
                <a:effectLst/>
                <a:latin typeface="Calibri" panose="020F0502020204030204" pitchFamily="34" charset="0"/>
                <a:ea typeface="Calibri" panose="020F0502020204030204" pitchFamily="34" charset="0"/>
                <a:cs typeface="B Mitra" panose="00000400000000000000" pitchFamily="2" charset="-78"/>
              </a:rPr>
              <a:t>کاناله</a:t>
            </a:r>
            <a:r>
              <a:rPr lang="fa-IR" dirty="0">
                <a:effectLst/>
                <a:latin typeface="Calibri" panose="020F0502020204030204" pitchFamily="34" charset="0"/>
                <a:ea typeface="Calibri" panose="020F0502020204030204" pitchFamily="34" charset="0"/>
                <a:cs typeface="B Mitra" panose="00000400000000000000" pitchFamily="2" charset="-78"/>
              </a:rPr>
              <a:t> پسته</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lgn="ctr">
              <a:lnSpc>
                <a:spcPct val="150000"/>
              </a:lnSpc>
              <a:spcBef>
                <a:spcPts val="0"/>
              </a:spcBef>
              <a:spcAft>
                <a:spcPts val="800"/>
              </a:spcAft>
              <a:buNone/>
            </a:pPr>
            <a:r>
              <a:rPr lang="fa-IR" sz="2200" b="1" dirty="0">
                <a:effectLst/>
                <a:latin typeface="Calibri" panose="020F0502020204030204" pitchFamily="34" charset="0"/>
                <a:ea typeface="Calibri" panose="020F0502020204030204" pitchFamily="34" charset="0"/>
                <a:cs typeface="B Mitra" panose="00000400000000000000" pitchFamily="2" charset="-78"/>
              </a:rPr>
              <a:t>رهبر گروه:</a:t>
            </a:r>
            <a:r>
              <a:rPr lang="fa-IR" sz="2200" dirty="0">
                <a:effectLst/>
                <a:latin typeface="Calibri" panose="020F0502020204030204" pitchFamily="34" charset="0"/>
                <a:ea typeface="Calibri" panose="020F0502020204030204" pitchFamily="34" charset="0"/>
                <a:cs typeface="B Mitra" panose="00000400000000000000" pitchFamily="2" charset="-78"/>
              </a:rPr>
              <a:t> </a:t>
            </a:r>
            <a:r>
              <a:rPr lang="fa-IR" dirty="0">
                <a:effectLst/>
                <a:latin typeface="Calibri" panose="020F0502020204030204" pitchFamily="34" charset="0"/>
                <a:ea typeface="Calibri" panose="020F0502020204030204" pitchFamily="34" charset="0"/>
                <a:cs typeface="B Mitra" panose="00000400000000000000" pitchFamily="2" charset="-78"/>
              </a:rPr>
              <a:t>جناب آقای دکتر حامد فضل الله تبار</a:t>
            </a:r>
          </a:p>
          <a:p>
            <a:pPr marL="0" marR="0" indent="0" algn="ctr" rtl="1">
              <a:lnSpc>
                <a:spcPct val="150000"/>
              </a:lnSpc>
              <a:spcBef>
                <a:spcPts val="0"/>
              </a:spcBef>
              <a:spcAft>
                <a:spcPts val="800"/>
              </a:spcAft>
              <a:buNone/>
            </a:pPr>
            <a:r>
              <a:rPr lang="fa-IR" sz="1800" b="1" dirty="0">
                <a:effectLst/>
                <a:latin typeface="Calibri" panose="020F0502020204030204" pitchFamily="34" charset="0"/>
                <a:ea typeface="Calibri" panose="020F0502020204030204" pitchFamily="34" charset="0"/>
                <a:cs typeface="B Mitra" panose="00000400000000000000" pitchFamily="2" charset="-78"/>
              </a:rPr>
              <a:t>اعضای گروه: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ctr" rtl="1">
              <a:lnSpc>
                <a:spcPct val="150000"/>
              </a:lnSpc>
              <a:spcBef>
                <a:spcPts val="0"/>
              </a:spcBef>
              <a:spcAft>
                <a:spcPts val="800"/>
              </a:spcAft>
              <a:buNone/>
            </a:pPr>
            <a:r>
              <a:rPr lang="fa-IR" dirty="0">
                <a:effectLst/>
                <a:latin typeface="Calibri" panose="020F0502020204030204" pitchFamily="34" charset="0"/>
                <a:ea typeface="Calibri" panose="020F0502020204030204" pitchFamily="34" charset="0"/>
                <a:cs typeface="B Mitra" panose="00000400000000000000" pitchFamily="2" charset="-78"/>
              </a:rPr>
              <a:t>علی حمدی پور، </a:t>
            </a:r>
            <a:r>
              <a:rPr lang="fa-IR" dirty="0" err="1">
                <a:effectLst/>
                <a:latin typeface="Calibri" panose="020F0502020204030204" pitchFamily="34" charset="0"/>
                <a:ea typeface="Calibri" panose="020F0502020204030204" pitchFamily="34" charset="0"/>
                <a:cs typeface="B Mitra" panose="00000400000000000000" pitchFamily="2" charset="-78"/>
              </a:rPr>
              <a:t>هانیه</a:t>
            </a:r>
            <a:r>
              <a:rPr lang="fa-IR" dirty="0">
                <a:effectLst/>
                <a:latin typeface="Calibri" panose="020F0502020204030204" pitchFamily="34" charset="0"/>
                <a:ea typeface="Calibri" panose="020F0502020204030204" pitchFamily="34" charset="0"/>
                <a:cs typeface="B Mitra" panose="00000400000000000000" pitchFamily="2" charset="-78"/>
              </a:rPr>
              <a:t> عشق، پیمان فلسفی</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indent="0" algn="ctr" rtl="1">
              <a:lnSpc>
                <a:spcPct val="150000"/>
              </a:lnSpc>
              <a:spcBef>
                <a:spcPts val="0"/>
              </a:spcBef>
              <a:spcAft>
                <a:spcPts val="800"/>
              </a:spcAft>
              <a:buNone/>
            </a:pPr>
            <a:r>
              <a:rPr lang="fa-IR" dirty="0">
                <a:effectLst/>
                <a:latin typeface="Calibri" panose="020F0502020204030204" pitchFamily="34" charset="0"/>
                <a:ea typeface="Calibri" panose="020F0502020204030204" pitchFamily="34" charset="0"/>
                <a:cs typeface="B Mitra" panose="00000400000000000000" pitchFamily="2" charset="-78"/>
              </a:rPr>
              <a:t>حسین </a:t>
            </a:r>
            <a:r>
              <a:rPr lang="fa-IR" dirty="0" err="1">
                <a:effectLst/>
                <a:latin typeface="Calibri" panose="020F0502020204030204" pitchFamily="34" charset="0"/>
                <a:ea typeface="Calibri" panose="020F0502020204030204" pitchFamily="34" charset="0"/>
                <a:cs typeface="B Mitra" panose="00000400000000000000" pitchFamily="2" charset="-78"/>
              </a:rPr>
              <a:t>سلمانیان</a:t>
            </a:r>
            <a:r>
              <a:rPr lang="fa-IR" dirty="0">
                <a:effectLst/>
                <a:latin typeface="Calibri" panose="020F0502020204030204" pitchFamily="34" charset="0"/>
                <a:ea typeface="Calibri" panose="020F0502020204030204" pitchFamily="34" charset="0"/>
                <a:cs typeface="B Mitra" panose="00000400000000000000" pitchFamily="2" charset="-78"/>
              </a:rPr>
              <a:t> نژاد، حسن </a:t>
            </a:r>
            <a:r>
              <a:rPr lang="fa-IR" dirty="0" err="1">
                <a:effectLst/>
                <a:latin typeface="Calibri" panose="020F0502020204030204" pitchFamily="34" charset="0"/>
                <a:ea typeface="Calibri" panose="020F0502020204030204" pitchFamily="34" charset="0"/>
                <a:cs typeface="B Mitra" panose="00000400000000000000" pitchFamily="2" charset="-78"/>
              </a:rPr>
              <a:t>سلمانیان</a:t>
            </a:r>
            <a:r>
              <a:rPr lang="fa-IR" dirty="0">
                <a:effectLst/>
                <a:latin typeface="Calibri" panose="020F0502020204030204" pitchFamily="34" charset="0"/>
                <a:ea typeface="Calibri" panose="020F0502020204030204" pitchFamily="34" charset="0"/>
                <a:cs typeface="B Mitra" panose="00000400000000000000" pitchFamily="2" charset="-78"/>
              </a:rPr>
              <a:t> نژاد، زینب شیخ میری</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lgn="ctr">
              <a:lnSpc>
                <a:spcPct val="150000"/>
              </a:lnSpc>
              <a:spcBef>
                <a:spcPts val="0"/>
              </a:spcBef>
              <a:spcAft>
                <a:spcPts val="800"/>
              </a:spcAft>
              <a:buNone/>
            </a:pPr>
            <a:r>
              <a:rPr lang="fa-IR" dirty="0">
                <a:effectLst/>
                <a:latin typeface="Calibri" panose="020F0502020204030204" pitchFamily="34" charset="0"/>
                <a:ea typeface="Calibri" panose="020F0502020204030204" pitchFamily="34" charset="0"/>
                <a:cs typeface="B Mitra" panose="00000400000000000000" pitchFamily="2" charset="-78"/>
              </a:rPr>
              <a:t>وحید علی اکبر، فاطمه شفیع زاده </a:t>
            </a:r>
            <a:r>
              <a:rPr lang="fa-IR" dirty="0" err="1">
                <a:effectLst/>
                <a:latin typeface="Calibri" panose="020F0502020204030204" pitchFamily="34" charset="0"/>
                <a:ea typeface="Calibri" panose="020F0502020204030204" pitchFamily="34" charset="0"/>
                <a:cs typeface="B Mitra" panose="00000400000000000000" pitchFamily="2" charset="-78"/>
              </a:rPr>
              <a:t>برمی</a:t>
            </a:r>
            <a:r>
              <a:rPr lang="fa-IR" dirty="0">
                <a:effectLst/>
                <a:latin typeface="Calibri" panose="020F0502020204030204" pitchFamily="34" charset="0"/>
                <a:ea typeface="Calibri" panose="020F0502020204030204" pitchFamily="34" charset="0"/>
                <a:cs typeface="B Mitra" panose="00000400000000000000" pitchFamily="2" charset="-78"/>
              </a:rPr>
              <a:t>، مریم </a:t>
            </a:r>
            <a:r>
              <a:rPr lang="fa-IR" dirty="0" err="1">
                <a:effectLst/>
                <a:latin typeface="Calibri" panose="020F0502020204030204" pitchFamily="34" charset="0"/>
                <a:ea typeface="Calibri" panose="020F0502020204030204" pitchFamily="34" charset="0"/>
                <a:cs typeface="B Mitra" panose="00000400000000000000" pitchFamily="2" charset="-78"/>
              </a:rPr>
              <a:t>نیائی</a:t>
            </a:r>
            <a:r>
              <a:rPr lang="fa-IR" dirty="0">
                <a:effectLst/>
                <a:latin typeface="Calibri" panose="020F0502020204030204" pitchFamily="34" charset="0"/>
                <a:ea typeface="Calibri" panose="020F0502020204030204" pitchFamily="34" charset="0"/>
                <a:cs typeface="B Mitra" panose="00000400000000000000" pitchFamily="2" charset="-78"/>
              </a:rPr>
              <a:t> </a:t>
            </a:r>
            <a:r>
              <a:rPr lang="fa-IR" dirty="0" err="1">
                <a:effectLst/>
                <a:latin typeface="Calibri" panose="020F0502020204030204" pitchFamily="34" charset="0"/>
                <a:ea typeface="Calibri" panose="020F0502020204030204" pitchFamily="34" charset="0"/>
                <a:cs typeface="B Mitra" panose="00000400000000000000" pitchFamily="2" charset="-78"/>
              </a:rPr>
              <a:t>فیروزآبادی</a:t>
            </a:r>
            <a:r>
              <a:rPr lang="fa-IR" dirty="0">
                <a:effectLst/>
                <a:latin typeface="Calibri" panose="020F0502020204030204" pitchFamily="34" charset="0"/>
                <a:ea typeface="Calibri" panose="020F0502020204030204" pitchFamily="34" charset="0"/>
                <a:cs typeface="B Mitra" panose="00000400000000000000" pitchFamily="2" charset="-78"/>
              </a:rPr>
              <a:t>، حسین مظفری</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lgn="ctr">
              <a:lnSpc>
                <a:spcPct val="150000"/>
              </a:lnSpc>
              <a:spcBef>
                <a:spcPts val="0"/>
              </a:spcBef>
              <a:spcAft>
                <a:spcPts val="800"/>
              </a:spcAft>
              <a:buNone/>
            </a:pPr>
            <a:r>
              <a:rPr lang="fa-IR" sz="2000" dirty="0">
                <a:effectLst/>
                <a:latin typeface="Calibri" panose="020F0502020204030204" pitchFamily="34" charset="0"/>
                <a:ea typeface="Calibri" panose="020F0502020204030204" pitchFamily="34" charset="0"/>
                <a:cs typeface="B Mitra" panose="00000400000000000000" pitchFamily="2" charset="-78"/>
              </a:rPr>
              <a:t>گزارش دوره سه ماه اول</a:t>
            </a:r>
          </a:p>
          <a:p>
            <a:pPr marL="0" indent="0" algn="ctr">
              <a:lnSpc>
                <a:spcPct val="150000"/>
              </a:lnSpc>
              <a:spcBef>
                <a:spcPts val="0"/>
              </a:spcBef>
              <a:spcAft>
                <a:spcPts val="800"/>
              </a:spcAft>
              <a:buNone/>
            </a:pPr>
            <a:r>
              <a:rPr lang="fa-IR" sz="2000" dirty="0">
                <a:effectLst/>
                <a:latin typeface="Calibri" panose="020F0502020204030204" pitchFamily="34" charset="0"/>
                <a:ea typeface="Calibri" panose="020F0502020204030204" pitchFamily="34" charset="0"/>
                <a:cs typeface="B Mitra" panose="00000400000000000000" pitchFamily="2" charset="-78"/>
              </a:rPr>
              <a:t>1401-1400 </a:t>
            </a:r>
            <a:endParaRPr lang="en-US" sz="2000" dirty="0">
              <a:effectLst/>
              <a:latin typeface="Calibri" panose="020F0502020204030204" pitchFamily="34" charset="0"/>
              <a:ea typeface="Calibri" panose="020F0502020204030204" pitchFamily="34" charset="0"/>
              <a:cs typeface="B Mitra" panose="00000400000000000000" pitchFamily="2" charset="-78"/>
            </a:endParaRPr>
          </a:p>
          <a:p>
            <a:pPr marL="0" indent="0" algn="ctr">
              <a:buNone/>
            </a:pPr>
            <a:endParaRPr lang="fa-IR" dirty="0"/>
          </a:p>
        </p:txBody>
      </p:sp>
      <p:pic>
        <p:nvPicPr>
          <p:cNvPr id="4" name="Picture 3">
            <a:extLst>
              <a:ext uri="{FF2B5EF4-FFF2-40B4-BE49-F238E27FC236}">
                <a16:creationId xmlns:a16="http://schemas.microsoft.com/office/drawing/2014/main" id="{74EFBE36-C1A3-4C11-A722-2E4C363C5F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92413" y="4345992"/>
            <a:ext cx="2121784" cy="2363535"/>
          </a:xfrm>
          <a:prstGeom prst="rect">
            <a:avLst/>
          </a:prstGeom>
          <a:noFill/>
          <a:ln>
            <a:noFill/>
          </a:ln>
        </p:spPr>
      </p:pic>
      <p:pic>
        <p:nvPicPr>
          <p:cNvPr id="5" name="Picture 4">
            <a:extLst>
              <a:ext uri="{FF2B5EF4-FFF2-40B4-BE49-F238E27FC236}">
                <a16:creationId xmlns:a16="http://schemas.microsoft.com/office/drawing/2014/main" id="{881F8028-AA6B-439C-B012-1177CAE184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641947"/>
            <a:ext cx="2121784" cy="2121784"/>
          </a:xfrm>
          <a:prstGeom prst="rect">
            <a:avLst/>
          </a:prstGeom>
        </p:spPr>
      </p:pic>
      <p:pic>
        <p:nvPicPr>
          <p:cNvPr id="1026" name="Picture 2" descr="شهید احمدی روشن 5">
            <a:extLst>
              <a:ext uri="{FF2B5EF4-FFF2-40B4-BE49-F238E27FC236}">
                <a16:creationId xmlns:a16="http://schemas.microsoft.com/office/drawing/2014/main" id="{CEB1410B-FBBC-4F41-A044-EE7EE9A31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4269"/>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43103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2D4EC-54EC-4C17-8D88-D077A2D873CE}"/>
              </a:ext>
            </a:extLst>
          </p:cNvPr>
          <p:cNvSpPr>
            <a:spLocks noGrp="1"/>
          </p:cNvSpPr>
          <p:nvPr>
            <p:ph type="title"/>
          </p:nvPr>
        </p:nvSpPr>
        <p:spPr>
          <a:xfrm>
            <a:off x="131975" y="15537"/>
            <a:ext cx="11928049" cy="691474"/>
          </a:xfrm>
        </p:spPr>
        <p:txBody>
          <a:bodyPr>
            <a:normAutofit/>
          </a:bodyPr>
          <a:lstStyle/>
          <a:p>
            <a:r>
              <a:rPr lang="fa-IR" sz="2800" dirty="0" err="1"/>
              <a:t>پسیل</a:t>
            </a:r>
            <a:r>
              <a:rPr lang="fa-IR" sz="2800" dirty="0"/>
              <a:t> معمولی پسته (شیره خشک)، آفت درجه یک و کلیدی پسته در کلیه مناطق پسته کاری کشور</a:t>
            </a:r>
          </a:p>
        </p:txBody>
      </p:sp>
      <p:sp>
        <p:nvSpPr>
          <p:cNvPr id="3" name="Content Placeholder 2">
            <a:extLst>
              <a:ext uri="{FF2B5EF4-FFF2-40B4-BE49-F238E27FC236}">
                <a16:creationId xmlns:a16="http://schemas.microsoft.com/office/drawing/2014/main" id="{FFAF5615-9CFE-4A8F-A26A-5817DEABFC2E}"/>
              </a:ext>
            </a:extLst>
          </p:cNvPr>
          <p:cNvSpPr>
            <a:spLocks noGrp="1"/>
          </p:cNvSpPr>
          <p:nvPr>
            <p:ph idx="1"/>
          </p:nvPr>
        </p:nvSpPr>
        <p:spPr>
          <a:xfrm>
            <a:off x="263951" y="707011"/>
            <a:ext cx="11764650" cy="6014300"/>
          </a:xfrm>
        </p:spPr>
        <p:txBody>
          <a:bodyPr/>
          <a:lstStyle/>
          <a:p>
            <a:r>
              <a:rPr lang="fa-IR" b="1" dirty="0"/>
              <a:t>نحوه خسارت </a:t>
            </a:r>
            <a:r>
              <a:rPr lang="fa-IR" b="1" dirty="0" err="1"/>
              <a:t>پسیل</a:t>
            </a:r>
            <a:r>
              <a:rPr lang="fa-IR" b="1" dirty="0"/>
              <a:t> پسته:</a:t>
            </a:r>
          </a:p>
          <a:p>
            <a:r>
              <a:rPr lang="fa-IR" dirty="0"/>
              <a:t>• </a:t>
            </a:r>
            <a:r>
              <a:rPr lang="fa-IR" sz="1800" dirty="0"/>
              <a:t>تغذیه پوره ها از شیره نباتی بوده و مقدار زیادی از شیره نباتی را به بیرون ترشح می کنند که اغلب برگها، سرشاخه ها و سطح خاک زیر درخت را می پوشاند. </a:t>
            </a:r>
          </a:p>
          <a:p>
            <a:r>
              <a:rPr lang="fa-IR" sz="1800" dirty="0"/>
              <a:t>• شیره </a:t>
            </a:r>
            <a:r>
              <a:rPr lang="fa-IR" sz="1800" dirty="0" err="1"/>
              <a:t>مترشحه</a:t>
            </a:r>
            <a:r>
              <a:rPr lang="fa-IR" sz="1800" dirty="0"/>
              <a:t> در مجاورت هوا خشک شده و به صورت گلوله های مدور و </a:t>
            </a:r>
            <a:r>
              <a:rPr lang="fa-IR" sz="1800" dirty="0" err="1"/>
              <a:t>شكر</a:t>
            </a:r>
            <a:r>
              <a:rPr lang="fa-IR" sz="1800" dirty="0"/>
              <a:t> مانند ریزی در می آید و به همین دلیل به آفت شیره خشک نیز می گویند</a:t>
            </a:r>
          </a:p>
          <a:p>
            <a:pPr marL="342900" marR="0" lvl="0" indent="-342900" algn="justLow" rtl="1">
              <a:spcBef>
                <a:spcPts val="1200"/>
              </a:spcBef>
              <a:spcAft>
                <a:spcPts val="800"/>
              </a:spcAft>
              <a:buFont typeface="Symbol" panose="05050102010706020507" pitchFamily="18" charset="2"/>
              <a:buChar char=""/>
              <a:tabLst>
                <a:tab pos="457200" algn="l"/>
              </a:tabLst>
            </a:pPr>
            <a:r>
              <a:rPr lang="fa-IR" sz="1800" b="1" dirty="0">
                <a:effectLst/>
                <a:latin typeface="Calibri" panose="020F0502020204030204" pitchFamily="34" charset="0"/>
                <a:ea typeface="Calibri" panose="020F0502020204030204" pitchFamily="34" charset="0"/>
                <a:cs typeface="B Mitra" panose="00000400000000000000" pitchFamily="2" charset="-78"/>
              </a:rPr>
              <a:t>خسارت به محصول سال </a:t>
            </a:r>
            <a:r>
              <a:rPr lang="fa-IR" sz="1800" b="1" dirty="0" err="1">
                <a:effectLst/>
                <a:latin typeface="Calibri" panose="020F0502020204030204" pitchFamily="34" charset="0"/>
                <a:ea typeface="Calibri" panose="020F0502020204030204" pitchFamily="34" charset="0"/>
                <a:cs typeface="B Mitra" panose="00000400000000000000" pitchFamily="2" charset="-78"/>
              </a:rPr>
              <a:t>جاري</a:t>
            </a:r>
            <a:r>
              <a:rPr lang="fa-IR" sz="1800" b="1" dirty="0">
                <a:effectLst/>
                <a:latin typeface="Calibri" panose="020F0502020204030204" pitchFamily="34" charset="0"/>
                <a:ea typeface="Calibri" panose="020F0502020204030204" pitchFamily="34" charset="0"/>
                <a:cs typeface="B Mitra"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Low" rtl="1">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با </a:t>
            </a:r>
            <a:r>
              <a:rPr lang="fa-IR" sz="1800" dirty="0" err="1">
                <a:effectLst/>
                <a:latin typeface="Calibri" panose="020F0502020204030204" pitchFamily="34" charset="0"/>
                <a:ea typeface="Calibri" panose="020F0502020204030204" pitchFamily="34" charset="0"/>
                <a:cs typeface="B Mitra" panose="00000400000000000000" pitchFamily="2" charset="-78"/>
              </a:rPr>
              <a:t>مكيدن</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شيره</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گياهي</a:t>
            </a:r>
            <a:r>
              <a:rPr lang="fa-IR" sz="1800" dirty="0">
                <a:effectLst/>
                <a:latin typeface="Calibri" panose="020F0502020204030204" pitchFamily="34" charset="0"/>
                <a:ea typeface="Calibri" panose="020F0502020204030204" pitchFamily="34" charset="0"/>
                <a:cs typeface="B Mitra" panose="00000400000000000000" pitchFamily="2" charset="-78"/>
              </a:rPr>
              <a:t> درخت باعث </a:t>
            </a:r>
            <a:r>
              <a:rPr lang="fa-IR" sz="1800" dirty="0" err="1">
                <a:effectLst/>
                <a:latin typeface="Calibri" panose="020F0502020204030204" pitchFamily="34" charset="0"/>
                <a:ea typeface="Calibri" panose="020F0502020204030204" pitchFamily="34" charset="0"/>
                <a:cs typeface="B Mitra" panose="00000400000000000000" pitchFamily="2" charset="-78"/>
              </a:rPr>
              <a:t>افزايش</a:t>
            </a:r>
            <a:r>
              <a:rPr lang="fa-IR" sz="1800" dirty="0">
                <a:effectLst/>
                <a:latin typeface="Calibri" panose="020F0502020204030204" pitchFamily="34" charset="0"/>
                <a:ea typeface="Calibri" panose="020F0502020204030204" pitchFamily="34" charset="0"/>
                <a:cs typeface="B Mitra" panose="00000400000000000000" pitchFamily="2" charset="-78"/>
              </a:rPr>
              <a:t> درصد دهان بست، </a:t>
            </a:r>
            <a:r>
              <a:rPr lang="fa-IR" sz="1800" dirty="0" err="1">
                <a:effectLst/>
                <a:latin typeface="Calibri" panose="020F0502020204030204" pitchFamily="34" charset="0"/>
                <a:ea typeface="Calibri" panose="020F0502020204030204" pitchFamily="34" charset="0"/>
                <a:cs typeface="B Mitra" panose="00000400000000000000" pitchFamily="2" charset="-78"/>
              </a:rPr>
              <a:t>پوكي</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نيم</a:t>
            </a:r>
            <a:r>
              <a:rPr lang="fa-IR" sz="1800" dirty="0">
                <a:effectLst/>
                <a:latin typeface="Calibri" panose="020F0502020204030204" pitchFamily="34" charset="0"/>
                <a:ea typeface="Calibri" panose="020F0502020204030204" pitchFamily="34" charset="0"/>
                <a:cs typeface="B Mitra" panose="00000400000000000000" pitchFamily="2" charset="-78"/>
              </a:rPr>
              <a:t> مغز شدن دانه پسته و کاهش </a:t>
            </a:r>
            <a:r>
              <a:rPr lang="fa-IR" sz="1800" dirty="0" err="1">
                <a:effectLst/>
                <a:latin typeface="Calibri" panose="020F0502020204030204" pitchFamily="34" charset="0"/>
                <a:ea typeface="Calibri" panose="020F0502020204030204" pitchFamily="34" charset="0"/>
                <a:cs typeface="B Mitra" panose="00000400000000000000" pitchFamily="2" charset="-78"/>
              </a:rPr>
              <a:t>اونس</a:t>
            </a:r>
            <a:r>
              <a:rPr lang="fa-IR" sz="1800" dirty="0">
                <a:effectLst/>
                <a:latin typeface="Calibri" panose="020F0502020204030204" pitchFamily="34" charset="0"/>
                <a:ea typeface="Calibri" panose="020F0502020204030204" pitchFamily="34" charset="0"/>
                <a:cs typeface="B Mitra" panose="00000400000000000000" pitchFamily="2" charset="-78"/>
              </a:rPr>
              <a:t> محصول </a:t>
            </a:r>
            <a:r>
              <a:rPr lang="fa-IR" sz="1800" dirty="0" err="1">
                <a:effectLst/>
                <a:latin typeface="Calibri" panose="020F0502020204030204" pitchFamily="34" charset="0"/>
                <a:ea typeface="Calibri" panose="020F0502020204030204" pitchFamily="34" charset="0"/>
                <a:cs typeface="B Mitra" panose="00000400000000000000" pitchFamily="2" charset="-78"/>
              </a:rPr>
              <a:t>مي</a:t>
            </a:r>
            <a:r>
              <a:rPr lang="fa-IR" sz="1800" dirty="0">
                <a:effectLst/>
                <a:latin typeface="Calibri" panose="020F0502020204030204" pitchFamily="34" charset="0"/>
                <a:ea typeface="Calibri" panose="020F0502020204030204" pitchFamily="34" charset="0"/>
                <a:cs typeface="B Mitra" panose="00000400000000000000" pitchFamily="2" charset="-78"/>
              </a:rPr>
              <a:t> گردد.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510540" lvl="0" indent="-342900" algn="justLow" rtl="1">
              <a:spcBef>
                <a:spcPts val="1200"/>
              </a:spcBef>
              <a:spcAft>
                <a:spcPts val="800"/>
              </a:spcAft>
              <a:buFont typeface="Symbol" panose="05050102010706020507" pitchFamily="18" charset="2"/>
              <a:buChar char=""/>
            </a:pPr>
            <a:r>
              <a:rPr lang="fa-IR" sz="1800" b="1" dirty="0">
                <a:effectLst/>
                <a:latin typeface="Calibri" panose="020F0502020204030204" pitchFamily="34" charset="0"/>
                <a:ea typeface="Calibri" panose="020F0502020204030204" pitchFamily="34" charset="0"/>
                <a:cs typeface="B Mitra" panose="00000400000000000000" pitchFamily="2" charset="-78"/>
              </a:rPr>
              <a:t>خسارت به محصول سال </a:t>
            </a:r>
            <a:r>
              <a:rPr lang="fa-IR" sz="1800" b="1" dirty="0" err="1">
                <a:effectLst/>
                <a:latin typeface="Calibri" panose="020F0502020204030204" pitchFamily="34" charset="0"/>
                <a:ea typeface="Calibri" panose="020F0502020204030204" pitchFamily="34" charset="0"/>
                <a:cs typeface="B Mitra" panose="00000400000000000000" pitchFamily="2" charset="-78"/>
              </a:rPr>
              <a:t>هاي</a:t>
            </a:r>
            <a:r>
              <a:rPr lang="fa-IR" sz="1800" b="1" dirty="0">
                <a:effectLst/>
                <a:latin typeface="Calibri" panose="020F0502020204030204" pitchFamily="34" charset="0"/>
                <a:ea typeface="Calibri" panose="020F0502020204030204" pitchFamily="34" charset="0"/>
                <a:cs typeface="B Mitra" panose="00000400000000000000" pitchFamily="2" charset="-78"/>
              </a:rPr>
              <a:t> بعد: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Low" rtl="1">
              <a:spcBef>
                <a:spcPts val="1200"/>
              </a:spcBef>
              <a:spcAft>
                <a:spcPts val="800"/>
              </a:spcAft>
            </a:pPr>
            <a:r>
              <a:rPr lang="fa-IR" sz="1800" dirty="0" err="1">
                <a:effectLst/>
                <a:latin typeface="Calibri" panose="020F0502020204030204" pitchFamily="34" charset="0"/>
                <a:ea typeface="Calibri" panose="020F0502020204030204" pitchFamily="34" charset="0"/>
                <a:cs typeface="B Mitra" panose="00000400000000000000" pitchFamily="2" charset="-78"/>
              </a:rPr>
              <a:t>بدليل</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تغذيه</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شديد</a:t>
            </a:r>
            <a:r>
              <a:rPr lang="fa-IR" sz="1800" dirty="0">
                <a:effectLst/>
                <a:latin typeface="Calibri" panose="020F0502020204030204" pitchFamily="34" charset="0"/>
                <a:ea typeface="Calibri" panose="020F0502020204030204" pitchFamily="34" charset="0"/>
                <a:cs typeface="B Mitra" panose="00000400000000000000" pitchFamily="2" charset="-78"/>
              </a:rPr>
              <a:t> سبب ضعف درخت </a:t>
            </a:r>
            <a:r>
              <a:rPr lang="fa-IR" sz="1800" dirty="0" err="1">
                <a:effectLst/>
                <a:latin typeface="Calibri" panose="020F0502020204030204" pitchFamily="34" charset="0"/>
                <a:ea typeface="Calibri" panose="020F0502020204030204" pitchFamily="34" charset="0"/>
                <a:cs typeface="B Mitra" panose="00000400000000000000" pitchFamily="2" charset="-78"/>
              </a:rPr>
              <a:t>گرديده</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ريزش</a:t>
            </a:r>
            <a:r>
              <a:rPr lang="fa-IR" sz="1800" dirty="0">
                <a:effectLst/>
                <a:latin typeface="Calibri" panose="020F0502020204030204" pitchFamily="34" charset="0"/>
                <a:ea typeface="Calibri" panose="020F0502020204030204" pitchFamily="34" charset="0"/>
                <a:cs typeface="B Mitra" panose="00000400000000000000" pitchFamily="2" charset="-78"/>
              </a:rPr>
              <a:t> جوانه </a:t>
            </a:r>
            <a:r>
              <a:rPr lang="fa-IR" sz="1800" dirty="0" err="1">
                <a:effectLst/>
                <a:latin typeface="Calibri" panose="020F0502020204030204" pitchFamily="34" charset="0"/>
                <a:ea typeface="Calibri" panose="020F0502020204030204" pitchFamily="34" charset="0"/>
                <a:cs typeface="B Mitra" panose="00000400000000000000" pitchFamily="2" charset="-78"/>
              </a:rPr>
              <a:t>هاي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زايشي</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رويشي</a:t>
            </a:r>
            <a:r>
              <a:rPr lang="fa-IR" sz="1800" dirty="0">
                <a:effectLst/>
                <a:latin typeface="Calibri" panose="020F0502020204030204" pitchFamily="34" charset="0"/>
                <a:ea typeface="Calibri" panose="020F0502020204030204" pitchFamily="34" charset="0"/>
                <a:cs typeface="B Mitra" panose="00000400000000000000" pitchFamily="2" charset="-78"/>
              </a:rPr>
              <a:t> سال بعد را موجب </a:t>
            </a:r>
            <a:r>
              <a:rPr lang="fa-IR" sz="1800" dirty="0" err="1">
                <a:effectLst/>
                <a:latin typeface="Calibri" panose="020F0502020204030204" pitchFamily="34" charset="0"/>
                <a:ea typeface="Calibri" panose="020F0502020204030204" pitchFamily="34" charset="0"/>
                <a:cs typeface="B Mitra" panose="00000400000000000000" pitchFamily="2" charset="-78"/>
              </a:rPr>
              <a:t>مي</a:t>
            </a:r>
            <a:r>
              <a:rPr lang="fa-IR" sz="1800" dirty="0">
                <a:effectLst/>
                <a:latin typeface="Calibri" panose="020F0502020204030204" pitchFamily="34" charset="0"/>
                <a:ea typeface="Calibri" panose="020F0502020204030204" pitchFamily="34" charset="0"/>
                <a:cs typeface="B Mitra" panose="00000400000000000000" pitchFamily="2" charset="-78"/>
              </a:rPr>
              <a:t> شود، به </a:t>
            </a:r>
            <a:r>
              <a:rPr lang="fa-IR" sz="1800" dirty="0" err="1">
                <a:effectLst/>
                <a:latin typeface="Calibri" panose="020F0502020204030204" pitchFamily="34" charset="0"/>
                <a:ea typeface="Calibri" panose="020F0502020204030204" pitchFamily="34" charset="0"/>
                <a:cs typeface="B Mitra" panose="00000400000000000000" pitchFamily="2" charset="-78"/>
              </a:rPr>
              <a:t>همين</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دلايل</a:t>
            </a:r>
            <a:r>
              <a:rPr lang="fa-IR" sz="1800" dirty="0">
                <a:effectLst/>
                <a:latin typeface="Calibri" panose="020F0502020204030204" pitchFamily="34" charset="0"/>
                <a:ea typeface="Calibri" panose="020F0502020204030204" pitchFamily="34" charset="0"/>
                <a:cs typeface="B Mitra" panose="00000400000000000000" pitchFamily="2" charset="-78"/>
              </a:rPr>
              <a:t>  قادر است محصول 2 سال </a:t>
            </a:r>
            <a:r>
              <a:rPr lang="fa-IR" sz="1800" dirty="0" err="1">
                <a:effectLst/>
                <a:latin typeface="Calibri" panose="020F0502020204030204" pitchFamily="34" charset="0"/>
                <a:ea typeface="Calibri" panose="020F0502020204030204" pitchFamily="34" charset="0"/>
                <a:cs typeface="B Mitra" panose="00000400000000000000" pitchFamily="2" charset="-78"/>
              </a:rPr>
              <a:t>آينده</a:t>
            </a:r>
            <a:r>
              <a:rPr lang="fa-IR" sz="1800" dirty="0">
                <a:effectLst/>
                <a:latin typeface="Calibri" panose="020F0502020204030204" pitchFamily="34" charset="0"/>
                <a:ea typeface="Calibri" panose="020F0502020204030204" pitchFamily="34" charset="0"/>
                <a:cs typeface="B Mitra" panose="00000400000000000000" pitchFamily="2" charset="-78"/>
              </a:rPr>
              <a:t> را </a:t>
            </a:r>
            <a:r>
              <a:rPr lang="fa-IR" sz="1800" dirty="0" err="1">
                <a:effectLst/>
                <a:latin typeface="Calibri" panose="020F0502020204030204" pitchFamily="34" charset="0"/>
                <a:ea typeface="Calibri" panose="020F0502020204030204" pitchFamily="34" charset="0"/>
                <a:cs typeface="B Mitra" panose="00000400000000000000" pitchFamily="2" charset="-78"/>
              </a:rPr>
              <a:t>نيز</a:t>
            </a:r>
            <a:r>
              <a:rPr lang="fa-IR" sz="1800" dirty="0">
                <a:effectLst/>
                <a:latin typeface="Calibri" panose="020F0502020204030204" pitchFamily="34" charset="0"/>
                <a:ea typeface="Calibri" panose="020F0502020204030204" pitchFamily="34" charset="0"/>
                <a:cs typeface="B Mitra" panose="00000400000000000000" pitchFamily="2" charset="-78"/>
              </a:rPr>
              <a:t> تحت </a:t>
            </a:r>
            <a:r>
              <a:rPr lang="fa-IR" sz="1800" dirty="0" err="1">
                <a:effectLst/>
                <a:latin typeface="Calibri" panose="020F0502020204030204" pitchFamily="34" charset="0"/>
                <a:ea typeface="Calibri" panose="020F0502020204030204" pitchFamily="34" charset="0"/>
                <a:cs typeface="B Mitra" panose="00000400000000000000" pitchFamily="2" charset="-78"/>
              </a:rPr>
              <a:t>تاثير</a:t>
            </a:r>
            <a:r>
              <a:rPr lang="fa-IR" sz="1800" dirty="0">
                <a:effectLst/>
                <a:latin typeface="Calibri" panose="020F0502020204030204" pitchFamily="34" charset="0"/>
                <a:ea typeface="Calibri" panose="020F0502020204030204" pitchFamily="34" charset="0"/>
                <a:cs typeface="B Mitra" panose="00000400000000000000" pitchFamily="2" charset="-78"/>
              </a:rPr>
              <a:t> قرار دهد.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pic>
        <p:nvPicPr>
          <p:cNvPr id="4" name="Picture 3" descr="pesil2">
            <a:extLst>
              <a:ext uri="{FF2B5EF4-FFF2-40B4-BE49-F238E27FC236}">
                <a16:creationId xmlns:a16="http://schemas.microsoft.com/office/drawing/2014/main" id="{23F8A809-FB62-400F-BF05-B9E8FFA5FB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592" y="5064239"/>
            <a:ext cx="2600572" cy="1657072"/>
          </a:xfrm>
          <a:prstGeom prst="rect">
            <a:avLst/>
          </a:prstGeom>
          <a:noFill/>
          <a:ln w="9525">
            <a:noFill/>
            <a:miter lim="800000"/>
            <a:headEnd/>
            <a:tailEnd/>
          </a:ln>
          <a:effectLst/>
        </p:spPr>
      </p:pic>
      <p:pic>
        <p:nvPicPr>
          <p:cNvPr id="5" name="Picture 4" descr="Picture211-2">
            <a:extLst>
              <a:ext uri="{FF2B5EF4-FFF2-40B4-BE49-F238E27FC236}">
                <a16:creationId xmlns:a16="http://schemas.microsoft.com/office/drawing/2014/main" id="{1C8861A3-644B-489D-9FB1-AF84E6FA57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4492" y="5064239"/>
            <a:ext cx="2650788" cy="1657073"/>
          </a:xfrm>
          <a:prstGeom prst="rect">
            <a:avLst/>
          </a:prstGeom>
          <a:noFill/>
          <a:ln w="9525">
            <a:noFill/>
            <a:miter lim="800000"/>
            <a:headEnd/>
            <a:tailEnd/>
          </a:ln>
          <a:effectLst/>
        </p:spPr>
      </p:pic>
      <p:pic>
        <p:nvPicPr>
          <p:cNvPr id="6" name="Picture 5" descr="Picture98-2">
            <a:extLst>
              <a:ext uri="{FF2B5EF4-FFF2-40B4-BE49-F238E27FC236}">
                <a16:creationId xmlns:a16="http://schemas.microsoft.com/office/drawing/2014/main" id="{20678B43-D465-4581-92EE-322A02705B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411" y="992483"/>
            <a:ext cx="1940695" cy="1441686"/>
          </a:xfrm>
          <a:prstGeom prst="rect">
            <a:avLst/>
          </a:prstGeom>
          <a:noFill/>
          <a:ln w="9525">
            <a:noFill/>
            <a:miter lim="800000"/>
            <a:headEnd/>
            <a:tailEnd/>
          </a:ln>
          <a:effectLst/>
        </p:spPr>
      </p:pic>
    </p:spTree>
    <p:extLst>
      <p:ext uri="{BB962C8B-B14F-4D97-AF65-F5344CB8AC3E}">
        <p14:creationId xmlns:p14="http://schemas.microsoft.com/office/powerpoint/2010/main" val="242498317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26"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down)">
                                      <p:cBhvr>
                                        <p:cTn id="27" dur="580">
                                          <p:stCondLst>
                                            <p:cond delay="0"/>
                                          </p:stCondLst>
                                        </p:cTn>
                                        <p:tgtEl>
                                          <p:spTgt spid="3">
                                            <p:txEl>
                                              <p:pRg st="1" end="1"/>
                                            </p:txEl>
                                          </p:spTgt>
                                        </p:tgtEl>
                                      </p:cBhvr>
                                    </p:animEffect>
                                    <p:anim calcmode="lin" valueType="num">
                                      <p:cBhvr>
                                        <p:cTn id="2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1" end="1"/>
                                            </p:txEl>
                                          </p:spTgt>
                                        </p:tgtEl>
                                      </p:cBhvr>
                                      <p:to x="100000" y="60000"/>
                                    </p:animScale>
                                    <p:animScale>
                                      <p:cBhvr>
                                        <p:cTn id="34" dur="166" decel="50000">
                                          <p:stCondLst>
                                            <p:cond delay="676"/>
                                          </p:stCondLst>
                                        </p:cTn>
                                        <p:tgtEl>
                                          <p:spTgt spid="3">
                                            <p:txEl>
                                              <p:pRg st="1" end="1"/>
                                            </p:txEl>
                                          </p:spTgt>
                                        </p:tgtEl>
                                      </p:cBhvr>
                                      <p:to x="100000" y="100000"/>
                                    </p:animScale>
                                    <p:animScale>
                                      <p:cBhvr>
                                        <p:cTn id="35" dur="26">
                                          <p:stCondLst>
                                            <p:cond delay="1312"/>
                                          </p:stCondLst>
                                        </p:cTn>
                                        <p:tgtEl>
                                          <p:spTgt spid="3">
                                            <p:txEl>
                                              <p:pRg st="1" end="1"/>
                                            </p:txEl>
                                          </p:spTgt>
                                        </p:tgtEl>
                                      </p:cBhvr>
                                      <p:to x="100000" y="80000"/>
                                    </p:animScale>
                                    <p:animScale>
                                      <p:cBhvr>
                                        <p:cTn id="36" dur="166" decel="50000">
                                          <p:stCondLst>
                                            <p:cond delay="1338"/>
                                          </p:stCondLst>
                                        </p:cTn>
                                        <p:tgtEl>
                                          <p:spTgt spid="3">
                                            <p:txEl>
                                              <p:pRg st="1" end="1"/>
                                            </p:txEl>
                                          </p:spTgt>
                                        </p:tgtEl>
                                      </p:cBhvr>
                                      <p:to x="100000" y="100000"/>
                                    </p:animScale>
                                    <p:animScale>
                                      <p:cBhvr>
                                        <p:cTn id="37" dur="26">
                                          <p:stCondLst>
                                            <p:cond delay="1642"/>
                                          </p:stCondLst>
                                        </p:cTn>
                                        <p:tgtEl>
                                          <p:spTgt spid="3">
                                            <p:txEl>
                                              <p:pRg st="1" end="1"/>
                                            </p:txEl>
                                          </p:spTgt>
                                        </p:tgtEl>
                                      </p:cBhvr>
                                      <p:to x="100000" y="90000"/>
                                    </p:animScale>
                                    <p:animScale>
                                      <p:cBhvr>
                                        <p:cTn id="38" dur="166" decel="50000">
                                          <p:stCondLst>
                                            <p:cond delay="1668"/>
                                          </p:stCondLst>
                                        </p:cTn>
                                        <p:tgtEl>
                                          <p:spTgt spid="3">
                                            <p:txEl>
                                              <p:pRg st="1" end="1"/>
                                            </p:txEl>
                                          </p:spTgt>
                                        </p:tgtEl>
                                      </p:cBhvr>
                                      <p:to x="100000" y="100000"/>
                                    </p:animScale>
                                    <p:animScale>
                                      <p:cBhvr>
                                        <p:cTn id="39" dur="26">
                                          <p:stCondLst>
                                            <p:cond delay="1808"/>
                                          </p:stCondLst>
                                        </p:cTn>
                                        <p:tgtEl>
                                          <p:spTgt spid="3">
                                            <p:txEl>
                                              <p:pRg st="1" end="1"/>
                                            </p:txEl>
                                          </p:spTgt>
                                        </p:tgtEl>
                                      </p:cBhvr>
                                      <p:to x="100000" y="95000"/>
                                    </p:animScale>
                                    <p:animScale>
                                      <p:cBhvr>
                                        <p:cTn id="40" dur="166" decel="50000">
                                          <p:stCondLst>
                                            <p:cond delay="1834"/>
                                          </p:stCondLst>
                                        </p:cTn>
                                        <p:tgtEl>
                                          <p:spTgt spid="3">
                                            <p:txEl>
                                              <p:pRg st="1" end="1"/>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par>
                          <p:cTn id="57" fill="hold">
                            <p:stCondLst>
                              <p:cond delay="3500"/>
                            </p:stCondLst>
                            <p:childTnLst>
                              <p:par>
                                <p:cTn id="58" presetID="2" presetClass="entr" presetSubtype="4" fill="hold" nodeType="after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4500"/>
                            </p:stCondLst>
                            <p:childTnLst>
                              <p:par>
                                <p:cTn id="63" presetID="26" presetClass="entr" presetSubtype="0" fill="hold" nodeType="afterEffect">
                                  <p:stCondLst>
                                    <p:cond delay="0"/>
                                  </p:stCondLst>
                                  <p:childTnLst>
                                    <p:set>
                                      <p:cBhvr>
                                        <p:cTn id="64" dur="1" fill="hold">
                                          <p:stCondLst>
                                            <p:cond delay="0"/>
                                          </p:stCondLst>
                                        </p:cTn>
                                        <p:tgtEl>
                                          <p:spTgt spid="3">
                                            <p:txEl>
                                              <p:pRg st="3" end="3"/>
                                            </p:txEl>
                                          </p:spTgt>
                                        </p:tgtEl>
                                        <p:attrNameLst>
                                          <p:attrName>style.visibility</p:attrName>
                                        </p:attrNameLst>
                                      </p:cBhvr>
                                      <p:to>
                                        <p:strVal val="visible"/>
                                      </p:to>
                                    </p:set>
                                    <p:animEffect transition="in" filter="wipe(down)">
                                      <p:cBhvr>
                                        <p:cTn id="65" dur="580">
                                          <p:stCondLst>
                                            <p:cond delay="0"/>
                                          </p:stCondLst>
                                        </p:cTn>
                                        <p:tgtEl>
                                          <p:spTgt spid="3">
                                            <p:txEl>
                                              <p:pRg st="3" end="3"/>
                                            </p:txEl>
                                          </p:spTgt>
                                        </p:tgtEl>
                                      </p:cBhvr>
                                    </p:animEffect>
                                    <p:anim calcmode="lin" valueType="num">
                                      <p:cBhvr>
                                        <p:cTn id="6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3">
                                            <p:txEl>
                                              <p:pRg st="3" end="3"/>
                                            </p:txEl>
                                          </p:spTgt>
                                        </p:tgtEl>
                                      </p:cBhvr>
                                      <p:to x="100000" y="60000"/>
                                    </p:animScale>
                                    <p:animScale>
                                      <p:cBhvr>
                                        <p:cTn id="72" dur="166" decel="50000">
                                          <p:stCondLst>
                                            <p:cond delay="676"/>
                                          </p:stCondLst>
                                        </p:cTn>
                                        <p:tgtEl>
                                          <p:spTgt spid="3">
                                            <p:txEl>
                                              <p:pRg st="3" end="3"/>
                                            </p:txEl>
                                          </p:spTgt>
                                        </p:tgtEl>
                                      </p:cBhvr>
                                      <p:to x="100000" y="100000"/>
                                    </p:animScale>
                                    <p:animScale>
                                      <p:cBhvr>
                                        <p:cTn id="73" dur="26">
                                          <p:stCondLst>
                                            <p:cond delay="1312"/>
                                          </p:stCondLst>
                                        </p:cTn>
                                        <p:tgtEl>
                                          <p:spTgt spid="3">
                                            <p:txEl>
                                              <p:pRg st="3" end="3"/>
                                            </p:txEl>
                                          </p:spTgt>
                                        </p:tgtEl>
                                      </p:cBhvr>
                                      <p:to x="100000" y="80000"/>
                                    </p:animScale>
                                    <p:animScale>
                                      <p:cBhvr>
                                        <p:cTn id="74" dur="166" decel="50000">
                                          <p:stCondLst>
                                            <p:cond delay="1338"/>
                                          </p:stCondLst>
                                        </p:cTn>
                                        <p:tgtEl>
                                          <p:spTgt spid="3">
                                            <p:txEl>
                                              <p:pRg st="3" end="3"/>
                                            </p:txEl>
                                          </p:spTgt>
                                        </p:tgtEl>
                                      </p:cBhvr>
                                      <p:to x="100000" y="100000"/>
                                    </p:animScale>
                                    <p:animScale>
                                      <p:cBhvr>
                                        <p:cTn id="75" dur="26">
                                          <p:stCondLst>
                                            <p:cond delay="1642"/>
                                          </p:stCondLst>
                                        </p:cTn>
                                        <p:tgtEl>
                                          <p:spTgt spid="3">
                                            <p:txEl>
                                              <p:pRg st="3" end="3"/>
                                            </p:txEl>
                                          </p:spTgt>
                                        </p:tgtEl>
                                      </p:cBhvr>
                                      <p:to x="100000" y="90000"/>
                                    </p:animScale>
                                    <p:animScale>
                                      <p:cBhvr>
                                        <p:cTn id="76" dur="166" decel="50000">
                                          <p:stCondLst>
                                            <p:cond delay="1668"/>
                                          </p:stCondLst>
                                        </p:cTn>
                                        <p:tgtEl>
                                          <p:spTgt spid="3">
                                            <p:txEl>
                                              <p:pRg st="3" end="3"/>
                                            </p:txEl>
                                          </p:spTgt>
                                        </p:tgtEl>
                                      </p:cBhvr>
                                      <p:to x="100000" y="100000"/>
                                    </p:animScale>
                                    <p:animScale>
                                      <p:cBhvr>
                                        <p:cTn id="77" dur="26">
                                          <p:stCondLst>
                                            <p:cond delay="1808"/>
                                          </p:stCondLst>
                                        </p:cTn>
                                        <p:tgtEl>
                                          <p:spTgt spid="3">
                                            <p:txEl>
                                              <p:pRg st="3" end="3"/>
                                            </p:txEl>
                                          </p:spTgt>
                                        </p:tgtEl>
                                      </p:cBhvr>
                                      <p:to x="100000" y="95000"/>
                                    </p:animScale>
                                    <p:animScale>
                                      <p:cBhvr>
                                        <p:cTn id="78" dur="166" decel="50000">
                                          <p:stCondLst>
                                            <p:cond delay="1834"/>
                                          </p:stCondLst>
                                        </p:cTn>
                                        <p:tgtEl>
                                          <p:spTgt spid="3">
                                            <p:txEl>
                                              <p:pRg st="3" end="3"/>
                                            </p:txEl>
                                          </p:spTgt>
                                        </p:tgtEl>
                                      </p:cBhvr>
                                      <p:to x="100000" y="100000"/>
                                    </p:animScale>
                                  </p:childTnLst>
                                </p:cTn>
                              </p:par>
                              <p:par>
                                <p:cTn id="79" presetID="26" presetClass="entr" presetSubtype="0" fill="hold" nodeType="with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down)">
                                      <p:cBhvr>
                                        <p:cTn id="81" dur="580">
                                          <p:stCondLst>
                                            <p:cond delay="0"/>
                                          </p:stCondLst>
                                        </p:cTn>
                                        <p:tgtEl>
                                          <p:spTgt spid="3">
                                            <p:txEl>
                                              <p:pRg st="4" end="4"/>
                                            </p:txEl>
                                          </p:spTgt>
                                        </p:tgtEl>
                                      </p:cBhvr>
                                    </p:animEffect>
                                    <p:anim calcmode="lin" valueType="num">
                                      <p:cBhvr>
                                        <p:cTn id="8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3">
                                            <p:txEl>
                                              <p:pRg st="4" end="4"/>
                                            </p:txEl>
                                          </p:spTgt>
                                        </p:tgtEl>
                                      </p:cBhvr>
                                      <p:to x="100000" y="60000"/>
                                    </p:animScale>
                                    <p:animScale>
                                      <p:cBhvr>
                                        <p:cTn id="88" dur="166" decel="50000">
                                          <p:stCondLst>
                                            <p:cond delay="676"/>
                                          </p:stCondLst>
                                        </p:cTn>
                                        <p:tgtEl>
                                          <p:spTgt spid="3">
                                            <p:txEl>
                                              <p:pRg st="4" end="4"/>
                                            </p:txEl>
                                          </p:spTgt>
                                        </p:tgtEl>
                                      </p:cBhvr>
                                      <p:to x="100000" y="100000"/>
                                    </p:animScale>
                                    <p:animScale>
                                      <p:cBhvr>
                                        <p:cTn id="89" dur="26">
                                          <p:stCondLst>
                                            <p:cond delay="1312"/>
                                          </p:stCondLst>
                                        </p:cTn>
                                        <p:tgtEl>
                                          <p:spTgt spid="3">
                                            <p:txEl>
                                              <p:pRg st="4" end="4"/>
                                            </p:txEl>
                                          </p:spTgt>
                                        </p:tgtEl>
                                      </p:cBhvr>
                                      <p:to x="100000" y="80000"/>
                                    </p:animScale>
                                    <p:animScale>
                                      <p:cBhvr>
                                        <p:cTn id="90" dur="166" decel="50000">
                                          <p:stCondLst>
                                            <p:cond delay="1338"/>
                                          </p:stCondLst>
                                        </p:cTn>
                                        <p:tgtEl>
                                          <p:spTgt spid="3">
                                            <p:txEl>
                                              <p:pRg st="4" end="4"/>
                                            </p:txEl>
                                          </p:spTgt>
                                        </p:tgtEl>
                                      </p:cBhvr>
                                      <p:to x="100000" y="100000"/>
                                    </p:animScale>
                                    <p:animScale>
                                      <p:cBhvr>
                                        <p:cTn id="91" dur="26">
                                          <p:stCondLst>
                                            <p:cond delay="1642"/>
                                          </p:stCondLst>
                                        </p:cTn>
                                        <p:tgtEl>
                                          <p:spTgt spid="3">
                                            <p:txEl>
                                              <p:pRg st="4" end="4"/>
                                            </p:txEl>
                                          </p:spTgt>
                                        </p:tgtEl>
                                      </p:cBhvr>
                                      <p:to x="100000" y="90000"/>
                                    </p:animScale>
                                    <p:animScale>
                                      <p:cBhvr>
                                        <p:cTn id="92" dur="166" decel="50000">
                                          <p:stCondLst>
                                            <p:cond delay="1668"/>
                                          </p:stCondLst>
                                        </p:cTn>
                                        <p:tgtEl>
                                          <p:spTgt spid="3">
                                            <p:txEl>
                                              <p:pRg st="4" end="4"/>
                                            </p:txEl>
                                          </p:spTgt>
                                        </p:tgtEl>
                                      </p:cBhvr>
                                      <p:to x="100000" y="100000"/>
                                    </p:animScale>
                                    <p:animScale>
                                      <p:cBhvr>
                                        <p:cTn id="93" dur="26">
                                          <p:stCondLst>
                                            <p:cond delay="1808"/>
                                          </p:stCondLst>
                                        </p:cTn>
                                        <p:tgtEl>
                                          <p:spTgt spid="3">
                                            <p:txEl>
                                              <p:pRg st="4" end="4"/>
                                            </p:txEl>
                                          </p:spTgt>
                                        </p:tgtEl>
                                      </p:cBhvr>
                                      <p:to x="100000" y="95000"/>
                                    </p:animScale>
                                    <p:animScale>
                                      <p:cBhvr>
                                        <p:cTn id="94" dur="166" decel="50000">
                                          <p:stCondLst>
                                            <p:cond delay="1834"/>
                                          </p:stCondLst>
                                        </p:cTn>
                                        <p:tgtEl>
                                          <p:spTgt spid="3">
                                            <p:txEl>
                                              <p:pRg st="4" end="4"/>
                                            </p:txEl>
                                          </p:spTgt>
                                        </p:tgtEl>
                                      </p:cBhvr>
                                      <p:to x="100000" y="100000"/>
                                    </p:animScale>
                                  </p:childTnLst>
                                </p:cTn>
                              </p:par>
                              <p:par>
                                <p:cTn id="95" presetID="26" presetClass="entr" presetSubtype="0" fill="hold" nodeType="with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down)">
                                      <p:cBhvr>
                                        <p:cTn id="97" dur="580">
                                          <p:stCondLst>
                                            <p:cond delay="0"/>
                                          </p:stCondLst>
                                        </p:cTn>
                                        <p:tgtEl>
                                          <p:spTgt spid="3">
                                            <p:txEl>
                                              <p:pRg st="5" end="5"/>
                                            </p:txEl>
                                          </p:spTgt>
                                        </p:tgtEl>
                                      </p:cBhvr>
                                    </p:animEffect>
                                    <p:anim calcmode="lin" valueType="num">
                                      <p:cBhvr>
                                        <p:cTn id="9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5" end="5"/>
                                            </p:txEl>
                                          </p:spTgt>
                                        </p:tgtEl>
                                      </p:cBhvr>
                                      <p:to x="100000" y="60000"/>
                                    </p:animScale>
                                    <p:animScale>
                                      <p:cBhvr>
                                        <p:cTn id="104" dur="166" decel="50000">
                                          <p:stCondLst>
                                            <p:cond delay="676"/>
                                          </p:stCondLst>
                                        </p:cTn>
                                        <p:tgtEl>
                                          <p:spTgt spid="3">
                                            <p:txEl>
                                              <p:pRg st="5" end="5"/>
                                            </p:txEl>
                                          </p:spTgt>
                                        </p:tgtEl>
                                      </p:cBhvr>
                                      <p:to x="100000" y="100000"/>
                                    </p:animScale>
                                    <p:animScale>
                                      <p:cBhvr>
                                        <p:cTn id="105" dur="26">
                                          <p:stCondLst>
                                            <p:cond delay="1312"/>
                                          </p:stCondLst>
                                        </p:cTn>
                                        <p:tgtEl>
                                          <p:spTgt spid="3">
                                            <p:txEl>
                                              <p:pRg st="5" end="5"/>
                                            </p:txEl>
                                          </p:spTgt>
                                        </p:tgtEl>
                                      </p:cBhvr>
                                      <p:to x="100000" y="80000"/>
                                    </p:animScale>
                                    <p:animScale>
                                      <p:cBhvr>
                                        <p:cTn id="106" dur="166" decel="50000">
                                          <p:stCondLst>
                                            <p:cond delay="1338"/>
                                          </p:stCondLst>
                                        </p:cTn>
                                        <p:tgtEl>
                                          <p:spTgt spid="3">
                                            <p:txEl>
                                              <p:pRg st="5" end="5"/>
                                            </p:txEl>
                                          </p:spTgt>
                                        </p:tgtEl>
                                      </p:cBhvr>
                                      <p:to x="100000" y="100000"/>
                                    </p:animScale>
                                    <p:animScale>
                                      <p:cBhvr>
                                        <p:cTn id="107" dur="26">
                                          <p:stCondLst>
                                            <p:cond delay="1642"/>
                                          </p:stCondLst>
                                        </p:cTn>
                                        <p:tgtEl>
                                          <p:spTgt spid="3">
                                            <p:txEl>
                                              <p:pRg st="5" end="5"/>
                                            </p:txEl>
                                          </p:spTgt>
                                        </p:tgtEl>
                                      </p:cBhvr>
                                      <p:to x="100000" y="90000"/>
                                    </p:animScale>
                                    <p:animScale>
                                      <p:cBhvr>
                                        <p:cTn id="108" dur="166" decel="50000">
                                          <p:stCondLst>
                                            <p:cond delay="1668"/>
                                          </p:stCondLst>
                                        </p:cTn>
                                        <p:tgtEl>
                                          <p:spTgt spid="3">
                                            <p:txEl>
                                              <p:pRg st="5" end="5"/>
                                            </p:txEl>
                                          </p:spTgt>
                                        </p:tgtEl>
                                      </p:cBhvr>
                                      <p:to x="100000" y="100000"/>
                                    </p:animScale>
                                    <p:animScale>
                                      <p:cBhvr>
                                        <p:cTn id="109" dur="26">
                                          <p:stCondLst>
                                            <p:cond delay="1808"/>
                                          </p:stCondLst>
                                        </p:cTn>
                                        <p:tgtEl>
                                          <p:spTgt spid="3">
                                            <p:txEl>
                                              <p:pRg st="5" end="5"/>
                                            </p:txEl>
                                          </p:spTgt>
                                        </p:tgtEl>
                                      </p:cBhvr>
                                      <p:to x="100000" y="95000"/>
                                    </p:animScale>
                                    <p:animScale>
                                      <p:cBhvr>
                                        <p:cTn id="110" dur="166" decel="50000">
                                          <p:stCondLst>
                                            <p:cond delay="1834"/>
                                          </p:stCondLst>
                                        </p:cTn>
                                        <p:tgtEl>
                                          <p:spTgt spid="3">
                                            <p:txEl>
                                              <p:pRg st="5" end="5"/>
                                            </p:txEl>
                                          </p:spTgt>
                                        </p:tgtEl>
                                      </p:cBhvr>
                                      <p:to x="100000" y="100000"/>
                                    </p:animScale>
                                  </p:childTnLst>
                                </p:cTn>
                              </p:par>
                              <p:par>
                                <p:cTn id="111" presetID="26" presetClass="entr" presetSubtype="0" fill="hold" nodeType="withEffect">
                                  <p:stCondLst>
                                    <p:cond delay="0"/>
                                  </p:stCondLst>
                                  <p:childTnLst>
                                    <p:set>
                                      <p:cBhvr>
                                        <p:cTn id="112" dur="1" fill="hold">
                                          <p:stCondLst>
                                            <p:cond delay="0"/>
                                          </p:stCondLst>
                                        </p:cTn>
                                        <p:tgtEl>
                                          <p:spTgt spid="3">
                                            <p:txEl>
                                              <p:pRg st="6" end="6"/>
                                            </p:txEl>
                                          </p:spTgt>
                                        </p:tgtEl>
                                        <p:attrNameLst>
                                          <p:attrName>style.visibility</p:attrName>
                                        </p:attrNameLst>
                                      </p:cBhvr>
                                      <p:to>
                                        <p:strVal val="visible"/>
                                      </p:to>
                                    </p:set>
                                    <p:animEffect transition="in" filter="wipe(down)">
                                      <p:cBhvr>
                                        <p:cTn id="113" dur="580">
                                          <p:stCondLst>
                                            <p:cond delay="0"/>
                                          </p:stCondLst>
                                        </p:cTn>
                                        <p:tgtEl>
                                          <p:spTgt spid="3">
                                            <p:txEl>
                                              <p:pRg st="6" end="6"/>
                                            </p:txEl>
                                          </p:spTgt>
                                        </p:tgtEl>
                                      </p:cBhvr>
                                    </p:animEffect>
                                    <p:anim calcmode="lin" valueType="num">
                                      <p:cBhvr>
                                        <p:cTn id="11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9" dur="26">
                                          <p:stCondLst>
                                            <p:cond delay="650"/>
                                          </p:stCondLst>
                                        </p:cTn>
                                        <p:tgtEl>
                                          <p:spTgt spid="3">
                                            <p:txEl>
                                              <p:pRg st="6" end="6"/>
                                            </p:txEl>
                                          </p:spTgt>
                                        </p:tgtEl>
                                      </p:cBhvr>
                                      <p:to x="100000" y="60000"/>
                                    </p:animScale>
                                    <p:animScale>
                                      <p:cBhvr>
                                        <p:cTn id="120" dur="166" decel="50000">
                                          <p:stCondLst>
                                            <p:cond delay="676"/>
                                          </p:stCondLst>
                                        </p:cTn>
                                        <p:tgtEl>
                                          <p:spTgt spid="3">
                                            <p:txEl>
                                              <p:pRg st="6" end="6"/>
                                            </p:txEl>
                                          </p:spTgt>
                                        </p:tgtEl>
                                      </p:cBhvr>
                                      <p:to x="100000" y="100000"/>
                                    </p:animScale>
                                    <p:animScale>
                                      <p:cBhvr>
                                        <p:cTn id="121" dur="26">
                                          <p:stCondLst>
                                            <p:cond delay="1312"/>
                                          </p:stCondLst>
                                        </p:cTn>
                                        <p:tgtEl>
                                          <p:spTgt spid="3">
                                            <p:txEl>
                                              <p:pRg st="6" end="6"/>
                                            </p:txEl>
                                          </p:spTgt>
                                        </p:tgtEl>
                                      </p:cBhvr>
                                      <p:to x="100000" y="80000"/>
                                    </p:animScale>
                                    <p:animScale>
                                      <p:cBhvr>
                                        <p:cTn id="122" dur="166" decel="50000">
                                          <p:stCondLst>
                                            <p:cond delay="1338"/>
                                          </p:stCondLst>
                                        </p:cTn>
                                        <p:tgtEl>
                                          <p:spTgt spid="3">
                                            <p:txEl>
                                              <p:pRg st="6" end="6"/>
                                            </p:txEl>
                                          </p:spTgt>
                                        </p:tgtEl>
                                      </p:cBhvr>
                                      <p:to x="100000" y="100000"/>
                                    </p:animScale>
                                    <p:animScale>
                                      <p:cBhvr>
                                        <p:cTn id="123" dur="26">
                                          <p:stCondLst>
                                            <p:cond delay="1642"/>
                                          </p:stCondLst>
                                        </p:cTn>
                                        <p:tgtEl>
                                          <p:spTgt spid="3">
                                            <p:txEl>
                                              <p:pRg st="6" end="6"/>
                                            </p:txEl>
                                          </p:spTgt>
                                        </p:tgtEl>
                                      </p:cBhvr>
                                      <p:to x="100000" y="90000"/>
                                    </p:animScale>
                                    <p:animScale>
                                      <p:cBhvr>
                                        <p:cTn id="124" dur="166" decel="50000">
                                          <p:stCondLst>
                                            <p:cond delay="1668"/>
                                          </p:stCondLst>
                                        </p:cTn>
                                        <p:tgtEl>
                                          <p:spTgt spid="3">
                                            <p:txEl>
                                              <p:pRg st="6" end="6"/>
                                            </p:txEl>
                                          </p:spTgt>
                                        </p:tgtEl>
                                      </p:cBhvr>
                                      <p:to x="100000" y="100000"/>
                                    </p:animScale>
                                    <p:animScale>
                                      <p:cBhvr>
                                        <p:cTn id="125" dur="26">
                                          <p:stCondLst>
                                            <p:cond delay="1808"/>
                                          </p:stCondLst>
                                        </p:cTn>
                                        <p:tgtEl>
                                          <p:spTgt spid="3">
                                            <p:txEl>
                                              <p:pRg st="6" end="6"/>
                                            </p:txEl>
                                          </p:spTgt>
                                        </p:tgtEl>
                                      </p:cBhvr>
                                      <p:to x="100000" y="95000"/>
                                    </p:animScale>
                                    <p:animScale>
                                      <p:cBhvr>
                                        <p:cTn id="126" dur="166" decel="50000">
                                          <p:stCondLst>
                                            <p:cond delay="1834"/>
                                          </p:stCondLst>
                                        </p:cTn>
                                        <p:tgtEl>
                                          <p:spTgt spid="3">
                                            <p:txEl>
                                              <p:pRg st="6" end="6"/>
                                            </p:txEl>
                                          </p:spTgt>
                                        </p:tgtEl>
                                      </p:cBhvr>
                                      <p:to x="100000" y="100000"/>
                                    </p:animScale>
                                  </p:childTnLst>
                                </p:cTn>
                              </p:par>
                            </p:childTnLst>
                          </p:cTn>
                        </p:par>
                        <p:par>
                          <p:cTn id="127" fill="hold">
                            <p:stCondLst>
                              <p:cond delay="6500"/>
                            </p:stCondLst>
                            <p:childTnLst>
                              <p:par>
                                <p:cTn id="128" presetID="21" presetClass="entr" presetSubtype="1" fill="hold" nodeType="afterEffect">
                                  <p:stCondLst>
                                    <p:cond delay="500"/>
                                  </p:stCondLst>
                                  <p:childTnLst>
                                    <p:set>
                                      <p:cBhvr>
                                        <p:cTn id="129" dur="1" fill="hold">
                                          <p:stCondLst>
                                            <p:cond delay="0"/>
                                          </p:stCondLst>
                                        </p:cTn>
                                        <p:tgtEl>
                                          <p:spTgt spid="4"/>
                                        </p:tgtEl>
                                        <p:attrNameLst>
                                          <p:attrName>style.visibility</p:attrName>
                                        </p:attrNameLst>
                                      </p:cBhvr>
                                      <p:to>
                                        <p:strVal val="visible"/>
                                      </p:to>
                                    </p:set>
                                    <p:animEffect transition="in" filter="wheel(1)">
                                      <p:cBhvr>
                                        <p:cTn id="130" dur="1750"/>
                                        <p:tgtEl>
                                          <p:spTgt spid="4"/>
                                        </p:tgtEl>
                                      </p:cBhvr>
                                    </p:animEffect>
                                  </p:childTnLst>
                                </p:cTn>
                              </p:par>
                              <p:par>
                                <p:cTn id="131" presetID="21" presetClass="entr" presetSubtype="1" fill="hold" nodeType="withEffect">
                                  <p:stCondLst>
                                    <p:cond delay="500"/>
                                  </p:stCondLst>
                                  <p:childTnLst>
                                    <p:set>
                                      <p:cBhvr>
                                        <p:cTn id="132" dur="1" fill="hold">
                                          <p:stCondLst>
                                            <p:cond delay="0"/>
                                          </p:stCondLst>
                                        </p:cTn>
                                        <p:tgtEl>
                                          <p:spTgt spid="5"/>
                                        </p:tgtEl>
                                        <p:attrNameLst>
                                          <p:attrName>style.visibility</p:attrName>
                                        </p:attrNameLst>
                                      </p:cBhvr>
                                      <p:to>
                                        <p:strVal val="visible"/>
                                      </p:to>
                                    </p:set>
                                    <p:animEffect transition="in" filter="wheel(1)">
                                      <p:cBhvr>
                                        <p:cTn id="133"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9A85-F45E-43B2-B016-BD8C83767145}"/>
              </a:ext>
            </a:extLst>
          </p:cNvPr>
          <p:cNvSpPr>
            <a:spLocks noGrp="1"/>
          </p:cNvSpPr>
          <p:nvPr>
            <p:ph type="title"/>
          </p:nvPr>
        </p:nvSpPr>
        <p:spPr>
          <a:xfrm>
            <a:off x="4408115" y="15536"/>
            <a:ext cx="7633056" cy="719755"/>
          </a:xfrm>
        </p:spPr>
        <p:txBody>
          <a:bodyPr/>
          <a:lstStyle/>
          <a:p>
            <a:r>
              <a:rPr lang="fa-IR" dirty="0" err="1"/>
              <a:t>پسیل</a:t>
            </a:r>
            <a:r>
              <a:rPr lang="fa-IR" dirty="0"/>
              <a:t> پسته</a:t>
            </a:r>
          </a:p>
        </p:txBody>
      </p:sp>
      <p:sp>
        <p:nvSpPr>
          <p:cNvPr id="3" name="Content Placeholder 2">
            <a:extLst>
              <a:ext uri="{FF2B5EF4-FFF2-40B4-BE49-F238E27FC236}">
                <a16:creationId xmlns:a16="http://schemas.microsoft.com/office/drawing/2014/main" id="{5643EC89-F95B-4B63-8C6F-F160409E6CBA}"/>
              </a:ext>
            </a:extLst>
          </p:cNvPr>
          <p:cNvSpPr>
            <a:spLocks noGrp="1"/>
          </p:cNvSpPr>
          <p:nvPr>
            <p:ph idx="1"/>
          </p:nvPr>
        </p:nvSpPr>
        <p:spPr>
          <a:xfrm>
            <a:off x="273378" y="838986"/>
            <a:ext cx="11689236" cy="6003478"/>
          </a:xfrm>
        </p:spPr>
        <p:txBody>
          <a:bodyPr>
            <a:normAutofit/>
          </a:bodyPr>
          <a:lstStyle/>
          <a:p>
            <a:pPr marR="0" lvl="0" algn="justLow" rtl="1">
              <a:spcBef>
                <a:spcPts val="1200"/>
              </a:spcBef>
              <a:spcAft>
                <a:spcPts val="800"/>
              </a:spcAft>
              <a:tabLst>
                <a:tab pos="457200" algn="l"/>
              </a:tabLst>
            </a:pPr>
            <a:r>
              <a:rPr lang="ar-SA" sz="1800" dirty="0">
                <a:effectLst/>
                <a:latin typeface="Calibri" panose="020F0502020204030204" pitchFamily="34" charset="0"/>
                <a:ea typeface="Calibri" panose="020F0502020204030204" pitchFamily="34" charset="0"/>
              </a:rPr>
              <a:t>پسيل پسته </a:t>
            </a:r>
            <a:r>
              <a:rPr lang="fa-IR" sz="1800" dirty="0">
                <a:effectLst/>
                <a:latin typeface="Calibri" panose="020F0502020204030204" pitchFamily="34" charset="0"/>
                <a:ea typeface="Calibri" panose="020F0502020204030204" pitchFamily="34" charset="0"/>
              </a:rPr>
              <a:t>حشره </a:t>
            </a:r>
            <a:r>
              <a:rPr lang="fa-IR" sz="1800" dirty="0" err="1">
                <a:effectLst/>
                <a:latin typeface="Calibri" panose="020F0502020204030204" pitchFamily="34" charset="0"/>
                <a:ea typeface="Calibri" panose="020F0502020204030204" pitchFamily="34" charset="0"/>
              </a:rPr>
              <a:t>اي</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خشكي</a:t>
            </a:r>
            <a:r>
              <a:rPr lang="fa-IR" sz="1800" dirty="0">
                <a:effectLst/>
                <a:latin typeface="Calibri" panose="020F0502020204030204" pitchFamily="34" charset="0"/>
                <a:ea typeface="Calibri" panose="020F0502020204030204" pitchFamily="34" charset="0"/>
              </a:rPr>
              <a:t> دوست است و رطوبت </a:t>
            </a:r>
            <a:r>
              <a:rPr lang="fa-IR" sz="1800" dirty="0" err="1">
                <a:effectLst/>
                <a:latin typeface="Calibri" panose="020F0502020204030204" pitchFamily="34" charset="0"/>
                <a:ea typeface="Calibri" panose="020F0502020204030204" pitchFamily="34" charset="0"/>
              </a:rPr>
              <a:t>نسبي</a:t>
            </a:r>
            <a:r>
              <a:rPr lang="fa-IR" sz="1800" dirty="0">
                <a:effectLst/>
                <a:latin typeface="Calibri" panose="020F0502020204030204" pitchFamily="34" charset="0"/>
                <a:ea typeface="Calibri" panose="020F0502020204030204" pitchFamily="34" charset="0"/>
              </a:rPr>
              <a:t> بالا (بالا تر از 65 درصد) </a:t>
            </a:r>
            <a:r>
              <a:rPr lang="fa-IR" sz="1800" dirty="0" err="1">
                <a:effectLst/>
                <a:latin typeface="Calibri" panose="020F0502020204030204" pitchFamily="34" charset="0"/>
                <a:ea typeface="Calibri" panose="020F0502020204030204" pitchFamily="34" charset="0"/>
              </a:rPr>
              <a:t>يك</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فاكتور</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منفي</a:t>
            </a:r>
            <a:r>
              <a:rPr lang="fa-IR" sz="1800" dirty="0">
                <a:effectLst/>
                <a:latin typeface="Calibri" panose="020F0502020204030204" pitchFamily="34" charset="0"/>
                <a:ea typeface="Calibri" panose="020F0502020204030204" pitchFamily="34" charset="0"/>
              </a:rPr>
              <a:t> در رشد و توسعه  </a:t>
            </a:r>
            <a:r>
              <a:rPr lang="fa-IR" sz="1800" dirty="0" err="1">
                <a:effectLst/>
                <a:latin typeface="Calibri" panose="020F0502020204030204" pitchFamily="34" charset="0"/>
                <a:ea typeface="Calibri" panose="020F0502020204030204" pitchFamily="34" charset="0"/>
              </a:rPr>
              <a:t>جمعيت</a:t>
            </a:r>
            <a:r>
              <a:rPr lang="fa-IR" sz="1800" dirty="0">
                <a:effectLst/>
                <a:latin typeface="Calibri" panose="020F0502020204030204" pitchFamily="34" charset="0"/>
                <a:ea typeface="Calibri" panose="020F0502020204030204" pitchFamily="34" charset="0"/>
              </a:rPr>
              <a:t> آن محسوب </a:t>
            </a:r>
            <a:r>
              <a:rPr lang="fa-IR" sz="1800" dirty="0" err="1">
                <a:effectLst/>
                <a:latin typeface="Calibri" panose="020F0502020204030204" pitchFamily="34" charset="0"/>
                <a:ea typeface="Calibri" panose="020F0502020204030204" pitchFamily="34" charset="0"/>
              </a:rPr>
              <a:t>مي</a:t>
            </a:r>
            <a:r>
              <a:rPr lang="fa-IR" sz="1800" dirty="0">
                <a:effectLst/>
                <a:latin typeface="Calibri" panose="020F0502020204030204" pitchFamily="34" charset="0"/>
                <a:ea typeface="Calibri" panose="020F0502020204030204" pitchFamily="34" charset="0"/>
              </a:rPr>
              <a:t> گردد. </a:t>
            </a:r>
            <a:endParaRPr lang="en-US" sz="1800" dirty="0">
              <a:effectLst/>
              <a:latin typeface="Calibri" panose="020F0502020204030204" pitchFamily="34" charset="0"/>
              <a:ea typeface="Calibri" panose="020F0502020204030204" pitchFamily="34" charset="0"/>
            </a:endParaRPr>
          </a:p>
          <a:p>
            <a:pPr marR="0" lvl="0" algn="justLow" rtl="1">
              <a:spcBef>
                <a:spcPts val="1200"/>
              </a:spcBef>
              <a:spcAft>
                <a:spcPts val="800"/>
              </a:spcAft>
              <a:tabLst>
                <a:tab pos="457200" algn="l"/>
              </a:tabLst>
            </a:pPr>
            <a:r>
              <a:rPr lang="en-US" sz="1800" dirty="0">
                <a:effectLst/>
                <a:latin typeface="B Mitra" panose="00000400000000000000" pitchFamily="2" charset="-78"/>
                <a:ea typeface="Calibri" panose="020F0502020204030204" pitchFamily="34" charset="0"/>
              </a:rPr>
              <a:t> </a:t>
            </a:r>
            <a:r>
              <a:rPr lang="fa-IR" sz="1800" dirty="0">
                <a:effectLst/>
                <a:latin typeface="B Mitra" panose="00000400000000000000" pitchFamily="2" charset="-78"/>
                <a:ea typeface="Calibri" panose="020F0502020204030204" pitchFamily="34" charset="0"/>
              </a:rPr>
              <a:t>حشرات </a:t>
            </a:r>
            <a:r>
              <a:rPr lang="fa-IR" sz="1800" dirty="0" err="1">
                <a:effectLst/>
                <a:latin typeface="B Mitra" panose="00000400000000000000" pitchFamily="2" charset="-78"/>
                <a:ea typeface="Calibri" panose="020F0502020204030204" pitchFamily="34" charset="0"/>
              </a:rPr>
              <a:t>كامل</a:t>
            </a:r>
            <a:r>
              <a:rPr lang="fa-IR" sz="1800" dirty="0">
                <a:effectLst/>
                <a:latin typeface="B Mitra" panose="00000400000000000000" pitchFamily="2" charset="-78"/>
                <a:ea typeface="Calibri" panose="020F0502020204030204" pitchFamily="34" charset="0"/>
              </a:rPr>
              <a:t> فرم </a:t>
            </a:r>
            <a:r>
              <a:rPr lang="fa-IR" sz="1800" dirty="0" err="1">
                <a:effectLst/>
                <a:latin typeface="B Mitra" panose="00000400000000000000" pitchFamily="2" charset="-78"/>
                <a:ea typeface="Calibri" panose="020F0502020204030204" pitchFamily="34" charset="0"/>
              </a:rPr>
              <a:t>زمستانگذران</a:t>
            </a:r>
            <a:r>
              <a:rPr lang="fa-IR" sz="1800" dirty="0">
                <a:effectLst/>
                <a:latin typeface="B Mitra" panose="00000400000000000000" pitchFamily="2" charset="-78"/>
                <a:ea typeface="Calibri" panose="020F0502020204030204" pitchFamily="34" charset="0"/>
              </a:rPr>
              <a:t> </a:t>
            </a:r>
            <a:r>
              <a:rPr lang="ar-SA" sz="1800" dirty="0">
                <a:effectLst/>
                <a:latin typeface="Calibri" panose="020F0502020204030204" pitchFamily="34" charset="0"/>
                <a:ea typeface="Calibri" panose="020F0502020204030204" pitchFamily="34" charset="0"/>
              </a:rPr>
              <a:t>از اواسط اسفند ظاهر </a:t>
            </a:r>
            <a:r>
              <a:rPr lang="fa-IR" sz="1800" dirty="0">
                <a:effectLst/>
                <a:latin typeface="Calibri" panose="020F0502020204030204" pitchFamily="34" charset="0"/>
                <a:ea typeface="Calibri" panose="020F0502020204030204" pitchFamily="34" charset="0"/>
              </a:rPr>
              <a:t>شده</a:t>
            </a:r>
            <a:r>
              <a:rPr lang="ar-SA" sz="1800" dirty="0">
                <a:effectLst/>
                <a:latin typeface="Calibri" panose="020F0502020204030204" pitchFamily="34" charset="0"/>
                <a:ea typeface="Calibri" panose="020F0502020204030204" pitchFamily="34" charset="0"/>
              </a:rPr>
              <a:t> و </a:t>
            </a:r>
            <a:r>
              <a:rPr lang="fa-IR" sz="1800" dirty="0">
                <a:effectLst/>
                <a:latin typeface="Calibri" panose="020F0502020204030204" pitchFamily="34" charset="0"/>
                <a:ea typeface="Calibri" panose="020F0502020204030204" pitchFamily="34" charset="0"/>
              </a:rPr>
              <a:t>د</a:t>
            </a:r>
            <a:r>
              <a:rPr lang="ar-SA" sz="1800" dirty="0">
                <a:effectLst/>
                <a:latin typeface="Calibri" panose="020F0502020204030204" pitchFamily="34" charset="0"/>
                <a:ea typeface="Calibri" panose="020F0502020204030204" pitchFamily="34" charset="0"/>
              </a:rPr>
              <a:t>ر اوايل فروردين از اندامهاي سبز تغذيه و </a:t>
            </a:r>
            <a:r>
              <a:rPr lang="fa-IR" sz="1800" dirty="0">
                <a:effectLst/>
                <a:latin typeface="Calibri" panose="020F0502020204030204" pitchFamily="34" charset="0"/>
                <a:ea typeface="Calibri" panose="020F0502020204030204" pitchFamily="34" charset="0"/>
              </a:rPr>
              <a:t>ب</a:t>
            </a:r>
            <a:r>
              <a:rPr lang="ar-SA" sz="1800" dirty="0">
                <a:effectLst/>
                <a:latin typeface="Calibri" panose="020F0502020204030204" pitchFamily="34" charset="0"/>
                <a:ea typeface="Calibri" panose="020F0502020204030204" pitchFamily="34" charset="0"/>
              </a:rPr>
              <a:t>روي آنها تخم گذاري مي كند. </a:t>
            </a:r>
            <a:r>
              <a:rPr lang="fa-IR" sz="1800" dirty="0">
                <a:effectLst/>
                <a:latin typeface="Calibri" panose="020F0502020204030204" pitchFamily="34" charset="0"/>
                <a:ea typeface="Calibri" panose="020F0502020204030204" pitchFamily="34" charset="0"/>
              </a:rPr>
              <a:t>عمر فرم </a:t>
            </a:r>
            <a:r>
              <a:rPr lang="fa-IR" sz="1800" dirty="0" err="1">
                <a:effectLst/>
                <a:latin typeface="Calibri" panose="020F0502020204030204" pitchFamily="34" charset="0"/>
                <a:ea typeface="Calibri" panose="020F0502020204030204" pitchFamily="34" charset="0"/>
              </a:rPr>
              <a:t>زمستانگذران</a:t>
            </a:r>
            <a:r>
              <a:rPr lang="fa-IR" sz="1800" dirty="0">
                <a:effectLst/>
                <a:latin typeface="Calibri" panose="020F0502020204030204" pitchFamily="34" charset="0"/>
                <a:ea typeface="Calibri" panose="020F0502020204030204" pitchFamily="34" charset="0"/>
              </a:rPr>
              <a:t> تا </a:t>
            </a:r>
            <a:r>
              <a:rPr lang="fa-IR" sz="1800" dirty="0" err="1">
                <a:effectLst/>
                <a:latin typeface="Calibri" panose="020F0502020204030204" pitchFamily="34" charset="0"/>
                <a:ea typeface="Calibri" panose="020F0502020204030204" pitchFamily="34" charset="0"/>
              </a:rPr>
              <a:t>اوايل</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ارديبهشت</a:t>
            </a:r>
            <a:r>
              <a:rPr lang="fa-IR" sz="1800" dirty="0">
                <a:effectLst/>
                <a:latin typeface="Calibri" panose="020F0502020204030204" pitchFamily="34" charset="0"/>
                <a:ea typeface="Calibri" panose="020F0502020204030204" pitchFamily="34" charset="0"/>
              </a:rPr>
              <a:t> است و در </a:t>
            </a:r>
            <a:r>
              <a:rPr lang="fa-IR" sz="1800" dirty="0" err="1">
                <a:effectLst/>
                <a:latin typeface="Calibri" panose="020F0502020204030204" pitchFamily="34" charset="0"/>
                <a:ea typeface="Calibri" panose="020F0502020204030204" pitchFamily="34" charset="0"/>
              </a:rPr>
              <a:t>دماي</a:t>
            </a:r>
            <a:r>
              <a:rPr lang="fa-IR" sz="180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a:t>
            </a:r>
            <a:r>
              <a:rPr lang="fa-IR" sz="1800" dirty="0">
                <a:effectLst/>
                <a:latin typeface="Calibri" panose="020F0502020204030204" pitchFamily="34" charset="0"/>
                <a:ea typeface="Calibri" panose="020F0502020204030204" pitchFamily="34" charset="0"/>
              </a:rPr>
              <a:t>20 </a:t>
            </a:r>
            <a:r>
              <a:rPr lang="fa-IR" sz="1800" dirty="0" err="1">
                <a:effectLst/>
                <a:latin typeface="Calibri" panose="020F0502020204030204" pitchFamily="34" charset="0"/>
                <a:ea typeface="Calibri" panose="020F0502020204030204" pitchFamily="34" charset="0"/>
              </a:rPr>
              <a:t>بيش</a:t>
            </a:r>
            <a:r>
              <a:rPr lang="fa-IR" sz="1800" dirty="0">
                <a:effectLst/>
                <a:latin typeface="Calibri" panose="020F0502020204030204" pitchFamily="34" charset="0"/>
                <a:ea typeface="Calibri" panose="020F0502020204030204" pitchFamily="34" charset="0"/>
              </a:rPr>
              <a:t> از 1000 تخم </a:t>
            </a:r>
            <a:r>
              <a:rPr lang="fa-IR" sz="1800" dirty="0" err="1">
                <a:effectLst/>
                <a:latin typeface="Calibri" panose="020F0502020204030204" pitchFamily="34" charset="0"/>
                <a:ea typeface="Calibri" panose="020F0502020204030204" pitchFamily="34" charset="0"/>
              </a:rPr>
              <a:t>مي</a:t>
            </a:r>
            <a:r>
              <a:rPr lang="fa-IR" sz="1800" dirty="0">
                <a:effectLst/>
                <a:latin typeface="Calibri" panose="020F0502020204030204" pitchFamily="34" charset="0"/>
                <a:ea typeface="Calibri" panose="020F0502020204030204" pitchFamily="34" charset="0"/>
              </a:rPr>
              <a:t> گذارند</a:t>
            </a:r>
            <a:r>
              <a:rPr lang="ar-SA" sz="1800" dirty="0">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R="0" lvl="0" algn="justLow" rtl="1">
              <a:spcBef>
                <a:spcPts val="1200"/>
              </a:spcBef>
              <a:spcAft>
                <a:spcPts val="800"/>
              </a:spcAft>
              <a:tabLst>
                <a:tab pos="457200" algn="l"/>
              </a:tabLst>
            </a:pPr>
            <a:r>
              <a:rPr lang="fa-IR" sz="1800" dirty="0">
                <a:effectLst/>
                <a:latin typeface="Calibri" panose="020F0502020204030204" pitchFamily="34" charset="0"/>
                <a:ea typeface="Calibri" panose="020F0502020204030204" pitchFamily="34" charset="0"/>
              </a:rPr>
              <a:t> حشرات </a:t>
            </a:r>
            <a:r>
              <a:rPr lang="fa-IR" sz="1800" dirty="0" err="1">
                <a:effectLst/>
                <a:latin typeface="Calibri" panose="020F0502020204030204" pitchFamily="34" charset="0"/>
                <a:ea typeface="Calibri" panose="020F0502020204030204" pitchFamily="34" charset="0"/>
              </a:rPr>
              <a:t>كامل</a:t>
            </a:r>
            <a:r>
              <a:rPr lang="fa-IR" sz="1800" dirty="0">
                <a:effectLst/>
                <a:latin typeface="Calibri" panose="020F0502020204030204" pitchFamily="34" charset="0"/>
                <a:ea typeface="Calibri" panose="020F0502020204030204" pitchFamily="34" charset="0"/>
              </a:rPr>
              <a:t> فرم </a:t>
            </a:r>
            <a:r>
              <a:rPr lang="fa-IR" sz="1800" dirty="0" err="1">
                <a:effectLst/>
                <a:latin typeface="Calibri" panose="020F0502020204030204" pitchFamily="34" charset="0"/>
                <a:ea typeface="Calibri" panose="020F0502020204030204" pitchFamily="34" charset="0"/>
              </a:rPr>
              <a:t>تابستانه</a:t>
            </a:r>
            <a:r>
              <a:rPr lang="fa-IR" sz="1800" dirty="0">
                <a:effectLst/>
                <a:latin typeface="Calibri" panose="020F0502020204030204" pitchFamily="34" charset="0"/>
                <a:ea typeface="Calibri" panose="020F0502020204030204" pitchFamily="34" charset="0"/>
              </a:rPr>
              <a:t> در </a:t>
            </a:r>
            <a:r>
              <a:rPr lang="fa-IR" sz="1800" dirty="0" err="1">
                <a:effectLst/>
                <a:latin typeface="Calibri" panose="020F0502020204030204" pitchFamily="34" charset="0"/>
                <a:ea typeface="Calibri" panose="020F0502020204030204" pitchFamily="34" charset="0"/>
              </a:rPr>
              <a:t>دماي</a:t>
            </a:r>
            <a:r>
              <a:rPr lang="fa-IR" sz="1800" dirty="0">
                <a:effectLst/>
                <a:latin typeface="Calibri" panose="020F0502020204030204" pitchFamily="34" charset="0"/>
                <a:ea typeface="Calibri" panose="020F0502020204030204" pitchFamily="34" charset="0"/>
              </a:rPr>
              <a:t> 20 تا 30 درجه </a:t>
            </a:r>
            <a:r>
              <a:rPr lang="fa-IR" sz="1800" dirty="0" err="1">
                <a:effectLst/>
                <a:latin typeface="Calibri" panose="020F0502020204030204" pitchFamily="34" charset="0"/>
                <a:ea typeface="Calibri" panose="020F0502020204030204" pitchFamily="34" charset="0"/>
              </a:rPr>
              <a:t>سانتي</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گراد</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نزديك</a:t>
            </a:r>
            <a:r>
              <a:rPr lang="fa-IR" sz="1800" dirty="0">
                <a:effectLst/>
                <a:latin typeface="Calibri" panose="020F0502020204030204" pitchFamily="34" charset="0"/>
                <a:ea typeface="Calibri" panose="020F0502020204030204" pitchFamily="34" charset="0"/>
              </a:rPr>
              <a:t> به 900 تخم </a:t>
            </a:r>
            <a:r>
              <a:rPr lang="fa-IR" sz="1800" dirty="0" err="1">
                <a:effectLst/>
                <a:latin typeface="Calibri" panose="020F0502020204030204" pitchFamily="34" charset="0"/>
                <a:ea typeface="Calibri" panose="020F0502020204030204" pitchFamily="34" charset="0"/>
              </a:rPr>
              <a:t>مي</a:t>
            </a:r>
            <a:r>
              <a:rPr lang="fa-IR" sz="1800" dirty="0">
                <a:effectLst/>
                <a:latin typeface="Calibri" panose="020F0502020204030204" pitchFamily="34" charset="0"/>
                <a:ea typeface="Calibri" panose="020F0502020204030204" pitchFamily="34" charset="0"/>
              </a:rPr>
              <a:t> گذارند.</a:t>
            </a:r>
          </a:p>
          <a:p>
            <a:pPr marR="0" lvl="0" algn="justLow" rtl="1">
              <a:spcBef>
                <a:spcPts val="1200"/>
              </a:spcBef>
              <a:spcAft>
                <a:spcPts val="800"/>
              </a:spcAft>
              <a:tabLst>
                <a:tab pos="457200" algn="l"/>
              </a:tabLst>
            </a:pPr>
            <a:endParaRPr lang="en-US" sz="1800" dirty="0">
              <a:effectLst/>
              <a:latin typeface="Calibri" panose="020F0502020204030204" pitchFamily="34" charset="0"/>
              <a:ea typeface="Calibri" panose="020F0502020204030204" pitchFamily="34" charset="0"/>
            </a:endParaRPr>
          </a:p>
          <a:p>
            <a:pPr marR="0" algn="r" defTabSz="457200">
              <a:lnSpc>
                <a:spcPct val="160000"/>
              </a:lnSpc>
              <a:spcBef>
                <a:spcPts val="1200"/>
              </a:spcBef>
              <a:spcAft>
                <a:spcPts val="800"/>
              </a:spcAft>
            </a:pPr>
            <a:r>
              <a:rPr lang="ar-SA" b="1" dirty="0">
                <a:solidFill>
                  <a:schemeClr val="accent1">
                    <a:lumMod val="50000"/>
                  </a:schemeClr>
                </a:solidFill>
                <a:latin typeface="Calibri Light" panose="020F0302020204030204" pitchFamily="34" charset="0"/>
              </a:rPr>
              <a:t>زمستان </a:t>
            </a:r>
            <a:r>
              <a:rPr lang="fa-IR" b="1" dirty="0" err="1">
                <a:solidFill>
                  <a:schemeClr val="accent1">
                    <a:lumMod val="50000"/>
                  </a:schemeClr>
                </a:solidFill>
                <a:latin typeface="Calibri Light" panose="020F0302020204030204" pitchFamily="34" charset="0"/>
              </a:rPr>
              <a:t>گذراني</a:t>
            </a:r>
            <a:r>
              <a:rPr lang="fa-IR" b="1" dirty="0">
                <a:solidFill>
                  <a:schemeClr val="accent1">
                    <a:lumMod val="50000"/>
                  </a:schemeClr>
                </a:solidFill>
                <a:latin typeface="Calibri Light" panose="020F0302020204030204" pitchFamily="34" charset="0"/>
              </a:rPr>
              <a:t> </a:t>
            </a:r>
            <a:r>
              <a:rPr lang="fa-IR" b="1" dirty="0" err="1">
                <a:solidFill>
                  <a:schemeClr val="accent1">
                    <a:lumMod val="50000"/>
                  </a:schemeClr>
                </a:solidFill>
                <a:latin typeface="Calibri Light" panose="020F0302020204030204" pitchFamily="34" charset="0"/>
              </a:rPr>
              <a:t>پسيل</a:t>
            </a:r>
            <a:r>
              <a:rPr lang="fa-IR" b="1" dirty="0">
                <a:solidFill>
                  <a:schemeClr val="accent1">
                    <a:lumMod val="50000"/>
                  </a:schemeClr>
                </a:solidFill>
                <a:latin typeface="Calibri Light" panose="020F0302020204030204" pitchFamily="34" charset="0"/>
              </a:rPr>
              <a:t> </a:t>
            </a:r>
            <a:r>
              <a:rPr lang="fa-IR" b="1" dirty="0" err="1">
                <a:solidFill>
                  <a:schemeClr val="accent1">
                    <a:lumMod val="50000"/>
                  </a:schemeClr>
                </a:solidFill>
                <a:latin typeface="Calibri Light" panose="020F0302020204030204" pitchFamily="34" charset="0"/>
              </a:rPr>
              <a:t>معمولي</a:t>
            </a:r>
            <a:r>
              <a:rPr lang="fa-IR" b="1" dirty="0">
                <a:solidFill>
                  <a:schemeClr val="accent1">
                    <a:lumMod val="50000"/>
                  </a:schemeClr>
                </a:solidFill>
                <a:latin typeface="Calibri Light" panose="020F0302020204030204" pitchFamily="34" charset="0"/>
              </a:rPr>
              <a:t> پسته</a:t>
            </a:r>
            <a:endParaRPr lang="en-US" b="1" dirty="0">
              <a:solidFill>
                <a:schemeClr val="accent1">
                  <a:lumMod val="50000"/>
                </a:schemeClr>
              </a:solidFill>
              <a:latin typeface="Calibri Light" panose="020F0302020204030204" pitchFamily="34" charset="0"/>
            </a:endParaRPr>
          </a:p>
          <a:p>
            <a:pPr marR="0" lvl="0" algn="justLow" rtl="1">
              <a:spcBef>
                <a:spcPts val="1200"/>
              </a:spcBef>
              <a:spcAft>
                <a:spcPts val="800"/>
              </a:spcAft>
              <a:tabLst>
                <a:tab pos="457200" algn="l"/>
              </a:tabLst>
            </a:pPr>
            <a:r>
              <a:rPr lang="ar-SA" sz="1800" dirty="0">
                <a:effectLst/>
                <a:latin typeface="Calibri" panose="020F0502020204030204" pitchFamily="34" charset="0"/>
                <a:ea typeface="Calibri" panose="020F0502020204030204" pitchFamily="34" charset="0"/>
              </a:rPr>
              <a:t>زمستان </a:t>
            </a:r>
            <a:r>
              <a:rPr lang="fa-IR" sz="1800" dirty="0" err="1">
                <a:effectLst/>
                <a:latin typeface="Calibri" panose="020F0502020204030204" pitchFamily="34" charset="0"/>
                <a:ea typeface="Calibri" panose="020F0502020204030204" pitchFamily="34" charset="0"/>
              </a:rPr>
              <a:t>گذراني</a:t>
            </a:r>
            <a:r>
              <a:rPr lang="fa-IR" sz="1800" dirty="0">
                <a:effectLst/>
                <a:latin typeface="Calibri" panose="020F0502020204030204" pitchFamily="34" charset="0"/>
                <a:ea typeface="Calibri" panose="020F0502020204030204" pitchFamily="34" charset="0"/>
              </a:rPr>
              <a:t> </a:t>
            </a:r>
            <a:r>
              <a:rPr lang="ar-SA" sz="1800" dirty="0">
                <a:effectLst/>
                <a:latin typeface="Calibri" panose="020F0502020204030204" pitchFamily="34" charset="0"/>
                <a:ea typeface="Calibri" panose="020F0502020204030204" pitchFamily="34" charset="0"/>
              </a:rPr>
              <a:t> بصورت حشره كامل فرم زمستان گذران در پناهگاهها </a:t>
            </a:r>
            <a:r>
              <a:rPr lang="fa-IR" sz="1800" dirty="0">
                <a:effectLst/>
                <a:latin typeface="Calibri" panose="020F0502020204030204" pitchFamily="34" charset="0"/>
                <a:ea typeface="Calibri" panose="020F0502020204030204" pitchFamily="34" charset="0"/>
              </a:rPr>
              <a:t>ي مختلف </a:t>
            </a:r>
            <a:r>
              <a:rPr lang="fa-IR" sz="1800" dirty="0" err="1">
                <a:effectLst/>
                <a:latin typeface="Calibri" panose="020F0502020204030204" pitchFamily="34" charset="0"/>
                <a:ea typeface="Calibri" panose="020F0502020204030204" pitchFamily="34" charset="0"/>
              </a:rPr>
              <a:t>نظير</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زير</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پوستك</a:t>
            </a:r>
            <a:r>
              <a:rPr lang="fa-IR" sz="1800" dirty="0">
                <a:effectLst/>
                <a:latin typeface="Calibri" panose="020F0502020204030204" pitchFamily="34" charset="0"/>
                <a:ea typeface="Calibri" panose="020F0502020204030204" pitchFamily="34" charset="0"/>
              </a:rPr>
              <a:t> تنه درختان، </a:t>
            </a:r>
            <a:r>
              <a:rPr lang="fa-IR" sz="1800" dirty="0" err="1">
                <a:effectLst/>
                <a:latin typeface="Calibri" panose="020F0502020204030204" pitchFamily="34" charset="0"/>
                <a:ea typeface="Calibri" panose="020F0502020204030204" pitchFamily="34" charset="0"/>
              </a:rPr>
              <a:t>شكاف</a:t>
            </a:r>
            <a:r>
              <a:rPr lang="fa-IR" sz="1800" dirty="0">
                <a:effectLst/>
                <a:latin typeface="Calibri" panose="020F0502020204030204" pitchFamily="34" charset="0"/>
                <a:ea typeface="Calibri" panose="020F0502020204030204" pitchFamily="34" charset="0"/>
              </a:rPr>
              <a:t> و روزنه </a:t>
            </a:r>
            <a:r>
              <a:rPr lang="fa-IR" sz="1800" dirty="0" err="1">
                <a:effectLst/>
                <a:latin typeface="Calibri" panose="020F0502020204030204" pitchFamily="34" charset="0"/>
                <a:ea typeface="Calibri" panose="020F0502020204030204" pitchFamily="34" charset="0"/>
              </a:rPr>
              <a:t>ديوار</a:t>
            </a:r>
            <a:r>
              <a:rPr lang="fa-IR" sz="1800" dirty="0">
                <a:effectLst/>
                <a:latin typeface="Calibri" panose="020F0502020204030204" pitchFamily="34" charset="0"/>
                <a:ea typeface="Calibri" panose="020F0502020204030204" pitchFamily="34" charset="0"/>
              </a:rPr>
              <a:t> ها و حصار </a:t>
            </a:r>
            <a:r>
              <a:rPr lang="fa-IR" sz="1800" dirty="0" err="1">
                <a:effectLst/>
                <a:latin typeface="Calibri" panose="020F0502020204030204" pitchFamily="34" charset="0"/>
                <a:ea typeface="Calibri" panose="020F0502020204030204" pitchFamily="34" charset="0"/>
              </a:rPr>
              <a:t>هاي</a:t>
            </a:r>
            <a:r>
              <a:rPr lang="fa-IR" sz="1800" dirty="0">
                <a:effectLst/>
                <a:latin typeface="Calibri" panose="020F0502020204030204" pitchFamily="34" charset="0"/>
                <a:ea typeface="Calibri" panose="020F0502020204030204" pitchFamily="34" charset="0"/>
              </a:rPr>
              <a:t> باغها ، </a:t>
            </a:r>
            <a:r>
              <a:rPr lang="fa-IR" sz="1800" dirty="0" err="1">
                <a:effectLst/>
                <a:latin typeface="Calibri" panose="020F0502020204030204" pitchFamily="34" charset="0"/>
                <a:ea typeface="Calibri" panose="020F0502020204030204" pitchFamily="34" charset="0"/>
              </a:rPr>
              <a:t>زير</a:t>
            </a:r>
            <a:r>
              <a:rPr lang="fa-IR" sz="1800" dirty="0">
                <a:effectLst/>
                <a:latin typeface="Calibri" panose="020F0502020204030204" pitchFamily="34" charset="0"/>
                <a:ea typeface="Calibri" panose="020F0502020204030204" pitchFamily="34" charset="0"/>
              </a:rPr>
              <a:t> کلوخه ها و </a:t>
            </a:r>
            <a:r>
              <a:rPr lang="fa-IR" sz="1800" dirty="0" err="1">
                <a:effectLst/>
                <a:latin typeface="Calibri" panose="020F0502020204030204" pitchFamily="34" charset="0"/>
                <a:ea typeface="Calibri" panose="020F0502020204030204" pitchFamily="34" charset="0"/>
              </a:rPr>
              <a:t>برگهاي</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ريخته</a:t>
            </a:r>
            <a:r>
              <a:rPr lang="fa-IR" sz="1800" dirty="0">
                <a:effectLst/>
                <a:latin typeface="Calibri" panose="020F0502020204030204" pitchFamily="34" charset="0"/>
                <a:ea typeface="Calibri" panose="020F0502020204030204" pitchFamily="34" charset="0"/>
              </a:rPr>
              <a:t> شده  و </a:t>
            </a:r>
            <a:r>
              <a:rPr lang="ar-SA" sz="1800" dirty="0">
                <a:effectLst/>
                <a:latin typeface="Calibri" panose="020F0502020204030204" pitchFamily="34" charset="0"/>
                <a:ea typeface="Calibri" panose="020F0502020204030204" pitchFamily="34" charset="0"/>
              </a:rPr>
              <a:t>بقاياي گياهي</a:t>
            </a:r>
            <a:r>
              <a:rPr lang="fa-IR" sz="1800" dirty="0">
                <a:effectLst/>
                <a:latin typeface="Calibri" panose="020F0502020204030204" pitchFamily="34" charset="0"/>
                <a:ea typeface="Calibri" panose="020F0502020204030204" pitchFamily="34" charset="0"/>
              </a:rPr>
              <a:t> در کف باغ </a:t>
            </a:r>
            <a:r>
              <a:rPr lang="ar-SA" sz="1800" dirty="0">
                <a:effectLst/>
                <a:latin typeface="Calibri" panose="020F0502020204030204" pitchFamily="34" charset="0"/>
                <a:ea typeface="Calibri" panose="020F0502020204030204" pitchFamily="34" charset="0"/>
              </a:rPr>
              <a:t>و لابلاي علفهاي هرز </a:t>
            </a:r>
            <a:r>
              <a:rPr lang="fa-IR" sz="1800" dirty="0">
                <a:effectLst/>
                <a:latin typeface="Calibri" panose="020F0502020204030204" pitchFamily="34" charset="0"/>
                <a:ea typeface="Calibri" panose="020F0502020204030204" pitchFamily="34" charset="0"/>
              </a:rPr>
              <a:t>بخصوص </a:t>
            </a:r>
            <a:r>
              <a:rPr lang="ar-SA" sz="1800" dirty="0">
                <a:effectLst/>
                <a:latin typeface="Calibri" panose="020F0502020204030204" pitchFamily="34" charset="0"/>
                <a:ea typeface="Calibri" panose="020F0502020204030204" pitchFamily="34" charset="0"/>
              </a:rPr>
              <a:t>گرامينه</a:t>
            </a:r>
            <a:r>
              <a:rPr lang="fa-IR" sz="1800" dirty="0">
                <a:effectLst/>
                <a:latin typeface="Calibri" panose="020F0502020204030204" pitchFamily="34" charset="0"/>
                <a:ea typeface="Calibri" panose="020F0502020204030204" pitchFamily="34" charset="0"/>
              </a:rPr>
              <a:t> ها، </a:t>
            </a:r>
            <a:r>
              <a:rPr lang="fa-IR" sz="1800" dirty="0" err="1">
                <a:effectLst/>
                <a:latin typeface="Calibri" panose="020F0502020204030204" pitchFamily="34" charset="0"/>
                <a:ea typeface="Calibri" panose="020F0502020204030204" pitchFamily="34" charset="0"/>
              </a:rPr>
              <a:t>زير</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خاكهاي</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سبك</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سپري</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مي</a:t>
            </a:r>
            <a:r>
              <a:rPr lang="fa-IR" sz="1800" dirty="0">
                <a:effectLst/>
                <a:latin typeface="Calibri" panose="020F0502020204030204" pitchFamily="34" charset="0"/>
                <a:ea typeface="Calibri" panose="020F0502020204030204" pitchFamily="34" charset="0"/>
              </a:rPr>
              <a:t> گردد.</a:t>
            </a:r>
            <a:endParaRPr lang="fa-IR" sz="1800" dirty="0">
              <a:latin typeface="Calibri" panose="020F0502020204030204" pitchFamily="34" charset="0"/>
              <a:ea typeface="Calibri" panose="020F0502020204030204" pitchFamily="34" charset="0"/>
            </a:endParaRPr>
          </a:p>
          <a:p>
            <a:pPr marR="0" lvl="0" algn="justLow" rtl="1">
              <a:spcBef>
                <a:spcPts val="1200"/>
              </a:spcBef>
              <a:spcAft>
                <a:spcPts val="800"/>
              </a:spcAft>
              <a:tabLst>
                <a:tab pos="457200" algn="l"/>
              </a:tabLst>
            </a:pPr>
            <a:r>
              <a:rPr lang="ar-SA" sz="1800" dirty="0">
                <a:effectLst/>
                <a:latin typeface="Calibri" panose="020F0502020204030204" pitchFamily="34" charset="0"/>
                <a:ea typeface="Calibri" panose="020F0502020204030204" pitchFamily="34" charset="0"/>
              </a:rPr>
              <a:t>اواخر اسفند </a:t>
            </a:r>
            <a:r>
              <a:rPr lang="fa-IR" sz="1800" dirty="0">
                <a:effectLst/>
                <a:latin typeface="Calibri" panose="020F0502020204030204" pitchFamily="34" charset="0"/>
                <a:ea typeface="Calibri" panose="020F0502020204030204" pitchFamily="34" charset="0"/>
              </a:rPr>
              <a:t>و </a:t>
            </a:r>
            <a:r>
              <a:rPr lang="fa-IR" sz="1800" dirty="0" err="1">
                <a:effectLst/>
                <a:latin typeface="Calibri" panose="020F0502020204030204" pitchFamily="34" charset="0"/>
                <a:ea typeface="Calibri" panose="020F0502020204030204" pitchFamily="34" charset="0"/>
              </a:rPr>
              <a:t>اوايل</a:t>
            </a:r>
            <a:r>
              <a:rPr lang="fa-IR" sz="1800" dirty="0">
                <a:effectLst/>
                <a:latin typeface="Calibri" panose="020F0502020204030204" pitchFamily="34" charset="0"/>
                <a:ea typeface="Calibri" panose="020F0502020204030204" pitchFamily="34" charset="0"/>
              </a:rPr>
              <a:t> فصل بهار </a:t>
            </a:r>
            <a:r>
              <a:rPr lang="ar-SA" sz="1800" dirty="0">
                <a:effectLst/>
                <a:latin typeface="Calibri" panose="020F0502020204030204" pitchFamily="34" charset="0"/>
                <a:ea typeface="Calibri" panose="020F0502020204030204" pitchFamily="34" charset="0"/>
              </a:rPr>
              <a:t>از پناهگاهها خ</a:t>
            </a:r>
            <a:r>
              <a:rPr lang="fa-IR" sz="1800" dirty="0">
                <a:effectLst/>
                <a:latin typeface="Calibri" panose="020F0502020204030204" pitchFamily="34" charset="0"/>
                <a:ea typeface="Calibri" panose="020F0502020204030204" pitchFamily="34" charset="0"/>
              </a:rPr>
              <a:t>ا</a:t>
            </a:r>
            <a:r>
              <a:rPr lang="ar-SA" sz="1800" dirty="0">
                <a:effectLst/>
                <a:latin typeface="Calibri" panose="020F0502020204030204" pitchFamily="34" charset="0"/>
                <a:ea typeface="Calibri" panose="020F0502020204030204" pitchFamily="34" charset="0"/>
              </a:rPr>
              <a:t>رج</a:t>
            </a:r>
            <a:r>
              <a:rPr lang="fa-IR" sz="1800" dirty="0">
                <a:effectLst/>
                <a:latin typeface="Calibri" panose="020F0502020204030204" pitchFamily="34" charset="0"/>
                <a:ea typeface="Calibri" panose="020F0502020204030204" pitchFamily="34" charset="0"/>
              </a:rPr>
              <a:t> شده و شروع به  </a:t>
            </a:r>
            <a:r>
              <a:rPr lang="ar-SA" sz="1800" dirty="0">
                <a:effectLst/>
                <a:latin typeface="Calibri" panose="020F0502020204030204" pitchFamily="34" charset="0"/>
                <a:ea typeface="Calibri" panose="020F0502020204030204" pitchFamily="34" charset="0"/>
              </a:rPr>
              <a:t>تغذيه از جوانه هاي متورم </a:t>
            </a:r>
            <a:r>
              <a:rPr lang="fa-IR" sz="1800" dirty="0" err="1">
                <a:effectLst/>
                <a:latin typeface="Calibri" panose="020F0502020204030204" pitchFamily="34" charset="0"/>
                <a:ea typeface="Calibri" panose="020F0502020204030204" pitchFamily="34" charset="0"/>
              </a:rPr>
              <a:t>مي</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نمايد</a:t>
            </a:r>
            <a:r>
              <a:rPr lang="fa-IR" sz="1800" dirty="0">
                <a:effectLst/>
                <a:latin typeface="Calibri" panose="020F0502020204030204" pitchFamily="34" charset="0"/>
                <a:ea typeface="Calibri" panose="020F0502020204030204" pitchFamily="34" charset="0"/>
              </a:rPr>
              <a:t>. </a:t>
            </a:r>
            <a:r>
              <a:rPr lang="ar-SA" sz="1800" dirty="0">
                <a:effectLst/>
                <a:latin typeface="Calibri" panose="020F0502020204030204" pitchFamily="34" charset="0"/>
                <a:ea typeface="Calibri" panose="020F0502020204030204" pitchFamily="34" charset="0"/>
              </a:rPr>
              <a:t>پس از باز شدن جوانه ها در</a:t>
            </a:r>
            <a:r>
              <a:rPr lang="fa-IR" sz="1800" dirty="0">
                <a:effectLst/>
                <a:latin typeface="Calibri" panose="020F0502020204030204" pitchFamily="34" charset="0"/>
                <a:ea typeface="Calibri" panose="020F0502020204030204" pitchFamily="34" charset="0"/>
              </a:rPr>
              <a:t>پشت و </a:t>
            </a:r>
            <a:r>
              <a:rPr lang="fa-IR" sz="1800" dirty="0" err="1">
                <a:effectLst/>
                <a:latin typeface="Calibri" panose="020F0502020204030204" pitchFamily="34" charset="0"/>
                <a:ea typeface="Calibri" panose="020F0502020204030204" pitchFamily="34" charset="0"/>
              </a:rPr>
              <a:t>روي</a:t>
            </a:r>
            <a:r>
              <a:rPr lang="fa-IR" sz="1800" dirty="0">
                <a:effectLst/>
                <a:latin typeface="Calibri" panose="020F0502020204030204" pitchFamily="34" charset="0"/>
                <a:ea typeface="Calibri" panose="020F0502020204030204" pitchFamily="34" charset="0"/>
              </a:rPr>
              <a:t> برگها </a:t>
            </a:r>
            <a:r>
              <a:rPr lang="ar-SA" sz="1800" dirty="0">
                <a:effectLst/>
                <a:latin typeface="Calibri" panose="020F0502020204030204" pitchFamily="34" charset="0"/>
                <a:ea typeface="Calibri" panose="020F0502020204030204" pitchFamily="34" charset="0"/>
              </a:rPr>
              <a:t>تخم</a:t>
            </a:r>
            <a:r>
              <a:rPr lang="fa-IR" sz="1800" dirty="0">
                <a:effectLst/>
                <a:latin typeface="Calibri" panose="020F0502020204030204" pitchFamily="34" charset="0"/>
                <a:ea typeface="Calibri" panose="020F0502020204030204" pitchFamily="34" charset="0"/>
              </a:rPr>
              <a:t> </a:t>
            </a:r>
            <a:r>
              <a:rPr lang="ar-SA" sz="1800" dirty="0">
                <a:effectLst/>
                <a:latin typeface="Calibri" panose="020F0502020204030204" pitchFamily="34" charset="0"/>
                <a:ea typeface="Calibri" panose="020F0502020204030204" pitchFamily="34" charset="0"/>
              </a:rPr>
              <a:t>ريزي ميكند</a:t>
            </a:r>
            <a:r>
              <a:rPr lang="fa-IR" sz="1800" dirty="0">
                <a:effectLst/>
                <a:latin typeface="Calibri" panose="020F0502020204030204" pitchFamily="34" charset="0"/>
                <a:ea typeface="Calibri" panose="020F0502020204030204" pitchFamily="34" charset="0"/>
              </a:rPr>
              <a:t>.</a:t>
            </a:r>
            <a:endParaRPr lang="en-US" sz="1800" dirty="0">
              <a:effectLst/>
              <a:latin typeface="Calibri" panose="020F0502020204030204" pitchFamily="34" charset="0"/>
              <a:ea typeface="Calibri" panose="020F0502020204030204" pitchFamily="34" charset="0"/>
            </a:endParaRPr>
          </a:p>
          <a:p>
            <a:pPr>
              <a:lnSpc>
                <a:spcPct val="160000"/>
              </a:lnSpc>
            </a:pPr>
            <a:endParaRPr lang="fa-IR" dirty="0"/>
          </a:p>
        </p:txBody>
      </p:sp>
      <p:pic>
        <p:nvPicPr>
          <p:cNvPr id="4" name="Picture 3" descr="Picture102-2">
            <a:extLst>
              <a:ext uri="{FF2B5EF4-FFF2-40B4-BE49-F238E27FC236}">
                <a16:creationId xmlns:a16="http://schemas.microsoft.com/office/drawing/2014/main" id="{D78BCC2C-D853-41E4-A656-220FD0BCA6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146" y="2655570"/>
            <a:ext cx="2286000" cy="1565910"/>
          </a:xfrm>
          <a:prstGeom prst="rect">
            <a:avLst/>
          </a:prstGeom>
          <a:noFill/>
          <a:ln w="9525">
            <a:noFill/>
            <a:miter lim="800000"/>
            <a:headEnd/>
            <a:tailEnd/>
          </a:ln>
          <a:effectLst/>
        </p:spPr>
      </p:pic>
      <p:sp>
        <p:nvSpPr>
          <p:cNvPr id="5" name="Text Box 14">
            <a:extLst>
              <a:ext uri="{FF2B5EF4-FFF2-40B4-BE49-F238E27FC236}">
                <a16:creationId xmlns:a16="http://schemas.microsoft.com/office/drawing/2014/main" id="{B603DAF4-E1DD-4976-ADFE-2046191BC18B}"/>
              </a:ext>
            </a:extLst>
          </p:cNvPr>
          <p:cNvSpPr txBox="1">
            <a:spLocks noChangeArrowheads="1"/>
          </p:cNvSpPr>
          <p:nvPr/>
        </p:nvSpPr>
        <p:spPr bwMode="auto">
          <a:xfrm>
            <a:off x="1192726" y="3844925"/>
            <a:ext cx="1436370" cy="42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noAutofit/>
          </a:bodyPr>
          <a:lstStyle/>
          <a:p>
            <a:pPr marL="0" marR="0" algn="ctr" rtl="0" fontAlgn="base">
              <a:lnSpc>
                <a:spcPct val="107000"/>
              </a:lnSpc>
              <a:spcBef>
                <a:spcPts val="0"/>
              </a:spcBef>
              <a:spcAft>
                <a:spcPts val="800"/>
              </a:spcAft>
            </a:pPr>
            <a:r>
              <a:rPr lang="fa-IR" sz="1600" kern="1200">
                <a:solidFill>
                  <a:srgbClr val="FFFFFF"/>
                </a:solidFill>
                <a:effectLst/>
                <a:latin typeface="Calibri" panose="020F0502020204030204" pitchFamily="34" charset="0"/>
                <a:ea typeface="Calibri" panose="020F0502020204030204" pitchFamily="34" charset="0"/>
                <a:cs typeface="B Titr" panose="00000700000000000000" pitchFamily="2" charset="-78"/>
              </a:rPr>
              <a:t>فرم زمستانگذران</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descr="Picture-111-2">
            <a:extLst>
              <a:ext uri="{FF2B5EF4-FFF2-40B4-BE49-F238E27FC236}">
                <a16:creationId xmlns:a16="http://schemas.microsoft.com/office/drawing/2014/main" id="{945D677B-97DD-47F7-A5B2-B92545E8A5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3032" y="2655570"/>
            <a:ext cx="2232660" cy="1546860"/>
          </a:xfrm>
          <a:prstGeom prst="rect">
            <a:avLst/>
          </a:prstGeom>
          <a:noFill/>
          <a:ln w="9525">
            <a:noFill/>
            <a:miter lim="800000"/>
            <a:headEnd/>
            <a:tailEnd/>
          </a:ln>
          <a:effectLst/>
        </p:spPr>
      </p:pic>
      <p:sp>
        <p:nvSpPr>
          <p:cNvPr id="7" name="Text Box 15">
            <a:extLst>
              <a:ext uri="{FF2B5EF4-FFF2-40B4-BE49-F238E27FC236}">
                <a16:creationId xmlns:a16="http://schemas.microsoft.com/office/drawing/2014/main" id="{26231189-BDAA-4496-B11D-20A72833A282}"/>
              </a:ext>
            </a:extLst>
          </p:cNvPr>
          <p:cNvSpPr txBox="1">
            <a:spLocks noChangeArrowheads="1"/>
          </p:cNvSpPr>
          <p:nvPr/>
        </p:nvSpPr>
        <p:spPr bwMode="auto">
          <a:xfrm>
            <a:off x="3806627" y="3808095"/>
            <a:ext cx="1409065"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marL="0" marR="0" algn="ctr" rtl="0" fontAlgn="base">
              <a:lnSpc>
                <a:spcPct val="107000"/>
              </a:lnSpc>
              <a:spcBef>
                <a:spcPts val="0"/>
              </a:spcBef>
              <a:spcAft>
                <a:spcPts val="800"/>
              </a:spcAft>
            </a:pPr>
            <a:r>
              <a:rPr lang="fa-IR" sz="1600" kern="1200">
                <a:solidFill>
                  <a:srgbClr val="FFFFFF"/>
                </a:solidFill>
                <a:effectLst/>
                <a:latin typeface="Calibri" panose="020F0502020204030204" pitchFamily="34" charset="0"/>
                <a:ea typeface="Calibri" panose="020F0502020204030204" pitchFamily="34" charset="0"/>
                <a:cs typeface="B Titr" panose="00000700000000000000" pitchFamily="2" charset="-78"/>
              </a:rPr>
              <a:t>فرم تابستانگذران</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124012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53" presetClass="entr" presetSubtype="16" fill="hold" nodeType="afterEffect">
                                  <p:stCondLst>
                                    <p:cond delay="25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3250"/>
                            </p:stCondLst>
                            <p:childTnLst>
                              <p:par>
                                <p:cTn id="28" presetID="53" presetClass="entr" presetSubtype="16" fill="hold" grpId="0" nodeType="afterEffect">
                                  <p:stCondLst>
                                    <p:cond delay="25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par>
                          <p:cTn id="33" fill="hold">
                            <p:stCondLst>
                              <p:cond delay="4000"/>
                            </p:stCondLst>
                            <p:childTnLst>
                              <p:par>
                                <p:cTn id="34" presetID="53" presetClass="entr" presetSubtype="16" fill="hold" nodeType="afterEffect">
                                  <p:stCondLst>
                                    <p:cond delay="25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childTnLst>
                          </p:cTn>
                        </p:par>
                        <p:par>
                          <p:cTn id="39" fill="hold">
                            <p:stCondLst>
                              <p:cond delay="4750"/>
                            </p:stCondLst>
                            <p:childTnLst>
                              <p:par>
                                <p:cTn id="40" presetID="53" presetClass="entr" presetSubtype="16" fill="hold" grpId="0" nodeType="afterEffect">
                                  <p:stCondLst>
                                    <p:cond delay="25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par>
                          <p:cTn id="45" fill="hold">
                            <p:stCondLst>
                              <p:cond delay="5500"/>
                            </p:stCondLst>
                            <p:childTnLst>
                              <p:par>
                                <p:cTn id="46" presetID="6" presetClass="entr" presetSubtype="16" fill="hold" nodeType="after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circle(in)">
                                      <p:cBhvr>
                                        <p:cTn id="48" dur="1500"/>
                                        <p:tgtEl>
                                          <p:spTgt spid="3">
                                            <p:txEl>
                                              <p:pRg st="4" end="4"/>
                                            </p:txEl>
                                          </p:spTgt>
                                        </p:tgtEl>
                                      </p:cBhvr>
                                    </p:animEffect>
                                  </p:childTnLst>
                                </p:cTn>
                              </p:par>
                            </p:childTnLst>
                          </p:cTn>
                        </p:par>
                        <p:par>
                          <p:cTn id="49" fill="hold">
                            <p:stCondLst>
                              <p:cond delay="7000"/>
                            </p:stCondLst>
                            <p:childTnLst>
                              <p:par>
                                <p:cTn id="50" presetID="16" presetClass="entr" presetSubtype="21" fill="hold" nodeType="after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barn(inVertical)">
                                      <p:cBhvr>
                                        <p:cTn id="52" dur="500"/>
                                        <p:tgtEl>
                                          <p:spTgt spid="3">
                                            <p:txEl>
                                              <p:pRg st="5" end="5"/>
                                            </p:txEl>
                                          </p:spTgt>
                                        </p:tgtEl>
                                      </p:cBhvr>
                                    </p:animEffect>
                                  </p:childTnLst>
                                </p:cTn>
                              </p:par>
                              <p:par>
                                <p:cTn id="53" presetID="16" presetClass="entr" presetSubtype="21"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barn(inVertical)">
                                      <p:cBhvr>
                                        <p:cTn id="5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B86D-4EAE-42E1-B264-D23B045E9FA6}"/>
              </a:ext>
            </a:extLst>
          </p:cNvPr>
          <p:cNvSpPr>
            <a:spLocks noGrp="1"/>
          </p:cNvSpPr>
          <p:nvPr>
            <p:ph type="title"/>
          </p:nvPr>
        </p:nvSpPr>
        <p:spPr>
          <a:xfrm>
            <a:off x="4420399" y="115081"/>
            <a:ext cx="7633056" cy="461665"/>
          </a:xfrm>
        </p:spPr>
        <p:txBody>
          <a:bodyPr>
            <a:normAutofit fontScale="90000"/>
          </a:bodyPr>
          <a:lstStyle/>
          <a:p>
            <a:r>
              <a:rPr lang="fa-IR" dirty="0"/>
              <a:t>سموم مورد استفاده برای مبارزه با </a:t>
            </a:r>
            <a:r>
              <a:rPr lang="fa-IR" dirty="0" err="1"/>
              <a:t>پسيل</a:t>
            </a:r>
            <a:r>
              <a:rPr lang="fa-IR" dirty="0"/>
              <a:t> پسته</a:t>
            </a:r>
          </a:p>
        </p:txBody>
      </p:sp>
      <p:pic>
        <p:nvPicPr>
          <p:cNvPr id="4" name="Content Placeholder 3">
            <a:extLst>
              <a:ext uri="{FF2B5EF4-FFF2-40B4-BE49-F238E27FC236}">
                <a16:creationId xmlns:a16="http://schemas.microsoft.com/office/drawing/2014/main" id="{B03EB683-A1A8-4973-A8FB-FAF3BCEF1B33}"/>
              </a:ext>
            </a:extLst>
          </p:cNvPr>
          <p:cNvPicPr>
            <a:picLocks noGrp="1" noChangeAspect="1"/>
          </p:cNvPicPr>
          <p:nvPr>
            <p:ph idx="1"/>
          </p:nvPr>
        </p:nvPicPr>
        <p:blipFill>
          <a:blip r:embed="rId2"/>
          <a:stretch>
            <a:fillRect/>
          </a:stretch>
        </p:blipFill>
        <p:spPr>
          <a:xfrm>
            <a:off x="6234546" y="625522"/>
            <a:ext cx="5818909" cy="3986710"/>
          </a:xfrm>
          <a:prstGeom prst="rect">
            <a:avLst/>
          </a:prstGeom>
          <a:ln>
            <a:solidFill>
              <a:schemeClr val="tx1"/>
            </a:solidFill>
          </a:ln>
        </p:spPr>
      </p:pic>
      <p:pic>
        <p:nvPicPr>
          <p:cNvPr id="5" name="Picture 4">
            <a:extLst>
              <a:ext uri="{FF2B5EF4-FFF2-40B4-BE49-F238E27FC236}">
                <a16:creationId xmlns:a16="http://schemas.microsoft.com/office/drawing/2014/main" id="{26F32D0C-0C29-4D4B-AD93-FD9B9539F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6" y="625522"/>
            <a:ext cx="6082144" cy="3986710"/>
          </a:xfrm>
          <a:prstGeom prst="rect">
            <a:avLst/>
          </a:prstGeom>
        </p:spPr>
      </p:pic>
      <p:pic>
        <p:nvPicPr>
          <p:cNvPr id="6" name="table">
            <a:extLst>
              <a:ext uri="{FF2B5EF4-FFF2-40B4-BE49-F238E27FC236}">
                <a16:creationId xmlns:a16="http://schemas.microsoft.com/office/drawing/2014/main" id="{B875034D-E8C3-46BF-90A0-14BFC10ABB82}"/>
              </a:ext>
            </a:extLst>
          </p:cNvPr>
          <p:cNvPicPr>
            <a:picLocks noChangeAspect="1"/>
          </p:cNvPicPr>
          <p:nvPr/>
        </p:nvPicPr>
        <p:blipFill>
          <a:blip r:embed="rId4"/>
          <a:stretch>
            <a:fillRect/>
          </a:stretch>
        </p:blipFill>
        <p:spPr>
          <a:xfrm>
            <a:off x="147197" y="5361893"/>
            <a:ext cx="5097780" cy="1381026"/>
          </a:xfrm>
          <a:prstGeom prst="rect">
            <a:avLst/>
          </a:prstGeom>
          <a:ln>
            <a:solidFill>
              <a:schemeClr val="tx1"/>
            </a:solidFill>
          </a:ln>
        </p:spPr>
      </p:pic>
      <p:graphicFrame>
        <p:nvGraphicFramePr>
          <p:cNvPr id="8" name="Content Placeholder 3">
            <a:extLst>
              <a:ext uri="{FF2B5EF4-FFF2-40B4-BE49-F238E27FC236}">
                <a16:creationId xmlns:a16="http://schemas.microsoft.com/office/drawing/2014/main" id="{A5275FEC-1EA5-4417-9312-70FE8E47A14D}"/>
              </a:ext>
            </a:extLst>
          </p:cNvPr>
          <p:cNvGraphicFramePr>
            <a:graphicFrameLocks/>
          </p:cNvGraphicFramePr>
          <p:nvPr>
            <p:extLst>
              <p:ext uri="{D42A27DB-BD31-4B8C-83A1-F6EECF244321}">
                <p14:modId xmlns:p14="http://schemas.microsoft.com/office/powerpoint/2010/main" val="3064237600"/>
              </p:ext>
            </p:extLst>
          </p:nvPr>
        </p:nvGraphicFramePr>
        <p:xfrm>
          <a:off x="5375449" y="5480292"/>
          <a:ext cx="1213886" cy="1144228"/>
        </p:xfrm>
        <a:graphic>
          <a:graphicData uri="http://schemas.openxmlformats.org/drawingml/2006/table">
            <a:tbl>
              <a:tblPr firstRow="1" bandRow="1">
                <a:tableStyleId>{5C22544A-7EE6-4342-B048-85BDC9FD1C3A}</a:tableStyleId>
              </a:tblPr>
              <a:tblGrid>
                <a:gridCol w="1213886">
                  <a:extLst>
                    <a:ext uri="{9D8B030D-6E8A-4147-A177-3AD203B41FA5}">
                      <a16:colId xmlns:a16="http://schemas.microsoft.com/office/drawing/2014/main" val="750100764"/>
                    </a:ext>
                  </a:extLst>
                </a:gridCol>
              </a:tblGrid>
              <a:tr h="418481">
                <a:tc>
                  <a:txBody>
                    <a:bodyPr/>
                    <a:lstStyle/>
                    <a:p>
                      <a:pPr marL="0" marR="0" algn="r" rtl="1">
                        <a:lnSpc>
                          <a:spcPct val="115000"/>
                        </a:lnSpc>
                        <a:spcBef>
                          <a:spcPts val="1200"/>
                        </a:spcBef>
                        <a:spcAft>
                          <a:spcPts val="800"/>
                        </a:spcAft>
                      </a:pPr>
                      <a:r>
                        <a:rPr lang="fa-IR" sz="1600" dirty="0">
                          <a:effectLst/>
                        </a:rPr>
                        <a:t>بی خطر</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a:solidFill>
                      <a:srgbClr val="22D305"/>
                    </a:solidFill>
                  </a:tcPr>
                </a:tc>
                <a:extLst>
                  <a:ext uri="{0D108BD9-81ED-4DB2-BD59-A6C34878D82A}">
                    <a16:rowId xmlns:a16="http://schemas.microsoft.com/office/drawing/2014/main" val="4103107022"/>
                  </a:ext>
                </a:extLst>
              </a:tr>
              <a:tr h="353134">
                <a:tc>
                  <a:txBody>
                    <a:bodyPr/>
                    <a:lstStyle/>
                    <a:p>
                      <a:pPr marL="0" marR="0" algn="justLow" rtl="1">
                        <a:lnSpc>
                          <a:spcPct val="115000"/>
                        </a:lnSpc>
                        <a:spcBef>
                          <a:spcPts val="1200"/>
                        </a:spcBef>
                        <a:spcAft>
                          <a:spcPts val="800"/>
                        </a:spcAft>
                      </a:pPr>
                      <a:r>
                        <a:rPr lang="fa-IR" sz="1600" dirty="0">
                          <a:effectLst/>
                        </a:rPr>
                        <a:t>آمادگی</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a:solidFill>
                      <a:srgbClr val="FFC000"/>
                    </a:solidFill>
                  </a:tcPr>
                </a:tc>
                <a:extLst>
                  <a:ext uri="{0D108BD9-81ED-4DB2-BD59-A6C34878D82A}">
                    <a16:rowId xmlns:a16="http://schemas.microsoft.com/office/drawing/2014/main" val="1877771355"/>
                  </a:ext>
                </a:extLst>
              </a:tr>
              <a:tr h="371988">
                <a:tc>
                  <a:txBody>
                    <a:bodyPr/>
                    <a:lstStyle/>
                    <a:p>
                      <a:pPr marL="0" marR="0" algn="justLow" rtl="1">
                        <a:lnSpc>
                          <a:spcPct val="115000"/>
                        </a:lnSpc>
                        <a:spcBef>
                          <a:spcPts val="1200"/>
                        </a:spcBef>
                        <a:spcAft>
                          <a:spcPts val="800"/>
                        </a:spcAft>
                      </a:pPr>
                      <a:r>
                        <a:rPr lang="fa-IR" sz="1600" dirty="0">
                          <a:effectLst/>
                        </a:rPr>
                        <a:t>بحرانی</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a:solidFill>
                      <a:srgbClr val="FF0000"/>
                    </a:solidFill>
                  </a:tcPr>
                </a:tc>
                <a:extLst>
                  <a:ext uri="{0D108BD9-81ED-4DB2-BD59-A6C34878D82A}">
                    <a16:rowId xmlns:a16="http://schemas.microsoft.com/office/drawing/2014/main" val="3571846872"/>
                  </a:ext>
                </a:extLst>
              </a:tr>
            </a:tbl>
          </a:graphicData>
        </a:graphic>
      </p:graphicFrame>
      <p:sp>
        <p:nvSpPr>
          <p:cNvPr id="3" name="TextBox 2">
            <a:extLst>
              <a:ext uri="{FF2B5EF4-FFF2-40B4-BE49-F238E27FC236}">
                <a16:creationId xmlns:a16="http://schemas.microsoft.com/office/drawing/2014/main" id="{A4AC492E-71C9-427E-83B5-060632D7A2BC}"/>
              </a:ext>
            </a:extLst>
          </p:cNvPr>
          <p:cNvSpPr txBox="1"/>
          <p:nvPr/>
        </p:nvSpPr>
        <p:spPr>
          <a:xfrm>
            <a:off x="7494309" y="4612232"/>
            <a:ext cx="4559146" cy="627864"/>
          </a:xfrm>
          <a:prstGeom prst="rect">
            <a:avLst/>
          </a:prstGeom>
          <a:noFill/>
        </p:spPr>
        <p:txBody>
          <a:bodyPr wrap="square" rtlCol="1">
            <a:spAutoFit/>
          </a:bodyPr>
          <a:lstStyle/>
          <a:p>
            <a:pPr algn="r" rtl="1">
              <a:lnSpc>
                <a:spcPct val="160000"/>
              </a:lnSpc>
              <a:spcBef>
                <a:spcPts val="1200"/>
              </a:spcBef>
              <a:spcAft>
                <a:spcPts val="800"/>
              </a:spcAft>
              <a:buClr>
                <a:schemeClr val="tx1"/>
              </a:buClr>
            </a:pPr>
            <a:r>
              <a:rPr lang="ar-SA" sz="2400" b="1" cap="all" dirty="0">
                <a:solidFill>
                  <a:schemeClr val="accent1">
                    <a:lumMod val="50000"/>
                  </a:schemeClr>
                </a:solidFill>
                <a:latin typeface="Calibri Light" panose="020F0302020204030204" pitchFamily="34" charset="0"/>
                <a:cs typeface="B Mitra" panose="00000400000000000000" pitchFamily="2" charset="-78"/>
              </a:rPr>
              <a:t>دوره حساسیت گیاه پسته به پسیل پسته</a:t>
            </a:r>
            <a:r>
              <a:rPr lang="fa-IR" sz="2400" b="1" cap="all" dirty="0">
                <a:solidFill>
                  <a:schemeClr val="accent1">
                    <a:lumMod val="50000"/>
                  </a:schemeClr>
                </a:solidFill>
                <a:latin typeface="Calibri Light" panose="020F0302020204030204" pitchFamily="34" charset="0"/>
                <a:cs typeface="B Mitra" panose="00000400000000000000" pitchFamily="2" charset="-78"/>
              </a:rPr>
              <a:t> :</a:t>
            </a:r>
            <a:endParaRPr lang="en-US" sz="2400" b="1" cap="all" dirty="0">
              <a:solidFill>
                <a:schemeClr val="accent1">
                  <a:lumMod val="50000"/>
                </a:schemeClr>
              </a:solidFill>
              <a:latin typeface="Calibri Light" panose="020F0302020204030204" pitchFamily="34" charset="0"/>
              <a:cs typeface="B Mitra" panose="00000400000000000000" pitchFamily="2" charset="-78"/>
            </a:endParaRPr>
          </a:p>
        </p:txBody>
      </p:sp>
    </p:spTree>
    <p:extLst>
      <p:ext uri="{BB962C8B-B14F-4D97-AF65-F5344CB8AC3E}">
        <p14:creationId xmlns:p14="http://schemas.microsoft.com/office/powerpoint/2010/main" val="3185406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3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par>
                          <p:cTn id="15" fill="hold">
                            <p:stCondLst>
                              <p:cond delay="2500"/>
                            </p:stCondLst>
                            <p:childTnLst>
                              <p:par>
                                <p:cTn id="16" presetID="31" presetClass="entr" presetSubtype="0" fill="hold" nodeType="after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childTnLst>
                          </p:cTn>
                        </p:par>
                        <p:par>
                          <p:cTn id="22" fill="hold">
                            <p:stCondLst>
                              <p:cond delay="3750"/>
                            </p:stCondLst>
                            <p:childTnLst>
                              <p:par>
                                <p:cTn id="23" presetID="6" presetClass="entr" presetSubtype="16" fill="hold"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circle(in)">
                                      <p:cBhvr>
                                        <p:cTn id="25" dur="1500"/>
                                        <p:tgtEl>
                                          <p:spTgt spid="3">
                                            <p:txEl>
                                              <p:pRg st="0" end="0"/>
                                            </p:txEl>
                                          </p:spTgt>
                                        </p:tgtEl>
                                      </p:cBhvr>
                                    </p:animEffect>
                                  </p:childTnLst>
                                </p:cTn>
                              </p:par>
                            </p:childTnLst>
                          </p:cTn>
                        </p:par>
                        <p:par>
                          <p:cTn id="26" fill="hold">
                            <p:stCondLst>
                              <p:cond delay="5250"/>
                            </p:stCondLst>
                            <p:childTnLst>
                              <p:par>
                                <p:cTn id="27" presetID="14" presetClass="entr" presetSubtype="1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750"/>
                                        <p:tgtEl>
                                          <p:spTgt spid="6"/>
                                        </p:tgtEl>
                                      </p:cBhvr>
                                    </p:animEffect>
                                  </p:childTnLst>
                                </p:cTn>
                              </p:par>
                            </p:childTnLst>
                          </p:cTn>
                        </p:par>
                        <p:par>
                          <p:cTn id="30" fill="hold">
                            <p:stCondLst>
                              <p:cond delay="6500"/>
                            </p:stCondLst>
                            <p:childTnLst>
                              <p:par>
                                <p:cTn id="31" presetID="14" presetClass="entr" presetSubtype="10" fill="hold" nodeType="afterEffect">
                                  <p:stCondLst>
                                    <p:cond delay="50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D6CB-092F-4370-BF26-F87AA947C458}"/>
              </a:ext>
            </a:extLst>
          </p:cNvPr>
          <p:cNvSpPr>
            <a:spLocks noGrp="1"/>
          </p:cNvSpPr>
          <p:nvPr>
            <p:ph type="title"/>
          </p:nvPr>
        </p:nvSpPr>
        <p:spPr>
          <a:xfrm>
            <a:off x="4464674" y="18166"/>
            <a:ext cx="7633056" cy="729182"/>
          </a:xfrm>
        </p:spPr>
        <p:txBody>
          <a:bodyPr/>
          <a:lstStyle/>
          <a:p>
            <a:r>
              <a:rPr lang="fa-IR" dirty="0"/>
              <a:t>مبارزه و </a:t>
            </a:r>
            <a:r>
              <a:rPr lang="fa-IR" dirty="0" err="1"/>
              <a:t>كنترل</a:t>
            </a:r>
            <a:r>
              <a:rPr lang="fa-IR" dirty="0"/>
              <a:t>  </a:t>
            </a:r>
            <a:r>
              <a:rPr lang="fa-IR" dirty="0" err="1"/>
              <a:t>غيرشيميائي</a:t>
            </a:r>
            <a:r>
              <a:rPr lang="fa-IR" dirty="0"/>
              <a:t> </a:t>
            </a:r>
            <a:r>
              <a:rPr lang="fa-IR" dirty="0" err="1"/>
              <a:t>پسيل</a:t>
            </a:r>
            <a:r>
              <a:rPr lang="fa-IR" dirty="0"/>
              <a:t> پسته</a:t>
            </a:r>
          </a:p>
        </p:txBody>
      </p:sp>
      <p:sp>
        <p:nvSpPr>
          <p:cNvPr id="8" name="Right Brace 7">
            <a:extLst>
              <a:ext uri="{FF2B5EF4-FFF2-40B4-BE49-F238E27FC236}">
                <a16:creationId xmlns:a16="http://schemas.microsoft.com/office/drawing/2014/main" id="{6D076FC1-13BB-4359-B20C-8FBA806A16BB}"/>
              </a:ext>
            </a:extLst>
          </p:cNvPr>
          <p:cNvSpPr/>
          <p:nvPr/>
        </p:nvSpPr>
        <p:spPr>
          <a:xfrm>
            <a:off x="11302736" y="1297906"/>
            <a:ext cx="794994" cy="5220390"/>
          </a:xfrm>
          <a:prstGeom prst="rightBrace">
            <a:avLst/>
          </a:prstGeom>
        </p:spPr>
        <p:style>
          <a:lnRef idx="3">
            <a:schemeClr val="accent5"/>
          </a:lnRef>
          <a:fillRef idx="0">
            <a:schemeClr val="accent5"/>
          </a:fillRef>
          <a:effectRef idx="2">
            <a:schemeClr val="accent5"/>
          </a:effectRef>
          <a:fontRef idx="minor">
            <a:schemeClr val="tx1"/>
          </a:fontRef>
        </p:style>
        <p:txBody>
          <a:bodyPr rtlCol="1" anchor="ctr"/>
          <a:lstStyle/>
          <a:p>
            <a:pPr algn="ctr"/>
            <a:endParaRPr lang="fa-IR"/>
          </a:p>
        </p:txBody>
      </p:sp>
      <p:sp>
        <p:nvSpPr>
          <p:cNvPr id="9" name="TextBox 8">
            <a:extLst>
              <a:ext uri="{FF2B5EF4-FFF2-40B4-BE49-F238E27FC236}">
                <a16:creationId xmlns:a16="http://schemas.microsoft.com/office/drawing/2014/main" id="{57BEA03B-7AD2-4266-AAED-43D96B8752CF}"/>
              </a:ext>
            </a:extLst>
          </p:cNvPr>
          <p:cNvSpPr txBox="1"/>
          <p:nvPr/>
        </p:nvSpPr>
        <p:spPr>
          <a:xfrm>
            <a:off x="2516957" y="1083653"/>
            <a:ext cx="8606672" cy="369332"/>
          </a:xfrm>
          <a:prstGeom prst="rect">
            <a:avLst/>
          </a:prstGeom>
          <a:noFill/>
        </p:spPr>
        <p:txBody>
          <a:bodyPr wrap="square" rtlCol="1">
            <a:spAutoFit/>
          </a:bodyPr>
          <a:lstStyle/>
          <a:p>
            <a:pPr algn="r" rtl="1"/>
            <a:r>
              <a:rPr lang="fa-IR" sz="1800" dirty="0" err="1">
                <a:effectLst/>
                <a:latin typeface="Calibri" panose="020F0502020204030204" pitchFamily="34" charset="0"/>
                <a:ea typeface="Calibri" panose="020F0502020204030204" pitchFamily="34" charset="0"/>
                <a:cs typeface="B Mitra" panose="00000400000000000000" pitchFamily="2" charset="-78"/>
              </a:rPr>
              <a:t>حمايت</a:t>
            </a:r>
            <a:r>
              <a:rPr lang="fa-IR" sz="1800" dirty="0">
                <a:effectLst/>
                <a:latin typeface="Calibri" panose="020F0502020204030204" pitchFamily="34" charset="0"/>
                <a:ea typeface="Calibri" panose="020F0502020204030204" pitchFamily="34" charset="0"/>
                <a:cs typeface="B Mitra" panose="00000400000000000000" pitchFamily="2" charset="-78"/>
              </a:rPr>
              <a:t> از دشمنان </a:t>
            </a:r>
            <a:r>
              <a:rPr lang="fa-IR" sz="1800" dirty="0" err="1">
                <a:effectLst/>
                <a:latin typeface="Calibri" panose="020F0502020204030204" pitchFamily="34" charset="0"/>
                <a:ea typeface="Calibri" panose="020F0502020204030204" pitchFamily="34" charset="0"/>
                <a:cs typeface="B Mitra" panose="00000400000000000000" pitchFamily="2" charset="-78"/>
              </a:rPr>
              <a:t>طبيعي</a:t>
            </a:r>
            <a:r>
              <a:rPr lang="fa-IR" sz="1800" dirty="0">
                <a:effectLst/>
                <a:latin typeface="Calibri" panose="020F0502020204030204" pitchFamily="34" charset="0"/>
                <a:ea typeface="Calibri" panose="020F0502020204030204" pitchFamily="34" charset="0"/>
                <a:cs typeface="B Mitra" panose="00000400000000000000" pitchFamily="2" charset="-78"/>
              </a:rPr>
              <a:t> به </a:t>
            </a:r>
            <a:r>
              <a:rPr lang="fa-IR" sz="1800" dirty="0" err="1">
                <a:effectLst/>
                <a:latin typeface="Calibri" panose="020F0502020204030204" pitchFamily="34" charset="0"/>
                <a:ea typeface="Calibri" panose="020F0502020204030204" pitchFamily="34" charset="0"/>
                <a:cs typeface="B Mitra" panose="00000400000000000000" pitchFamily="2" charset="-78"/>
              </a:rPr>
              <a:t>ويژه</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زنبورهاي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پارازيتوئيد</a:t>
            </a:r>
            <a:r>
              <a:rPr lang="fa-IR" sz="1800" dirty="0">
                <a:effectLst/>
                <a:latin typeface="Calibri" panose="020F0502020204030204" pitchFamily="34" charset="0"/>
                <a:ea typeface="Calibri" panose="020F0502020204030204" pitchFamily="34" charset="0"/>
                <a:cs typeface="B Mitra" panose="00000400000000000000" pitchFamily="2" charset="-78"/>
              </a:rPr>
              <a:t> مرحله </a:t>
            </a:r>
            <a:r>
              <a:rPr lang="fa-IR" sz="1800" dirty="0" err="1">
                <a:effectLst/>
                <a:latin typeface="Calibri" panose="020F0502020204030204" pitchFamily="34" charset="0"/>
                <a:ea typeface="Calibri" panose="020F0502020204030204" pitchFamily="34" charset="0"/>
                <a:cs typeface="B Mitra" panose="00000400000000000000" pitchFamily="2" charset="-78"/>
              </a:rPr>
              <a:t>پورگي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نظير</a:t>
            </a:r>
            <a:r>
              <a:rPr lang="fa-IR" sz="1800" dirty="0">
                <a:effectLst/>
                <a:latin typeface="Calibri" panose="020F0502020204030204" pitchFamily="34" charset="0"/>
                <a:ea typeface="Calibri" panose="020F0502020204030204" pitchFamily="34" charset="0"/>
                <a:cs typeface="B Mitra" panose="00000400000000000000" pitchFamily="2" charset="-78"/>
              </a:rPr>
              <a:t> زنبور </a:t>
            </a:r>
            <a:r>
              <a:rPr lang="fa-IR" sz="1800" dirty="0" err="1">
                <a:effectLst/>
                <a:latin typeface="Calibri" panose="020F0502020204030204" pitchFamily="34" charset="0"/>
                <a:ea typeface="Calibri" panose="020F0502020204030204" pitchFamily="34" charset="0"/>
                <a:cs typeface="B Mitra" panose="00000400000000000000" pitchFamily="2" charset="-78"/>
              </a:rPr>
              <a:t>پارازيتوئيد</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پسيلافاگوس</a:t>
            </a:r>
            <a:r>
              <a:rPr lang="fa-IR" sz="1800" dirty="0">
                <a:effectLst/>
                <a:latin typeface="Calibri" panose="020F0502020204030204" pitchFamily="34" charset="0"/>
                <a:ea typeface="Calibri" panose="020F0502020204030204" pitchFamily="34" charset="0"/>
                <a:cs typeface="B Mitra" panose="00000400000000000000" pitchFamily="2" charset="-78"/>
              </a:rPr>
              <a:t>.</a:t>
            </a:r>
            <a:endParaRPr lang="fa-IR" dirty="0"/>
          </a:p>
        </p:txBody>
      </p:sp>
      <p:sp>
        <p:nvSpPr>
          <p:cNvPr id="10" name="TextBox 9">
            <a:extLst>
              <a:ext uri="{FF2B5EF4-FFF2-40B4-BE49-F238E27FC236}">
                <a16:creationId xmlns:a16="http://schemas.microsoft.com/office/drawing/2014/main" id="{0FAFFBC3-C706-40F5-83D2-C7CD557A9132}"/>
              </a:ext>
            </a:extLst>
          </p:cNvPr>
          <p:cNvSpPr txBox="1"/>
          <p:nvPr/>
        </p:nvSpPr>
        <p:spPr>
          <a:xfrm>
            <a:off x="2516957" y="2200473"/>
            <a:ext cx="8606672" cy="369332"/>
          </a:xfrm>
          <a:prstGeom prst="rect">
            <a:avLst/>
          </a:prstGeom>
          <a:noFill/>
        </p:spPr>
        <p:txBody>
          <a:bodyPr wrap="square" rtlCol="1">
            <a:spAutoFit/>
          </a:bodyPr>
          <a:lstStyle/>
          <a:p>
            <a:pPr algn="r" rtl="1"/>
            <a:r>
              <a:rPr lang="fa-IR" sz="1800" dirty="0">
                <a:effectLst/>
                <a:latin typeface="Calibri" panose="020F0502020204030204" pitchFamily="34" charset="0"/>
                <a:ea typeface="Calibri" panose="020F0502020204030204" pitchFamily="34" charset="0"/>
                <a:cs typeface="B Mitra" panose="00000400000000000000" pitchFamily="2" charset="-78"/>
              </a:rPr>
              <a:t>تله </a:t>
            </a:r>
            <a:r>
              <a:rPr lang="fa-IR" sz="1800" dirty="0" err="1">
                <a:effectLst/>
                <a:latin typeface="Calibri" panose="020F0502020204030204" pitchFamily="34" charset="0"/>
                <a:ea typeface="Calibri" panose="020F0502020204030204" pitchFamily="34" charset="0"/>
                <a:cs typeface="B Mitra" panose="00000400000000000000" pitchFamily="2" charset="-78"/>
              </a:rPr>
              <a:t>هاي</a:t>
            </a:r>
            <a:r>
              <a:rPr lang="fa-IR" sz="1800" dirty="0">
                <a:effectLst/>
                <a:latin typeface="Calibri" panose="020F0502020204030204" pitchFamily="34" charset="0"/>
                <a:ea typeface="Calibri" panose="020F0502020204030204" pitchFamily="34" charset="0"/>
                <a:cs typeface="B Mitra" panose="00000400000000000000" pitchFamily="2" charset="-78"/>
              </a:rPr>
              <a:t> زرد چسبنده </a:t>
            </a:r>
            <a:r>
              <a:rPr lang="fa-IR" sz="1800" dirty="0" err="1">
                <a:effectLst/>
                <a:latin typeface="Calibri" panose="020F0502020204030204" pitchFamily="34" charset="0"/>
                <a:ea typeface="Calibri" panose="020F0502020204030204" pitchFamily="34" charset="0"/>
                <a:cs typeface="B Mitra" panose="00000400000000000000" pitchFamily="2" charset="-78"/>
              </a:rPr>
              <a:t>بويژه</a:t>
            </a:r>
            <a:r>
              <a:rPr lang="fa-IR" sz="1800" dirty="0">
                <a:effectLst/>
                <a:latin typeface="Calibri" panose="020F0502020204030204" pitchFamily="34" charset="0"/>
                <a:ea typeface="Calibri" panose="020F0502020204030204" pitchFamily="34" charset="0"/>
                <a:cs typeface="B Mitra" panose="00000400000000000000" pitchFamily="2" charset="-78"/>
              </a:rPr>
              <a:t> در مرحله ظهور حشرات </a:t>
            </a:r>
            <a:r>
              <a:rPr lang="fa-IR" sz="1800" dirty="0" err="1">
                <a:effectLst/>
                <a:latin typeface="Calibri" panose="020F0502020204030204" pitchFamily="34" charset="0"/>
                <a:ea typeface="Calibri" panose="020F0502020204030204" pitchFamily="34" charset="0"/>
                <a:cs typeface="B Mitra" panose="00000400000000000000" pitchFamily="2" charset="-78"/>
              </a:rPr>
              <a:t>كامل</a:t>
            </a:r>
            <a:r>
              <a:rPr lang="fa-IR" sz="1800" dirty="0">
                <a:effectLst/>
                <a:latin typeface="Calibri" panose="020F0502020204030204" pitchFamily="34" charset="0"/>
                <a:ea typeface="Calibri" panose="020F0502020204030204" pitchFamily="34" charset="0"/>
                <a:cs typeface="B Mitra" panose="00000400000000000000" pitchFamily="2" charset="-78"/>
              </a:rPr>
              <a:t> زمستان گذران (اواسط اسفند تا اواسط </a:t>
            </a:r>
            <a:r>
              <a:rPr lang="fa-IR" sz="1800" dirty="0" err="1">
                <a:effectLst/>
                <a:latin typeface="Calibri" panose="020F0502020204030204" pitchFamily="34" charset="0"/>
                <a:ea typeface="Calibri" panose="020F0502020204030204" pitchFamily="34" charset="0"/>
                <a:cs typeface="B Mitra" panose="00000400000000000000" pitchFamily="2" charset="-78"/>
              </a:rPr>
              <a:t>ارديبهشت</a:t>
            </a:r>
            <a:r>
              <a:rPr lang="fa-IR" sz="1800" dirty="0">
                <a:effectLst/>
                <a:latin typeface="Calibri" panose="020F0502020204030204" pitchFamily="34" charset="0"/>
                <a:ea typeface="Calibri" panose="020F0502020204030204" pitchFamily="34" charset="0"/>
                <a:cs typeface="B Mitra" panose="00000400000000000000" pitchFamily="2" charset="-78"/>
              </a:rPr>
              <a:t>).</a:t>
            </a:r>
            <a:endParaRPr lang="fa-IR" dirty="0"/>
          </a:p>
        </p:txBody>
      </p:sp>
      <p:sp>
        <p:nvSpPr>
          <p:cNvPr id="11" name="TextBox 10">
            <a:extLst>
              <a:ext uri="{FF2B5EF4-FFF2-40B4-BE49-F238E27FC236}">
                <a16:creationId xmlns:a16="http://schemas.microsoft.com/office/drawing/2014/main" id="{895821D0-4250-4B89-AFEC-F7621F0F6F00}"/>
              </a:ext>
            </a:extLst>
          </p:cNvPr>
          <p:cNvSpPr txBox="1"/>
          <p:nvPr/>
        </p:nvSpPr>
        <p:spPr>
          <a:xfrm>
            <a:off x="2516957" y="3242416"/>
            <a:ext cx="8606672" cy="369332"/>
          </a:xfrm>
          <a:prstGeom prst="rect">
            <a:avLst/>
          </a:prstGeom>
          <a:noFill/>
        </p:spPr>
        <p:txBody>
          <a:bodyPr wrap="square" rtlCol="1">
            <a:spAutoFit/>
          </a:bodyPr>
          <a:lstStyle/>
          <a:p>
            <a:pPr algn="r" rtl="1"/>
            <a:r>
              <a:rPr lang="fa-IR" sz="1800" dirty="0">
                <a:effectLst/>
                <a:latin typeface="Calibri" panose="020F0502020204030204" pitchFamily="34" charset="0"/>
                <a:ea typeface="Calibri" panose="020F0502020204030204" pitchFamily="34" charset="0"/>
                <a:cs typeface="B Mitra" panose="00000400000000000000" pitchFamily="2" charset="-78"/>
              </a:rPr>
              <a:t>جمع </a:t>
            </a:r>
            <a:r>
              <a:rPr lang="fa-IR" sz="1800" dirty="0" err="1">
                <a:effectLst/>
                <a:latin typeface="Calibri" panose="020F0502020204030204" pitchFamily="34" charset="0"/>
                <a:ea typeface="Calibri" panose="020F0502020204030204" pitchFamily="34" charset="0"/>
                <a:cs typeface="B Mitra" panose="00000400000000000000" pitchFamily="2" charset="-78"/>
              </a:rPr>
              <a:t>آوري</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زير</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خاك</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كردن</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بقاياي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گياهي</a:t>
            </a:r>
            <a:r>
              <a:rPr lang="fa-IR" sz="1800" dirty="0">
                <a:effectLst/>
                <a:latin typeface="Calibri" panose="020F0502020204030204" pitchFamily="34" charset="0"/>
                <a:ea typeface="Calibri" panose="020F0502020204030204" pitchFamily="34" charset="0"/>
                <a:cs typeface="B Mitra" panose="00000400000000000000" pitchFamily="2" charset="-78"/>
              </a:rPr>
              <a:t> در </a:t>
            </a:r>
            <a:r>
              <a:rPr lang="fa-IR" sz="1800" dirty="0" err="1">
                <a:effectLst/>
                <a:latin typeface="Calibri" panose="020F0502020204030204" pitchFamily="34" charset="0"/>
                <a:ea typeface="Calibri" panose="020F0502020204030204" pitchFamily="34" charset="0"/>
                <a:cs typeface="B Mitra" panose="00000400000000000000" pitchFamily="2" charset="-78"/>
              </a:rPr>
              <a:t>پائيز</a:t>
            </a:r>
            <a:r>
              <a:rPr lang="fa-IR" sz="1800" dirty="0">
                <a:effectLst/>
                <a:latin typeface="Calibri" panose="020F0502020204030204" pitchFamily="34" charset="0"/>
                <a:ea typeface="Calibri" panose="020F0502020204030204" pitchFamily="34" charset="0"/>
                <a:cs typeface="B Mitra" panose="00000400000000000000" pitchFamily="2" charset="-78"/>
              </a:rPr>
              <a:t> و زمستان.</a:t>
            </a:r>
            <a:endParaRPr lang="fa-IR" dirty="0"/>
          </a:p>
        </p:txBody>
      </p:sp>
      <p:sp>
        <p:nvSpPr>
          <p:cNvPr id="12" name="TextBox 11">
            <a:extLst>
              <a:ext uri="{FF2B5EF4-FFF2-40B4-BE49-F238E27FC236}">
                <a16:creationId xmlns:a16="http://schemas.microsoft.com/office/drawing/2014/main" id="{E9B0ABAC-7E67-43A4-9914-580C050B9F0E}"/>
              </a:ext>
            </a:extLst>
          </p:cNvPr>
          <p:cNvSpPr txBox="1"/>
          <p:nvPr/>
        </p:nvSpPr>
        <p:spPr>
          <a:xfrm>
            <a:off x="4355184" y="4040946"/>
            <a:ext cx="6768445" cy="1304203"/>
          </a:xfrm>
          <a:prstGeom prst="rect">
            <a:avLst/>
          </a:prstGeom>
          <a:noFill/>
        </p:spPr>
        <p:txBody>
          <a:bodyPr wrap="square" rtlCol="1">
            <a:spAutoFit/>
          </a:bodyPr>
          <a:lstStyle/>
          <a:p>
            <a:pPr algn="r" rtl="1">
              <a:lnSpc>
                <a:spcPct val="150000"/>
              </a:lnSpc>
            </a:pPr>
            <a:r>
              <a:rPr lang="fa-IR" sz="1800" dirty="0">
                <a:effectLst/>
                <a:latin typeface="Calibri" panose="020F0502020204030204" pitchFamily="34" charset="0"/>
                <a:ea typeface="Calibri" panose="020F0502020204030204" pitchFamily="34" charset="0"/>
                <a:cs typeface="B Mitra" panose="00000400000000000000" pitchFamily="2" charset="-78"/>
              </a:rPr>
              <a:t>عدم </a:t>
            </a:r>
            <a:r>
              <a:rPr lang="ar-SA" sz="1800" dirty="0">
                <a:effectLst/>
                <a:latin typeface="Calibri" panose="020F0502020204030204" pitchFamily="34" charset="0"/>
                <a:ea typeface="Calibri" panose="020F0502020204030204" pitchFamily="34" charset="0"/>
                <a:cs typeface="B Mitra" panose="00000400000000000000" pitchFamily="2" charset="-78"/>
              </a:rPr>
              <a:t>استفاده از </a:t>
            </a:r>
            <a:r>
              <a:rPr lang="fa-IR" sz="1800" dirty="0">
                <a:effectLst/>
                <a:latin typeface="Calibri" panose="020F0502020204030204" pitchFamily="34" charset="0"/>
                <a:ea typeface="Calibri" panose="020F0502020204030204" pitchFamily="34" charset="0"/>
                <a:cs typeface="B Mitra" panose="00000400000000000000" pitchFamily="2" charset="-78"/>
              </a:rPr>
              <a:t>حشره </a:t>
            </a:r>
            <a:r>
              <a:rPr lang="ar-SA" sz="1800" dirty="0">
                <a:effectLst/>
                <a:latin typeface="Calibri" panose="020F0502020204030204" pitchFamily="34" charset="0"/>
                <a:ea typeface="Calibri" panose="020F0502020204030204" pitchFamily="34" charset="0"/>
                <a:cs typeface="B Mitra" panose="00000400000000000000" pitchFamily="2" charset="-78"/>
              </a:rPr>
              <a:t>كش هاي با طيف اثر گسترده </a:t>
            </a:r>
            <a:r>
              <a:rPr lang="fa-IR" sz="1800" dirty="0">
                <a:effectLst/>
                <a:latin typeface="Calibri" panose="020F0502020204030204" pitchFamily="34" charset="0"/>
                <a:ea typeface="Calibri" panose="020F0502020204030204" pitchFamily="34" charset="0"/>
                <a:cs typeface="B Mitra" panose="00000400000000000000" pitchFamily="2" charset="-78"/>
              </a:rPr>
              <a:t>(</a:t>
            </a:r>
            <a:r>
              <a:rPr lang="fa-IR" sz="1800" dirty="0" err="1">
                <a:effectLst/>
                <a:latin typeface="Calibri" panose="020F0502020204030204" pitchFamily="34" charset="0"/>
                <a:ea typeface="Calibri" panose="020F0502020204030204" pitchFamily="34" charset="0"/>
                <a:cs typeface="B Mitra" panose="00000400000000000000" pitchFamily="2" charset="-78"/>
              </a:rPr>
              <a:t>نظير</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آمبوش</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دسيس</a:t>
            </a:r>
            <a:r>
              <a:rPr lang="fa-IR" sz="1800" dirty="0">
                <a:effectLst/>
                <a:latin typeface="Calibri" panose="020F0502020204030204" pitchFamily="34" charset="0"/>
                <a:ea typeface="Calibri" panose="020F0502020204030204" pitchFamily="34" charset="0"/>
                <a:cs typeface="B Mitra" panose="00000400000000000000" pitchFamily="2" charset="-78"/>
              </a:rPr>
              <a:t>، فن </a:t>
            </a:r>
            <a:r>
              <a:rPr lang="fa-IR" sz="1800" dirty="0" err="1">
                <a:effectLst/>
                <a:latin typeface="Calibri" panose="020F0502020204030204" pitchFamily="34" charset="0"/>
                <a:ea typeface="Calibri" panose="020F0502020204030204" pitchFamily="34" charset="0"/>
                <a:cs typeface="B Mitra" panose="00000400000000000000" pitchFamily="2" charset="-78"/>
              </a:rPr>
              <a:t>والريت</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غيره</a:t>
            </a:r>
            <a:r>
              <a:rPr lang="fa-IR" sz="1800" dirty="0">
                <a:effectLst/>
                <a:latin typeface="Calibri" panose="020F0502020204030204" pitchFamily="34" charset="0"/>
                <a:ea typeface="Calibri" panose="020F0502020204030204" pitchFamily="34" charset="0"/>
                <a:cs typeface="B Mitra" panose="00000400000000000000" pitchFamily="2" charset="-78"/>
              </a:rPr>
              <a:t>) که </a:t>
            </a:r>
            <a:r>
              <a:rPr lang="ar-SA" sz="1800" dirty="0">
                <a:effectLst/>
                <a:latin typeface="Calibri" panose="020F0502020204030204" pitchFamily="34" charset="0"/>
                <a:ea typeface="Calibri" panose="020F0502020204030204" pitchFamily="34" charset="0"/>
                <a:cs typeface="B Mitra" panose="00000400000000000000" pitchFamily="2" charset="-78"/>
              </a:rPr>
              <a:t>از مهمترين عوامل محدود كنندة فعاليت مؤثر دشمنان طبيعي</a:t>
            </a:r>
            <a:r>
              <a:rPr lang="fa-IR" sz="1800" dirty="0">
                <a:effectLst/>
                <a:latin typeface="Calibri" panose="020F0502020204030204" pitchFamily="34" charset="0"/>
                <a:ea typeface="Calibri" panose="020F0502020204030204" pitchFamily="34" charset="0"/>
                <a:cs typeface="B Mitra" panose="00000400000000000000" pitchFamily="2" charset="-78"/>
              </a:rPr>
              <a:t> می باشند. چونکه  حشرات </a:t>
            </a:r>
            <a:r>
              <a:rPr lang="fa-IR" sz="1800" dirty="0" err="1">
                <a:effectLst/>
                <a:latin typeface="Calibri" panose="020F0502020204030204" pitchFamily="34" charset="0"/>
                <a:ea typeface="Calibri" panose="020F0502020204030204" pitchFamily="34" charset="0"/>
                <a:cs typeface="B Mitra" panose="00000400000000000000" pitchFamily="2" charset="-78"/>
              </a:rPr>
              <a:t>مفيد</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ar-SA" sz="1800" dirty="0">
                <a:effectLst/>
                <a:latin typeface="Calibri" panose="020F0502020204030204" pitchFamily="34" charset="0"/>
                <a:ea typeface="Calibri" panose="020F0502020204030204" pitchFamily="34" charset="0"/>
                <a:cs typeface="B Mitra" panose="00000400000000000000" pitchFamily="2" charset="-78"/>
              </a:rPr>
              <a:t>دشمنان طبيعي نسبت به </a:t>
            </a:r>
            <a:r>
              <a:rPr lang="fa-IR" sz="1800" dirty="0" err="1">
                <a:effectLst/>
                <a:latin typeface="Calibri" panose="020F0502020204030204" pitchFamily="34" charset="0"/>
                <a:ea typeface="Calibri" panose="020F0502020204030204" pitchFamily="34" charset="0"/>
                <a:cs typeface="B Mitra" panose="00000400000000000000" pitchFamily="2" charset="-78"/>
              </a:rPr>
              <a:t>اين</a:t>
            </a:r>
            <a:r>
              <a:rPr lang="fa-IR" sz="1800" dirty="0">
                <a:effectLst/>
                <a:latin typeface="Calibri" panose="020F0502020204030204" pitchFamily="34" charset="0"/>
                <a:ea typeface="Calibri" panose="020F0502020204030204" pitchFamily="34" charset="0"/>
                <a:cs typeface="B Mitra" panose="00000400000000000000" pitchFamily="2" charset="-78"/>
              </a:rPr>
              <a:t> نوع </a:t>
            </a:r>
            <a:r>
              <a:rPr lang="ar-SA" sz="1800" dirty="0">
                <a:effectLst/>
                <a:latin typeface="Calibri" panose="020F0502020204030204" pitchFamily="34" charset="0"/>
                <a:ea typeface="Calibri" panose="020F0502020204030204" pitchFamily="34" charset="0"/>
                <a:cs typeface="B Mitra" panose="00000400000000000000" pitchFamily="2" charset="-78"/>
              </a:rPr>
              <a:t>آفتكش</a:t>
            </a:r>
            <a:r>
              <a:rPr lang="ar-SA" sz="1800" dirty="0">
                <a:effectLst/>
                <a:ea typeface="Calibri" panose="020F0502020204030204" pitchFamily="34" charset="0"/>
                <a:cs typeface="Calibri" panose="020F0502020204030204" pitchFamily="34" charset="0"/>
              </a:rPr>
              <a:t> </a:t>
            </a:r>
            <a:r>
              <a:rPr lang="ar-SA" sz="1800" dirty="0">
                <a:effectLst/>
                <a:latin typeface="Calibri" panose="020F0502020204030204" pitchFamily="34" charset="0"/>
                <a:ea typeface="Calibri" panose="020F0502020204030204" pitchFamily="34" charset="0"/>
                <a:cs typeface="B Mitra" panose="00000400000000000000" pitchFamily="2" charset="-78"/>
              </a:rPr>
              <a:t>ها حساس</a:t>
            </a:r>
            <a:r>
              <a:rPr lang="fa-IR" sz="1800" dirty="0">
                <a:effectLst/>
                <a:latin typeface="Calibri" panose="020F0502020204030204" pitchFamily="34" charset="0"/>
                <a:ea typeface="Calibri" panose="020F0502020204030204" pitchFamily="34" charset="0"/>
                <a:cs typeface="B Mitra" panose="00000400000000000000" pitchFamily="2" charset="-78"/>
              </a:rPr>
              <a:t>تر  بوده و از </a:t>
            </a:r>
            <a:r>
              <a:rPr lang="fa-IR" sz="1800" dirty="0" err="1">
                <a:effectLst/>
                <a:latin typeface="Calibri" panose="020F0502020204030204" pitchFamily="34" charset="0"/>
                <a:ea typeface="Calibri" panose="020F0502020204030204" pitchFamily="34" charset="0"/>
                <a:cs typeface="B Mitra" panose="00000400000000000000" pitchFamily="2" charset="-78"/>
              </a:rPr>
              <a:t>بين</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مي</a:t>
            </a:r>
            <a:r>
              <a:rPr lang="fa-IR" sz="1800" dirty="0">
                <a:effectLst/>
                <a:latin typeface="Calibri" panose="020F0502020204030204" pitchFamily="34" charset="0"/>
                <a:ea typeface="Calibri" panose="020F0502020204030204" pitchFamily="34" charset="0"/>
                <a:cs typeface="B Mitra" panose="00000400000000000000" pitchFamily="2" charset="-78"/>
              </a:rPr>
              <a:t> روند. </a:t>
            </a:r>
            <a:endParaRPr lang="fa-IR" dirty="0"/>
          </a:p>
        </p:txBody>
      </p:sp>
      <p:sp>
        <p:nvSpPr>
          <p:cNvPr id="13" name="TextBox 12">
            <a:extLst>
              <a:ext uri="{FF2B5EF4-FFF2-40B4-BE49-F238E27FC236}">
                <a16:creationId xmlns:a16="http://schemas.microsoft.com/office/drawing/2014/main" id="{220F18B4-E092-488E-9D57-AC51751B5A32}"/>
              </a:ext>
            </a:extLst>
          </p:cNvPr>
          <p:cNvSpPr txBox="1"/>
          <p:nvPr/>
        </p:nvSpPr>
        <p:spPr>
          <a:xfrm>
            <a:off x="4558944" y="5774347"/>
            <a:ext cx="6564685" cy="888705"/>
          </a:xfrm>
          <a:prstGeom prst="rect">
            <a:avLst/>
          </a:prstGeom>
          <a:noFill/>
        </p:spPr>
        <p:txBody>
          <a:bodyPr wrap="square" rtlCol="1">
            <a:spAutoFit/>
          </a:bodyPr>
          <a:lstStyle/>
          <a:p>
            <a:pPr algn="r" rtl="1">
              <a:lnSpc>
                <a:spcPct val="150000"/>
              </a:lnSpc>
            </a:pPr>
            <a:r>
              <a:rPr lang="fa-IR" sz="1800" dirty="0">
                <a:effectLst/>
                <a:latin typeface="Calibri" panose="020F0502020204030204" pitchFamily="34" charset="0"/>
                <a:ea typeface="Calibri" panose="020F0502020204030204" pitchFamily="34" charset="0"/>
                <a:cs typeface="B Mitra" panose="00000400000000000000" pitchFamily="2" charset="-78"/>
              </a:rPr>
              <a:t>استفاده از کفشدوزک، به عنوان عمده ترین گونه </a:t>
            </a:r>
            <a:r>
              <a:rPr lang="fa-IR" sz="1800" dirty="0" err="1">
                <a:effectLst/>
                <a:latin typeface="Calibri" panose="020F0502020204030204" pitchFamily="34" charset="0"/>
                <a:ea typeface="Calibri" panose="020F0502020204030204" pitchFamily="34" charset="0"/>
                <a:cs typeface="B Mitra" panose="00000400000000000000" pitchFamily="2" charset="-78"/>
              </a:rPr>
              <a:t>پسیل</a:t>
            </a:r>
            <a:r>
              <a:rPr lang="fa-IR" sz="1800" dirty="0">
                <a:effectLst/>
                <a:latin typeface="Calibri" panose="020F0502020204030204" pitchFamily="34" charset="0"/>
                <a:ea typeface="Calibri" panose="020F0502020204030204" pitchFamily="34" charset="0"/>
                <a:cs typeface="B Mitra" panose="00000400000000000000" pitchFamily="2" charset="-78"/>
              </a:rPr>
              <a:t> خوار، کنه های شکاری، </a:t>
            </a:r>
            <a:r>
              <a:rPr lang="fa-IR" sz="1800" dirty="0" err="1">
                <a:effectLst/>
                <a:latin typeface="Calibri" panose="020F0502020204030204" pitchFamily="34" charset="0"/>
                <a:ea typeface="Calibri" panose="020F0502020204030204" pitchFamily="34" charset="0"/>
                <a:cs typeface="B Mitra" panose="00000400000000000000" pitchFamily="2" charset="-78"/>
              </a:rPr>
              <a:t>سنهاي</a:t>
            </a:r>
            <a:r>
              <a:rPr lang="fa-IR" sz="1800" dirty="0">
                <a:effectLst/>
                <a:latin typeface="Calibri" panose="020F0502020204030204" pitchFamily="34" charset="0"/>
                <a:ea typeface="Calibri" panose="020F0502020204030204" pitchFamily="34" charset="0"/>
                <a:cs typeface="B Mitra" panose="00000400000000000000" pitchFamily="2" charset="-78"/>
              </a:rPr>
              <a:t> شکارگر </a:t>
            </a:r>
            <a:r>
              <a:rPr lang="fa-IR" sz="1800" dirty="0" err="1">
                <a:effectLst/>
                <a:latin typeface="Calibri" panose="020F0502020204030204" pitchFamily="34" charset="0"/>
                <a:ea typeface="Calibri" panose="020F0502020204030204" pitchFamily="34" charset="0"/>
                <a:cs typeface="B Mitra" panose="00000400000000000000" pitchFamily="2" charset="-78"/>
              </a:rPr>
              <a:t>پسيل</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سايرآفات</a:t>
            </a:r>
            <a:r>
              <a:rPr lang="fa-IR" sz="1800" dirty="0">
                <a:effectLst/>
                <a:latin typeface="Calibri" panose="020F0502020204030204" pitchFamily="34" charset="0"/>
                <a:ea typeface="Calibri" panose="020F0502020204030204" pitchFamily="34" charset="0"/>
                <a:cs typeface="B Mitra" panose="00000400000000000000" pitchFamily="2" charset="-78"/>
              </a:rPr>
              <a:t> پسته و </a:t>
            </a:r>
            <a:r>
              <a:rPr lang="fa-IR" sz="1800" dirty="0" err="1">
                <a:effectLst/>
                <a:latin typeface="Calibri" panose="020F0502020204030204" pitchFamily="34" charset="0"/>
                <a:ea typeface="Calibri" panose="020F0502020204030204" pitchFamily="34" charset="0"/>
                <a:cs typeface="B Mitra" panose="00000400000000000000" pitchFamily="2" charset="-78"/>
              </a:rPr>
              <a:t>ساير</a:t>
            </a:r>
            <a:r>
              <a:rPr lang="fa-IR" sz="1800" dirty="0">
                <a:effectLst/>
                <a:latin typeface="Calibri" panose="020F0502020204030204" pitchFamily="34" charset="0"/>
                <a:ea typeface="Calibri" panose="020F0502020204030204" pitchFamily="34" charset="0"/>
                <a:cs typeface="B Mitra" panose="00000400000000000000" pitchFamily="2" charset="-78"/>
              </a:rPr>
              <a:t> دشمنان </a:t>
            </a:r>
            <a:r>
              <a:rPr lang="fa-IR" sz="1800" dirty="0" err="1">
                <a:effectLst/>
                <a:latin typeface="Calibri" panose="020F0502020204030204" pitchFamily="34" charset="0"/>
                <a:ea typeface="Calibri" panose="020F0502020204030204" pitchFamily="34" charset="0"/>
                <a:cs typeface="B Mitra" panose="00000400000000000000" pitchFamily="2" charset="-78"/>
              </a:rPr>
              <a:t>طبيعي</a:t>
            </a:r>
            <a:r>
              <a:rPr lang="fa-IR" sz="1800" dirty="0">
                <a:effectLst/>
                <a:latin typeface="Calibri" panose="020F0502020204030204" pitchFamily="34" charset="0"/>
                <a:ea typeface="Calibri" panose="020F0502020204030204" pitchFamily="34" charset="0"/>
                <a:cs typeface="B Mitra" panose="00000400000000000000" pitchFamily="2" charset="-78"/>
              </a:rPr>
              <a:t> آفات پسته مثل عنکبوت ها </a:t>
            </a:r>
            <a:r>
              <a:rPr lang="fa-IR" sz="1800" dirty="0" err="1">
                <a:effectLst/>
                <a:latin typeface="Calibri" panose="020F0502020204030204" pitchFamily="34" charset="0"/>
                <a:ea typeface="Calibri" panose="020F0502020204030204" pitchFamily="34" charset="0"/>
                <a:cs typeface="B Mitra" panose="00000400000000000000" pitchFamily="2" charset="-78"/>
              </a:rPr>
              <a:t>لاور</a:t>
            </a:r>
            <a:r>
              <a:rPr lang="fa-IR" sz="1800" dirty="0">
                <a:effectLst/>
                <a:latin typeface="Calibri" panose="020F0502020204030204" pitchFamily="34" charset="0"/>
                <a:ea typeface="Calibri" panose="020F0502020204030204" pitchFamily="34" charset="0"/>
                <a:cs typeface="B Mitra" panose="00000400000000000000" pitchFamily="2" charset="-78"/>
              </a:rPr>
              <a:t> ها، </a:t>
            </a:r>
            <a:r>
              <a:rPr lang="fa-IR" sz="1800" dirty="0" err="1">
                <a:effectLst/>
                <a:latin typeface="Calibri" panose="020F0502020204030204" pitchFamily="34" charset="0"/>
                <a:ea typeface="Calibri" panose="020F0502020204030204" pitchFamily="34" charset="0"/>
                <a:cs typeface="B Mitra" panose="00000400000000000000" pitchFamily="2" charset="-78"/>
              </a:rPr>
              <a:t>بالتوری</a:t>
            </a:r>
            <a:r>
              <a:rPr lang="fa-IR" sz="1800" dirty="0">
                <a:effectLst/>
                <a:latin typeface="Calibri" panose="020F0502020204030204" pitchFamily="34" charset="0"/>
                <a:ea typeface="Calibri" panose="020F0502020204030204" pitchFamily="34" charset="0"/>
                <a:cs typeface="B Mitra" panose="00000400000000000000" pitchFamily="2" charset="-78"/>
              </a:rPr>
              <a:t> سبز و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25" descr="Picture1-2">
            <a:extLst>
              <a:ext uri="{FF2B5EF4-FFF2-40B4-BE49-F238E27FC236}">
                <a16:creationId xmlns:a16="http://schemas.microsoft.com/office/drawing/2014/main" id="{5F1F0AFA-ABA3-494A-86B1-E16A5C00A7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59" y="214327"/>
            <a:ext cx="2827980" cy="1678100"/>
          </a:xfrm>
          <a:prstGeom prst="rect">
            <a:avLst/>
          </a:prstGeom>
          <a:noFill/>
          <a:ln w="9525">
            <a:noFill/>
            <a:miter lim="800000"/>
            <a:headEnd/>
            <a:tailEnd/>
          </a:ln>
          <a:effectLst/>
        </p:spPr>
      </p:pic>
      <p:pic>
        <p:nvPicPr>
          <p:cNvPr id="28" name="Picture 27" descr="IMG_4427">
            <a:extLst>
              <a:ext uri="{FF2B5EF4-FFF2-40B4-BE49-F238E27FC236}">
                <a16:creationId xmlns:a16="http://schemas.microsoft.com/office/drawing/2014/main" id="{4BD13475-7F2A-4285-8251-9138A1AD5C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59" y="2113015"/>
            <a:ext cx="1794021" cy="1146075"/>
          </a:xfrm>
          <a:prstGeom prst="rect">
            <a:avLst/>
          </a:prstGeom>
          <a:noFill/>
          <a:ln w="9525">
            <a:noFill/>
            <a:miter lim="800000"/>
            <a:headEnd/>
            <a:tailEnd/>
          </a:ln>
          <a:effectLst/>
        </p:spPr>
      </p:pic>
      <p:pic>
        <p:nvPicPr>
          <p:cNvPr id="29" name="Content Placeholder 7">
            <a:extLst>
              <a:ext uri="{FF2B5EF4-FFF2-40B4-BE49-F238E27FC236}">
                <a16:creationId xmlns:a16="http://schemas.microsoft.com/office/drawing/2014/main" id="{80846BBD-F356-4F7D-B2F4-4C8599AF3B5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55" y="3648323"/>
            <a:ext cx="1911704" cy="1478814"/>
          </a:xfrm>
          <a:prstGeom prst="rect">
            <a:avLst/>
          </a:prstGeom>
          <a:noFill/>
          <a:ln w="9525">
            <a:noFill/>
            <a:miter lim="800000"/>
            <a:headEnd/>
            <a:tailEnd/>
          </a:ln>
          <a:effectLst/>
        </p:spPr>
      </p:pic>
      <p:pic>
        <p:nvPicPr>
          <p:cNvPr id="30" name="Content Placeholder 5">
            <a:extLst>
              <a:ext uri="{FF2B5EF4-FFF2-40B4-BE49-F238E27FC236}">
                <a16:creationId xmlns:a16="http://schemas.microsoft.com/office/drawing/2014/main" id="{777E6DC9-8080-4BD8-9110-8AB4A41B7F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0649" y="3643202"/>
            <a:ext cx="2031156" cy="1489056"/>
          </a:xfrm>
          <a:prstGeom prst="rect">
            <a:avLst/>
          </a:prstGeom>
          <a:noFill/>
          <a:ln w="9525">
            <a:noFill/>
            <a:miter lim="800000"/>
            <a:headEnd/>
            <a:tailEnd/>
          </a:ln>
          <a:effectLst/>
        </p:spPr>
      </p:pic>
      <p:pic>
        <p:nvPicPr>
          <p:cNvPr id="31" name="Picture 30" descr="a adalia1">
            <a:extLst>
              <a:ext uri="{FF2B5EF4-FFF2-40B4-BE49-F238E27FC236}">
                <a16:creationId xmlns:a16="http://schemas.microsoft.com/office/drawing/2014/main" id="{42C11D87-CE6A-42ED-BCC5-A12FAC17BBB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50650" y="5179775"/>
            <a:ext cx="2031156" cy="1678225"/>
          </a:xfrm>
          <a:prstGeom prst="rect">
            <a:avLst/>
          </a:prstGeom>
          <a:noFill/>
          <a:ln w="9525">
            <a:noFill/>
            <a:miter lim="800000"/>
            <a:headEnd/>
            <a:tailEnd/>
          </a:ln>
          <a:effectLst/>
        </p:spPr>
      </p:pic>
      <p:pic>
        <p:nvPicPr>
          <p:cNvPr id="32" name="Picture 31" descr="Picture5-2">
            <a:extLst>
              <a:ext uri="{FF2B5EF4-FFF2-40B4-BE49-F238E27FC236}">
                <a16:creationId xmlns:a16="http://schemas.microsoft.com/office/drawing/2014/main" id="{24CE38CE-08A6-45E3-B94F-6FB4864B3E4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756" y="5147391"/>
            <a:ext cx="1911704" cy="1710609"/>
          </a:xfrm>
          <a:prstGeom prst="rect">
            <a:avLst/>
          </a:prstGeom>
          <a:noFill/>
          <a:ln w="9525">
            <a:noFill/>
            <a:miter lim="800000"/>
            <a:headEnd/>
            <a:tailEnd/>
          </a:ln>
          <a:effectLst/>
        </p:spPr>
      </p:pic>
    </p:spTree>
    <p:extLst>
      <p:ext uri="{BB962C8B-B14F-4D97-AF65-F5344CB8AC3E}">
        <p14:creationId xmlns:p14="http://schemas.microsoft.com/office/powerpoint/2010/main" val="40274516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3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ppt_w</p:attrName>
                                        </p:attrNameLst>
                                      </p:cBhvr>
                                      <p:tavLst>
                                        <p:tav tm="0">
                                          <p:val>
                                            <p:fltVal val="0"/>
                                          </p:val>
                                        </p:tav>
                                        <p:tav tm="100000">
                                          <p:val>
                                            <p:strVal val="#ppt_w"/>
                                          </p:val>
                                        </p:tav>
                                      </p:tavLst>
                                    </p:anim>
                                    <p:anim calcmode="lin" valueType="num">
                                      <p:cBhvr>
                                        <p:cTn id="12" dur="1000" fill="hold"/>
                                        <p:tgtEl>
                                          <p:spTgt spid="8"/>
                                        </p:tgtEl>
                                        <p:attrNameLst>
                                          <p:attrName>ppt_h</p:attrName>
                                        </p:attrNameLst>
                                      </p:cBhvr>
                                      <p:tavLst>
                                        <p:tav tm="0">
                                          <p:val>
                                            <p:fltVal val="0"/>
                                          </p:val>
                                        </p:tav>
                                        <p:tav tm="100000">
                                          <p:val>
                                            <p:strVal val="#ppt_h"/>
                                          </p:val>
                                        </p:tav>
                                      </p:tavLst>
                                    </p:anim>
                                    <p:anim calcmode="lin" valueType="num">
                                      <p:cBhvr>
                                        <p:cTn id="13" dur="1000" fill="hold"/>
                                        <p:tgtEl>
                                          <p:spTgt spid="8"/>
                                        </p:tgtEl>
                                        <p:attrNameLst>
                                          <p:attrName>style.rotation</p:attrName>
                                        </p:attrNameLst>
                                      </p:cBhvr>
                                      <p:tavLst>
                                        <p:tav tm="0">
                                          <p:val>
                                            <p:fltVal val="90"/>
                                          </p:val>
                                        </p:tav>
                                        <p:tav tm="100000">
                                          <p:val>
                                            <p:fltVal val="0"/>
                                          </p:val>
                                        </p:tav>
                                      </p:tavLst>
                                    </p:anim>
                                    <p:animEffect transition="in" filter="fade">
                                      <p:cBhvr>
                                        <p:cTn id="14" dur="1000"/>
                                        <p:tgtEl>
                                          <p:spTgt spid="8"/>
                                        </p:tgtEl>
                                      </p:cBhvr>
                                    </p:animEffect>
                                  </p:childTnLst>
                                </p:cTn>
                              </p:par>
                            </p:childTnLst>
                          </p:cTn>
                        </p:par>
                        <p:par>
                          <p:cTn id="15" fill="hold">
                            <p:stCondLst>
                              <p:cond delay="2500"/>
                            </p:stCondLst>
                            <p:childTnLst>
                              <p:par>
                                <p:cTn id="16" presetID="22" presetClass="entr" presetSubtype="4" fill="hold" grpId="0" nodeType="after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par>
                          <p:cTn id="19" fill="hold">
                            <p:stCondLst>
                              <p:cond delay="3500"/>
                            </p:stCondLst>
                            <p:childTnLst>
                              <p:par>
                                <p:cTn id="20" presetID="21" presetClass="entr" presetSubtype="1"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animEffect transition="in" filter="wheel(1)">
                                      <p:cBhvr>
                                        <p:cTn id="22" dur="1500"/>
                                        <p:tgtEl>
                                          <p:spTgt spid="26"/>
                                        </p:tgtEl>
                                      </p:cBhvr>
                                    </p:animEffect>
                                  </p:childTnLst>
                                </p:cTn>
                              </p:par>
                            </p:childTnLst>
                          </p:cTn>
                        </p:par>
                        <p:par>
                          <p:cTn id="23" fill="hold">
                            <p:stCondLst>
                              <p:cond delay="5500"/>
                            </p:stCondLst>
                            <p:childTnLst>
                              <p:par>
                                <p:cTn id="24" presetID="22" presetClass="entr" presetSubtype="4" fill="hold" grpId="0"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750"/>
                                        <p:tgtEl>
                                          <p:spTgt spid="10"/>
                                        </p:tgtEl>
                                      </p:cBhvr>
                                    </p:animEffect>
                                  </p:childTnLst>
                                </p:cTn>
                              </p:par>
                            </p:childTnLst>
                          </p:cTn>
                        </p:par>
                        <p:par>
                          <p:cTn id="27" fill="hold">
                            <p:stCondLst>
                              <p:cond delay="6750"/>
                            </p:stCondLst>
                            <p:childTnLst>
                              <p:par>
                                <p:cTn id="28" presetID="21" presetClass="entr" presetSubtype="1"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heel(1)">
                                      <p:cBhvr>
                                        <p:cTn id="30" dur="1500"/>
                                        <p:tgtEl>
                                          <p:spTgt spid="28"/>
                                        </p:tgtEl>
                                      </p:cBhvr>
                                    </p:animEffect>
                                  </p:childTnLst>
                                </p:cTn>
                              </p:par>
                            </p:childTnLst>
                          </p:cTn>
                        </p:par>
                        <p:par>
                          <p:cTn id="31" fill="hold">
                            <p:stCondLst>
                              <p:cond delay="8250"/>
                            </p:stCondLst>
                            <p:childTnLst>
                              <p:par>
                                <p:cTn id="32" presetID="22" presetClass="entr" presetSubtype="4" fill="hold" grpId="0" nodeType="afterEffect">
                                  <p:stCondLst>
                                    <p:cond delay="75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par>
                          <p:cTn id="35" fill="hold">
                            <p:stCondLst>
                              <p:cond delay="9500"/>
                            </p:stCondLst>
                            <p:childTnLst>
                              <p:par>
                                <p:cTn id="36" presetID="22" presetClass="entr" presetSubtype="4" fill="hold" grpId="0" nodeType="afterEffect">
                                  <p:stCondLst>
                                    <p:cond delay="75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par>
                          <p:cTn id="39" fill="hold">
                            <p:stCondLst>
                              <p:cond delay="10750"/>
                            </p:stCondLst>
                            <p:childTnLst>
                              <p:par>
                                <p:cTn id="40" presetID="22" presetClass="entr" presetSubtype="4" fill="hold" grpId="0" nodeType="afterEffect">
                                  <p:stCondLst>
                                    <p:cond delay="75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par>
                          <p:cTn id="43" fill="hold">
                            <p:stCondLst>
                              <p:cond delay="12000"/>
                            </p:stCondLst>
                            <p:childTnLst>
                              <p:par>
                                <p:cTn id="44" presetID="26" presetClass="entr" presetSubtype="0"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80">
                                          <p:stCondLst>
                                            <p:cond delay="0"/>
                                          </p:stCondLst>
                                        </p:cTn>
                                        <p:tgtEl>
                                          <p:spTgt spid="29"/>
                                        </p:tgtEl>
                                      </p:cBhvr>
                                    </p:animEffect>
                                    <p:anim calcmode="lin" valueType="num">
                                      <p:cBhvr>
                                        <p:cTn id="47"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52" dur="26">
                                          <p:stCondLst>
                                            <p:cond delay="650"/>
                                          </p:stCondLst>
                                        </p:cTn>
                                        <p:tgtEl>
                                          <p:spTgt spid="29"/>
                                        </p:tgtEl>
                                      </p:cBhvr>
                                      <p:to x="100000" y="60000"/>
                                    </p:animScale>
                                    <p:animScale>
                                      <p:cBhvr>
                                        <p:cTn id="53" dur="166" decel="50000">
                                          <p:stCondLst>
                                            <p:cond delay="676"/>
                                          </p:stCondLst>
                                        </p:cTn>
                                        <p:tgtEl>
                                          <p:spTgt spid="29"/>
                                        </p:tgtEl>
                                      </p:cBhvr>
                                      <p:to x="100000" y="100000"/>
                                    </p:animScale>
                                    <p:animScale>
                                      <p:cBhvr>
                                        <p:cTn id="54" dur="26">
                                          <p:stCondLst>
                                            <p:cond delay="1312"/>
                                          </p:stCondLst>
                                        </p:cTn>
                                        <p:tgtEl>
                                          <p:spTgt spid="29"/>
                                        </p:tgtEl>
                                      </p:cBhvr>
                                      <p:to x="100000" y="80000"/>
                                    </p:animScale>
                                    <p:animScale>
                                      <p:cBhvr>
                                        <p:cTn id="55" dur="166" decel="50000">
                                          <p:stCondLst>
                                            <p:cond delay="1338"/>
                                          </p:stCondLst>
                                        </p:cTn>
                                        <p:tgtEl>
                                          <p:spTgt spid="29"/>
                                        </p:tgtEl>
                                      </p:cBhvr>
                                      <p:to x="100000" y="100000"/>
                                    </p:animScale>
                                    <p:animScale>
                                      <p:cBhvr>
                                        <p:cTn id="56" dur="26">
                                          <p:stCondLst>
                                            <p:cond delay="1642"/>
                                          </p:stCondLst>
                                        </p:cTn>
                                        <p:tgtEl>
                                          <p:spTgt spid="29"/>
                                        </p:tgtEl>
                                      </p:cBhvr>
                                      <p:to x="100000" y="90000"/>
                                    </p:animScale>
                                    <p:animScale>
                                      <p:cBhvr>
                                        <p:cTn id="57" dur="166" decel="50000">
                                          <p:stCondLst>
                                            <p:cond delay="1668"/>
                                          </p:stCondLst>
                                        </p:cTn>
                                        <p:tgtEl>
                                          <p:spTgt spid="29"/>
                                        </p:tgtEl>
                                      </p:cBhvr>
                                      <p:to x="100000" y="100000"/>
                                    </p:animScale>
                                    <p:animScale>
                                      <p:cBhvr>
                                        <p:cTn id="58" dur="26">
                                          <p:stCondLst>
                                            <p:cond delay="1808"/>
                                          </p:stCondLst>
                                        </p:cTn>
                                        <p:tgtEl>
                                          <p:spTgt spid="29"/>
                                        </p:tgtEl>
                                      </p:cBhvr>
                                      <p:to x="100000" y="95000"/>
                                    </p:animScale>
                                    <p:animScale>
                                      <p:cBhvr>
                                        <p:cTn id="59" dur="166" decel="50000">
                                          <p:stCondLst>
                                            <p:cond delay="1834"/>
                                          </p:stCondLst>
                                        </p:cTn>
                                        <p:tgtEl>
                                          <p:spTgt spid="29"/>
                                        </p:tgtEl>
                                      </p:cBhvr>
                                      <p:to x="100000" y="100000"/>
                                    </p:animScale>
                                  </p:childTnLst>
                                </p:cTn>
                              </p:par>
                              <p:par>
                                <p:cTn id="60" presetID="26" presetClass="entr" presetSubtype="0"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down)">
                                      <p:cBhvr>
                                        <p:cTn id="62" dur="580">
                                          <p:stCondLst>
                                            <p:cond delay="0"/>
                                          </p:stCondLst>
                                        </p:cTn>
                                        <p:tgtEl>
                                          <p:spTgt spid="30"/>
                                        </p:tgtEl>
                                      </p:cBhvr>
                                    </p:animEffect>
                                    <p:anim calcmode="lin" valueType="num">
                                      <p:cBhvr>
                                        <p:cTn id="63"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68" dur="26">
                                          <p:stCondLst>
                                            <p:cond delay="650"/>
                                          </p:stCondLst>
                                        </p:cTn>
                                        <p:tgtEl>
                                          <p:spTgt spid="30"/>
                                        </p:tgtEl>
                                      </p:cBhvr>
                                      <p:to x="100000" y="60000"/>
                                    </p:animScale>
                                    <p:animScale>
                                      <p:cBhvr>
                                        <p:cTn id="69" dur="166" decel="50000">
                                          <p:stCondLst>
                                            <p:cond delay="676"/>
                                          </p:stCondLst>
                                        </p:cTn>
                                        <p:tgtEl>
                                          <p:spTgt spid="30"/>
                                        </p:tgtEl>
                                      </p:cBhvr>
                                      <p:to x="100000" y="100000"/>
                                    </p:animScale>
                                    <p:animScale>
                                      <p:cBhvr>
                                        <p:cTn id="70" dur="26">
                                          <p:stCondLst>
                                            <p:cond delay="1312"/>
                                          </p:stCondLst>
                                        </p:cTn>
                                        <p:tgtEl>
                                          <p:spTgt spid="30"/>
                                        </p:tgtEl>
                                      </p:cBhvr>
                                      <p:to x="100000" y="80000"/>
                                    </p:animScale>
                                    <p:animScale>
                                      <p:cBhvr>
                                        <p:cTn id="71" dur="166" decel="50000">
                                          <p:stCondLst>
                                            <p:cond delay="1338"/>
                                          </p:stCondLst>
                                        </p:cTn>
                                        <p:tgtEl>
                                          <p:spTgt spid="30"/>
                                        </p:tgtEl>
                                      </p:cBhvr>
                                      <p:to x="100000" y="100000"/>
                                    </p:animScale>
                                    <p:animScale>
                                      <p:cBhvr>
                                        <p:cTn id="72" dur="26">
                                          <p:stCondLst>
                                            <p:cond delay="1642"/>
                                          </p:stCondLst>
                                        </p:cTn>
                                        <p:tgtEl>
                                          <p:spTgt spid="30"/>
                                        </p:tgtEl>
                                      </p:cBhvr>
                                      <p:to x="100000" y="90000"/>
                                    </p:animScale>
                                    <p:animScale>
                                      <p:cBhvr>
                                        <p:cTn id="73" dur="166" decel="50000">
                                          <p:stCondLst>
                                            <p:cond delay="1668"/>
                                          </p:stCondLst>
                                        </p:cTn>
                                        <p:tgtEl>
                                          <p:spTgt spid="30"/>
                                        </p:tgtEl>
                                      </p:cBhvr>
                                      <p:to x="100000" y="100000"/>
                                    </p:animScale>
                                    <p:animScale>
                                      <p:cBhvr>
                                        <p:cTn id="74" dur="26">
                                          <p:stCondLst>
                                            <p:cond delay="1808"/>
                                          </p:stCondLst>
                                        </p:cTn>
                                        <p:tgtEl>
                                          <p:spTgt spid="30"/>
                                        </p:tgtEl>
                                      </p:cBhvr>
                                      <p:to x="100000" y="95000"/>
                                    </p:animScale>
                                    <p:animScale>
                                      <p:cBhvr>
                                        <p:cTn id="75" dur="166" decel="50000">
                                          <p:stCondLst>
                                            <p:cond delay="1834"/>
                                          </p:stCondLst>
                                        </p:cTn>
                                        <p:tgtEl>
                                          <p:spTgt spid="30"/>
                                        </p:tgtEl>
                                      </p:cBhvr>
                                      <p:to x="100000" y="100000"/>
                                    </p:animScale>
                                  </p:childTnLst>
                                </p:cTn>
                              </p:par>
                              <p:par>
                                <p:cTn id="76" presetID="26" presetClass="entr" presetSubtype="0"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down)">
                                      <p:cBhvr>
                                        <p:cTn id="78" dur="580">
                                          <p:stCondLst>
                                            <p:cond delay="0"/>
                                          </p:stCondLst>
                                        </p:cTn>
                                        <p:tgtEl>
                                          <p:spTgt spid="32"/>
                                        </p:tgtEl>
                                      </p:cBhvr>
                                    </p:animEffect>
                                    <p:anim calcmode="lin" valueType="num">
                                      <p:cBhvr>
                                        <p:cTn id="79"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84" dur="26">
                                          <p:stCondLst>
                                            <p:cond delay="650"/>
                                          </p:stCondLst>
                                        </p:cTn>
                                        <p:tgtEl>
                                          <p:spTgt spid="32"/>
                                        </p:tgtEl>
                                      </p:cBhvr>
                                      <p:to x="100000" y="60000"/>
                                    </p:animScale>
                                    <p:animScale>
                                      <p:cBhvr>
                                        <p:cTn id="85" dur="166" decel="50000">
                                          <p:stCondLst>
                                            <p:cond delay="676"/>
                                          </p:stCondLst>
                                        </p:cTn>
                                        <p:tgtEl>
                                          <p:spTgt spid="32"/>
                                        </p:tgtEl>
                                      </p:cBhvr>
                                      <p:to x="100000" y="100000"/>
                                    </p:animScale>
                                    <p:animScale>
                                      <p:cBhvr>
                                        <p:cTn id="86" dur="26">
                                          <p:stCondLst>
                                            <p:cond delay="1312"/>
                                          </p:stCondLst>
                                        </p:cTn>
                                        <p:tgtEl>
                                          <p:spTgt spid="32"/>
                                        </p:tgtEl>
                                      </p:cBhvr>
                                      <p:to x="100000" y="80000"/>
                                    </p:animScale>
                                    <p:animScale>
                                      <p:cBhvr>
                                        <p:cTn id="87" dur="166" decel="50000">
                                          <p:stCondLst>
                                            <p:cond delay="1338"/>
                                          </p:stCondLst>
                                        </p:cTn>
                                        <p:tgtEl>
                                          <p:spTgt spid="32"/>
                                        </p:tgtEl>
                                      </p:cBhvr>
                                      <p:to x="100000" y="100000"/>
                                    </p:animScale>
                                    <p:animScale>
                                      <p:cBhvr>
                                        <p:cTn id="88" dur="26">
                                          <p:stCondLst>
                                            <p:cond delay="1642"/>
                                          </p:stCondLst>
                                        </p:cTn>
                                        <p:tgtEl>
                                          <p:spTgt spid="32"/>
                                        </p:tgtEl>
                                      </p:cBhvr>
                                      <p:to x="100000" y="90000"/>
                                    </p:animScale>
                                    <p:animScale>
                                      <p:cBhvr>
                                        <p:cTn id="89" dur="166" decel="50000">
                                          <p:stCondLst>
                                            <p:cond delay="1668"/>
                                          </p:stCondLst>
                                        </p:cTn>
                                        <p:tgtEl>
                                          <p:spTgt spid="32"/>
                                        </p:tgtEl>
                                      </p:cBhvr>
                                      <p:to x="100000" y="100000"/>
                                    </p:animScale>
                                    <p:animScale>
                                      <p:cBhvr>
                                        <p:cTn id="90" dur="26">
                                          <p:stCondLst>
                                            <p:cond delay="1808"/>
                                          </p:stCondLst>
                                        </p:cTn>
                                        <p:tgtEl>
                                          <p:spTgt spid="32"/>
                                        </p:tgtEl>
                                      </p:cBhvr>
                                      <p:to x="100000" y="95000"/>
                                    </p:animScale>
                                    <p:animScale>
                                      <p:cBhvr>
                                        <p:cTn id="91" dur="166" decel="50000">
                                          <p:stCondLst>
                                            <p:cond delay="1834"/>
                                          </p:stCondLst>
                                        </p:cTn>
                                        <p:tgtEl>
                                          <p:spTgt spid="32"/>
                                        </p:tgtEl>
                                      </p:cBhvr>
                                      <p:to x="100000" y="100000"/>
                                    </p:animScale>
                                  </p:childTnLst>
                                </p:cTn>
                              </p:par>
                              <p:par>
                                <p:cTn id="92" presetID="26"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wipe(down)">
                                      <p:cBhvr>
                                        <p:cTn id="94" dur="580">
                                          <p:stCondLst>
                                            <p:cond delay="0"/>
                                          </p:stCondLst>
                                        </p:cTn>
                                        <p:tgtEl>
                                          <p:spTgt spid="31"/>
                                        </p:tgtEl>
                                      </p:cBhvr>
                                    </p:animEffect>
                                    <p:anim calcmode="lin" valueType="num">
                                      <p:cBhvr>
                                        <p:cTn id="95"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00" dur="26">
                                          <p:stCondLst>
                                            <p:cond delay="650"/>
                                          </p:stCondLst>
                                        </p:cTn>
                                        <p:tgtEl>
                                          <p:spTgt spid="31"/>
                                        </p:tgtEl>
                                      </p:cBhvr>
                                      <p:to x="100000" y="60000"/>
                                    </p:animScale>
                                    <p:animScale>
                                      <p:cBhvr>
                                        <p:cTn id="101" dur="166" decel="50000">
                                          <p:stCondLst>
                                            <p:cond delay="676"/>
                                          </p:stCondLst>
                                        </p:cTn>
                                        <p:tgtEl>
                                          <p:spTgt spid="31"/>
                                        </p:tgtEl>
                                      </p:cBhvr>
                                      <p:to x="100000" y="100000"/>
                                    </p:animScale>
                                    <p:animScale>
                                      <p:cBhvr>
                                        <p:cTn id="102" dur="26">
                                          <p:stCondLst>
                                            <p:cond delay="1312"/>
                                          </p:stCondLst>
                                        </p:cTn>
                                        <p:tgtEl>
                                          <p:spTgt spid="31"/>
                                        </p:tgtEl>
                                      </p:cBhvr>
                                      <p:to x="100000" y="80000"/>
                                    </p:animScale>
                                    <p:animScale>
                                      <p:cBhvr>
                                        <p:cTn id="103" dur="166" decel="50000">
                                          <p:stCondLst>
                                            <p:cond delay="1338"/>
                                          </p:stCondLst>
                                        </p:cTn>
                                        <p:tgtEl>
                                          <p:spTgt spid="31"/>
                                        </p:tgtEl>
                                      </p:cBhvr>
                                      <p:to x="100000" y="100000"/>
                                    </p:animScale>
                                    <p:animScale>
                                      <p:cBhvr>
                                        <p:cTn id="104" dur="26">
                                          <p:stCondLst>
                                            <p:cond delay="1642"/>
                                          </p:stCondLst>
                                        </p:cTn>
                                        <p:tgtEl>
                                          <p:spTgt spid="31"/>
                                        </p:tgtEl>
                                      </p:cBhvr>
                                      <p:to x="100000" y="90000"/>
                                    </p:animScale>
                                    <p:animScale>
                                      <p:cBhvr>
                                        <p:cTn id="105" dur="166" decel="50000">
                                          <p:stCondLst>
                                            <p:cond delay="1668"/>
                                          </p:stCondLst>
                                        </p:cTn>
                                        <p:tgtEl>
                                          <p:spTgt spid="31"/>
                                        </p:tgtEl>
                                      </p:cBhvr>
                                      <p:to x="100000" y="100000"/>
                                    </p:animScale>
                                    <p:animScale>
                                      <p:cBhvr>
                                        <p:cTn id="106" dur="26">
                                          <p:stCondLst>
                                            <p:cond delay="1808"/>
                                          </p:stCondLst>
                                        </p:cTn>
                                        <p:tgtEl>
                                          <p:spTgt spid="31"/>
                                        </p:tgtEl>
                                      </p:cBhvr>
                                      <p:to x="100000" y="95000"/>
                                    </p:animScale>
                                    <p:animScale>
                                      <p:cBhvr>
                                        <p:cTn id="107" dur="166" decel="50000">
                                          <p:stCondLst>
                                            <p:cond delay="1834"/>
                                          </p:stCondLst>
                                        </p:cTn>
                                        <p:tgtEl>
                                          <p:spTgt spid="3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B45A-D3D1-4FCE-B53B-97A9E35B94FC}"/>
              </a:ext>
            </a:extLst>
          </p:cNvPr>
          <p:cNvSpPr>
            <a:spLocks noGrp="1"/>
          </p:cNvSpPr>
          <p:nvPr>
            <p:ph type="title"/>
          </p:nvPr>
        </p:nvSpPr>
        <p:spPr>
          <a:xfrm>
            <a:off x="4354696" y="28280"/>
            <a:ext cx="7633056" cy="700901"/>
          </a:xfrm>
        </p:spPr>
        <p:txBody>
          <a:bodyPr/>
          <a:lstStyle/>
          <a:p>
            <a:r>
              <a:rPr lang="fa-IR" dirty="0"/>
              <a:t>کود درخت پسته</a:t>
            </a:r>
          </a:p>
        </p:txBody>
      </p:sp>
      <p:sp>
        <p:nvSpPr>
          <p:cNvPr id="3" name="Content Placeholder 2">
            <a:extLst>
              <a:ext uri="{FF2B5EF4-FFF2-40B4-BE49-F238E27FC236}">
                <a16:creationId xmlns:a16="http://schemas.microsoft.com/office/drawing/2014/main" id="{9DBE19EB-6482-4468-91E5-69F747EF460A}"/>
              </a:ext>
            </a:extLst>
          </p:cNvPr>
          <p:cNvSpPr>
            <a:spLocks noGrp="1"/>
          </p:cNvSpPr>
          <p:nvPr>
            <p:ph idx="1"/>
          </p:nvPr>
        </p:nvSpPr>
        <p:spPr>
          <a:xfrm>
            <a:off x="204247" y="716437"/>
            <a:ext cx="11783505" cy="6239148"/>
          </a:xfrm>
        </p:spPr>
        <p:txBody>
          <a:bodyPr>
            <a:normAutofit fontScale="55000" lnSpcReduction="20000"/>
          </a:bodyPr>
          <a:lstStyle/>
          <a:p>
            <a:pPr marL="0" marR="0" algn="just" rtl="1">
              <a:lnSpc>
                <a:spcPct val="170000"/>
              </a:lnSpc>
              <a:spcBef>
                <a:spcPts val="0"/>
              </a:spcBef>
              <a:spcAft>
                <a:spcPts val="0"/>
              </a:spcAft>
            </a:pPr>
            <a:r>
              <a:rPr lang="fa-IR" sz="3200" dirty="0">
                <a:effectLst/>
                <a:latin typeface="Calibri" panose="020F0502020204030204" pitchFamily="34" charset="0"/>
                <a:ea typeface="Calibri" panose="020F0502020204030204" pitchFamily="34" charset="0"/>
              </a:rPr>
              <a:t>درخت خوب پسته، درختی می باشد که طول ترکه کوتاه با تعداد بسیار بالا گره یا پتک روی همین ترکه مد نظر دارا باشد. درختان پسته ای که در فصل بهار خوب شروع کنند بی شک هم ترکه مناسبی خواهند زد و هم گره زایشی (پتک، گر) خوبی به عمل خواهند آورد. به طور حتم حفظ و نگهداری گره های زایشی در طول مدت فصل بهار بستگی به مبارزه با آفت ها مخصوصا شیره خشک یا </a:t>
            </a:r>
            <a:r>
              <a:rPr lang="fa-IR" sz="3200" dirty="0" err="1">
                <a:effectLst/>
                <a:latin typeface="Calibri" panose="020F0502020204030204" pitchFamily="34" charset="0"/>
                <a:ea typeface="Calibri" panose="020F0502020204030204" pitchFamily="34" charset="0"/>
              </a:rPr>
              <a:t>پسیل</a:t>
            </a:r>
            <a:r>
              <a:rPr lang="fa-IR" sz="3200" dirty="0">
                <a:effectLst/>
                <a:latin typeface="Calibri" panose="020F0502020204030204" pitchFamily="34" charset="0"/>
                <a:ea typeface="Calibri" panose="020F0502020204030204" pitchFamily="34" charset="0"/>
              </a:rPr>
              <a:t> و عملیات کود مناسب درخت پسته دارد</a:t>
            </a:r>
            <a:r>
              <a:rPr lang="en-US" sz="3200" dirty="0">
                <a:effectLst/>
                <a:latin typeface="Calibri" panose="020F0502020204030204" pitchFamily="34" charset="0"/>
                <a:ea typeface="Calibri" panose="020F0502020204030204" pitchFamily="34" charset="0"/>
              </a:rPr>
              <a:t>.</a:t>
            </a:r>
            <a:r>
              <a:rPr lang="en-US" sz="3200" dirty="0">
                <a:effectLst/>
                <a:latin typeface="B Mitra" panose="00000400000000000000" pitchFamily="2" charset="-78"/>
                <a:ea typeface="Calibri" panose="020F0502020204030204" pitchFamily="34" charset="0"/>
              </a:rPr>
              <a:t> </a:t>
            </a:r>
            <a:r>
              <a:rPr lang="fa-IR" sz="3200" dirty="0">
                <a:effectLst/>
                <a:latin typeface="B Mitra" panose="00000400000000000000" pitchFamily="2" charset="-78"/>
                <a:ea typeface="Calibri" panose="020F0502020204030204" pitchFamily="34" charset="0"/>
              </a:rPr>
              <a:t>اشتباه تعداد بسیار زیادی از کشاورزان این می باشد که فکر می کنند صرفا فقط رشد رویشی و ترکه زدن درختان و شاخه با طول زیاد می تواند عملکرد را زیاد کند ولی بهترین فرمول های </a:t>
            </a:r>
            <a:r>
              <a:rPr lang="fa-IR" sz="3200" dirty="0" err="1">
                <a:effectLst/>
                <a:latin typeface="B Mitra" panose="00000400000000000000" pitchFamily="2" charset="-78"/>
                <a:ea typeface="Calibri" panose="020F0502020204030204" pitchFamily="34" charset="0"/>
              </a:rPr>
              <a:t>کوددهی</a:t>
            </a:r>
            <a:r>
              <a:rPr lang="fa-IR" sz="3200" dirty="0">
                <a:effectLst/>
                <a:latin typeface="B Mitra" panose="00000400000000000000" pitchFamily="2" charset="-78"/>
                <a:ea typeface="Calibri" panose="020F0502020204030204" pitchFamily="34" charset="0"/>
              </a:rPr>
              <a:t> فرمول </a:t>
            </a:r>
            <a:r>
              <a:rPr lang="fa-IR" sz="3200" dirty="0" err="1">
                <a:effectLst/>
                <a:latin typeface="B Mitra" panose="00000400000000000000" pitchFamily="2" charset="-78"/>
                <a:ea typeface="Calibri" panose="020F0502020204030204" pitchFamily="34" charset="0"/>
              </a:rPr>
              <a:t>هایی</a:t>
            </a:r>
            <a:r>
              <a:rPr lang="fa-IR" sz="3200" dirty="0">
                <a:effectLst/>
                <a:latin typeface="B Mitra" panose="00000400000000000000" pitchFamily="2" charset="-78"/>
                <a:ea typeface="Calibri" panose="020F0502020204030204" pitchFamily="34" charset="0"/>
              </a:rPr>
              <a:t> می باشند که رشد رویشی و زایشی درختان پسته را در حالت تعادل نگه دارند</a:t>
            </a:r>
            <a:r>
              <a:rPr lang="en-US" sz="3200" dirty="0">
                <a:effectLst/>
                <a:latin typeface="Calibri" panose="020F0502020204030204" pitchFamily="34" charset="0"/>
                <a:ea typeface="Calibri" panose="020F0502020204030204" pitchFamily="34" charset="0"/>
              </a:rPr>
              <a:t>.</a:t>
            </a:r>
          </a:p>
          <a:p>
            <a:pPr marL="0" marR="0" algn="just" rtl="1">
              <a:lnSpc>
                <a:spcPct val="170000"/>
              </a:lnSpc>
              <a:spcBef>
                <a:spcPts val="0"/>
              </a:spcBef>
              <a:spcAft>
                <a:spcPts val="0"/>
              </a:spcAft>
            </a:pPr>
            <a:r>
              <a:rPr lang="fa-IR" sz="3200" dirty="0">
                <a:effectLst/>
                <a:latin typeface="Calibri" panose="020F0502020204030204" pitchFamily="34" charset="0"/>
                <a:ea typeface="Calibri" panose="020F0502020204030204" pitchFamily="34" charset="0"/>
              </a:rPr>
              <a:t>  احتیاج </a:t>
            </a:r>
            <a:r>
              <a:rPr lang="fa-IR" sz="3200" dirty="0" err="1">
                <a:effectLst/>
                <a:latin typeface="Calibri" panose="020F0502020204030204" pitchFamily="34" charset="0"/>
                <a:ea typeface="Calibri" panose="020F0502020204030204" pitchFamily="34" charset="0"/>
              </a:rPr>
              <a:t>سرمايي</a:t>
            </a:r>
            <a:r>
              <a:rPr lang="fa-IR" sz="3200" dirty="0">
                <a:effectLst/>
                <a:latin typeface="Calibri" panose="020F0502020204030204" pitchFamily="34" charset="0"/>
                <a:ea typeface="Calibri" panose="020F0502020204030204" pitchFamily="34" charset="0"/>
              </a:rPr>
              <a:t> درختان پسته از ششصد ساعت با </a:t>
            </a:r>
            <a:r>
              <a:rPr lang="fa-IR" sz="3200" dirty="0" err="1">
                <a:effectLst/>
                <a:latin typeface="Calibri" panose="020F0502020204030204" pitchFamily="34" charset="0"/>
                <a:ea typeface="Calibri" panose="020F0502020204030204" pitchFamily="34" charset="0"/>
              </a:rPr>
              <a:t>دماي</a:t>
            </a:r>
            <a:r>
              <a:rPr lang="fa-IR" sz="3200" dirty="0">
                <a:effectLst/>
                <a:latin typeface="Calibri" panose="020F0502020204030204" pitchFamily="34" charset="0"/>
                <a:ea typeface="Calibri" panose="020F0502020204030204" pitchFamily="34" charset="0"/>
              </a:rPr>
              <a:t> پایین تر از هفت درجه </a:t>
            </a:r>
            <a:r>
              <a:rPr lang="fa-IR" sz="3200" dirty="0" err="1">
                <a:effectLst/>
                <a:latin typeface="Calibri" panose="020F0502020204030204" pitchFamily="34" charset="0"/>
                <a:ea typeface="Calibri" panose="020F0502020204030204" pitchFamily="34" charset="0"/>
              </a:rPr>
              <a:t>سانتي</a:t>
            </a:r>
            <a:r>
              <a:rPr lang="fa-IR" sz="3200" dirty="0">
                <a:effectLst/>
                <a:latin typeface="Calibri" panose="020F0502020204030204" pitchFamily="34" charset="0"/>
                <a:ea typeface="Calibri" panose="020F0502020204030204" pitchFamily="34" charset="0"/>
              </a:rPr>
              <a:t> </a:t>
            </a:r>
            <a:r>
              <a:rPr lang="fa-IR" sz="3200" dirty="0" err="1">
                <a:effectLst/>
                <a:latin typeface="Calibri" panose="020F0502020204030204" pitchFamily="34" charset="0"/>
                <a:ea typeface="Calibri" panose="020F0502020204030204" pitchFamily="34" charset="0"/>
              </a:rPr>
              <a:t>گراد</a:t>
            </a:r>
            <a:r>
              <a:rPr lang="fa-IR" sz="3200" dirty="0">
                <a:effectLst/>
                <a:latin typeface="Calibri" panose="020F0502020204030204" pitchFamily="34" charset="0"/>
                <a:ea typeface="Calibri" panose="020F0502020204030204" pitchFamily="34" charset="0"/>
              </a:rPr>
              <a:t> </a:t>
            </a:r>
            <a:r>
              <a:rPr lang="fa-IR" sz="3200" dirty="0" err="1">
                <a:effectLst/>
                <a:latin typeface="Calibri" panose="020F0502020204030204" pitchFamily="34" charset="0"/>
                <a:ea typeface="Calibri" panose="020F0502020204030204" pitchFamily="34" charset="0"/>
              </a:rPr>
              <a:t>براي</a:t>
            </a:r>
            <a:r>
              <a:rPr lang="fa-IR" sz="3200" dirty="0">
                <a:effectLst/>
                <a:latin typeface="Calibri" panose="020F0502020204030204" pitchFamily="34" charset="0"/>
                <a:ea typeface="Calibri" panose="020F0502020204030204" pitchFamily="34" charset="0"/>
              </a:rPr>
              <a:t> نوع </a:t>
            </a:r>
            <a:r>
              <a:rPr lang="fa-IR" sz="3200" dirty="0" err="1">
                <a:effectLst/>
                <a:latin typeface="Calibri" panose="020F0502020204030204" pitchFamily="34" charset="0"/>
                <a:ea typeface="Calibri" panose="020F0502020204030204" pitchFamily="34" charset="0"/>
              </a:rPr>
              <a:t>كله</a:t>
            </a:r>
            <a:r>
              <a:rPr lang="fa-IR" sz="3200" dirty="0">
                <a:effectLst/>
                <a:latin typeface="Calibri" panose="020F0502020204030204" pitchFamily="34" charset="0"/>
                <a:ea typeface="Calibri" panose="020F0502020204030204" pitchFamily="34" charset="0"/>
              </a:rPr>
              <a:t> </a:t>
            </a:r>
            <a:r>
              <a:rPr lang="fa-IR" sz="3200" dirty="0" err="1">
                <a:effectLst/>
                <a:latin typeface="Calibri" panose="020F0502020204030204" pitchFamily="34" charset="0"/>
                <a:ea typeface="Calibri" panose="020F0502020204030204" pitchFamily="34" charset="0"/>
              </a:rPr>
              <a:t>قوچي</a:t>
            </a:r>
            <a:r>
              <a:rPr lang="fa-IR" sz="3200" dirty="0">
                <a:effectLst/>
                <a:latin typeface="Calibri" panose="020F0502020204030204" pitchFamily="34" charset="0"/>
                <a:ea typeface="Calibri" panose="020F0502020204030204" pitchFamily="34" charset="0"/>
              </a:rPr>
              <a:t> و تا هزار و دویست</a:t>
            </a:r>
            <a:r>
              <a:rPr lang="fa-IR" sz="3200" dirty="0">
                <a:solidFill>
                  <a:srgbClr val="333333"/>
                </a:solidFill>
                <a:effectLst/>
                <a:latin typeface="Times New Roman" panose="02020603050405020304" pitchFamily="18" charset="0"/>
                <a:ea typeface="Times New Roman" panose="02020603050405020304" pitchFamily="18" charset="0"/>
              </a:rPr>
              <a:t> ساعت با </a:t>
            </a:r>
            <a:r>
              <a:rPr lang="fa-IR" sz="3200" dirty="0" err="1">
                <a:solidFill>
                  <a:srgbClr val="333333"/>
                </a:solidFill>
                <a:effectLst/>
                <a:latin typeface="Times New Roman" panose="02020603050405020304" pitchFamily="18" charset="0"/>
                <a:ea typeface="Times New Roman" panose="02020603050405020304" pitchFamily="18" charset="0"/>
              </a:rPr>
              <a:t>دماي</a:t>
            </a:r>
            <a:r>
              <a:rPr lang="fa-IR" sz="3200" dirty="0">
                <a:solidFill>
                  <a:srgbClr val="333333"/>
                </a:solidFill>
                <a:effectLst/>
                <a:latin typeface="Times New Roman" panose="02020603050405020304" pitchFamily="18" charset="0"/>
                <a:ea typeface="Times New Roman" panose="02020603050405020304" pitchFamily="18" charset="0"/>
              </a:rPr>
              <a:t> پایین تر از هفت درجه </a:t>
            </a:r>
            <a:r>
              <a:rPr lang="fa-IR" sz="3200" dirty="0" err="1">
                <a:solidFill>
                  <a:srgbClr val="333333"/>
                </a:solidFill>
                <a:effectLst/>
                <a:latin typeface="Times New Roman" panose="02020603050405020304" pitchFamily="18" charset="0"/>
                <a:ea typeface="Times New Roman" panose="02020603050405020304" pitchFamily="18" charset="0"/>
              </a:rPr>
              <a:t>سانتي</a:t>
            </a:r>
            <a:r>
              <a:rPr lang="fa-IR" sz="3200" dirty="0">
                <a:solidFill>
                  <a:srgbClr val="333333"/>
                </a:solidFill>
                <a:effectLst/>
                <a:latin typeface="Times New Roman" panose="02020603050405020304" pitchFamily="18" charset="0"/>
                <a:ea typeface="Times New Roman" panose="02020603050405020304" pitchFamily="18" charset="0"/>
              </a:rPr>
              <a:t> </a:t>
            </a:r>
            <a:r>
              <a:rPr lang="fa-IR" sz="3200" dirty="0" err="1">
                <a:solidFill>
                  <a:srgbClr val="333333"/>
                </a:solidFill>
                <a:effectLst/>
                <a:latin typeface="Times New Roman" panose="02020603050405020304" pitchFamily="18" charset="0"/>
                <a:ea typeface="Times New Roman" panose="02020603050405020304" pitchFamily="18" charset="0"/>
              </a:rPr>
              <a:t>گراد</a:t>
            </a:r>
            <a:r>
              <a:rPr lang="fa-IR" sz="3200" dirty="0">
                <a:solidFill>
                  <a:srgbClr val="333333"/>
                </a:solidFill>
                <a:effectLst/>
                <a:latin typeface="Times New Roman" panose="02020603050405020304" pitchFamily="18" charset="0"/>
                <a:ea typeface="Times New Roman" panose="02020603050405020304" pitchFamily="18" charset="0"/>
              </a:rPr>
              <a:t> </a:t>
            </a:r>
            <a:r>
              <a:rPr lang="fa-IR" sz="3200" dirty="0" err="1">
                <a:solidFill>
                  <a:srgbClr val="333333"/>
                </a:solidFill>
                <a:effectLst/>
                <a:latin typeface="Times New Roman" panose="02020603050405020304" pitchFamily="18" charset="0"/>
                <a:ea typeface="Times New Roman" panose="02020603050405020304" pitchFamily="18" charset="0"/>
              </a:rPr>
              <a:t>براي</a:t>
            </a:r>
            <a:r>
              <a:rPr lang="fa-IR" sz="3200" dirty="0">
                <a:solidFill>
                  <a:srgbClr val="333333"/>
                </a:solidFill>
                <a:effectLst/>
                <a:latin typeface="Times New Roman" panose="02020603050405020304" pitchFamily="18" charset="0"/>
                <a:ea typeface="Times New Roman" panose="02020603050405020304" pitchFamily="18" charset="0"/>
              </a:rPr>
              <a:t> نوع </a:t>
            </a:r>
            <a:r>
              <a:rPr lang="fa-IR" sz="3200" dirty="0" err="1">
                <a:solidFill>
                  <a:srgbClr val="333333"/>
                </a:solidFill>
                <a:effectLst/>
                <a:latin typeface="Times New Roman" panose="02020603050405020304" pitchFamily="18" charset="0"/>
                <a:ea typeface="Times New Roman" panose="02020603050405020304" pitchFamily="18" charset="0"/>
              </a:rPr>
              <a:t>اكبري</a:t>
            </a:r>
            <a:r>
              <a:rPr lang="fa-IR" sz="3200" dirty="0">
                <a:solidFill>
                  <a:srgbClr val="333333"/>
                </a:solidFill>
                <a:effectLst/>
                <a:latin typeface="Times New Roman" panose="02020603050405020304" pitchFamily="18" charset="0"/>
                <a:ea typeface="Times New Roman" panose="02020603050405020304" pitchFamily="18" charset="0"/>
              </a:rPr>
              <a:t> تفاوت دارد و اندازه آن به صورت میانگین هزار ساعت و پایین تر از هفت درجه </a:t>
            </a:r>
            <a:r>
              <a:rPr lang="fa-IR" sz="3200" dirty="0" err="1">
                <a:solidFill>
                  <a:srgbClr val="333333"/>
                </a:solidFill>
                <a:effectLst/>
                <a:latin typeface="Times New Roman" panose="02020603050405020304" pitchFamily="18" charset="0"/>
                <a:ea typeface="Times New Roman" panose="02020603050405020304" pitchFamily="18" charset="0"/>
              </a:rPr>
              <a:t>سانتي</a:t>
            </a:r>
            <a:r>
              <a:rPr lang="fa-IR" sz="3200" dirty="0">
                <a:solidFill>
                  <a:srgbClr val="333333"/>
                </a:solidFill>
                <a:effectLst/>
                <a:latin typeface="Times New Roman" panose="02020603050405020304" pitchFamily="18" charset="0"/>
                <a:ea typeface="Times New Roman" panose="02020603050405020304" pitchFamily="18" charset="0"/>
              </a:rPr>
              <a:t> </a:t>
            </a:r>
            <a:r>
              <a:rPr lang="fa-IR" sz="3200" dirty="0" err="1">
                <a:solidFill>
                  <a:srgbClr val="333333"/>
                </a:solidFill>
                <a:effectLst/>
                <a:latin typeface="Times New Roman" panose="02020603050405020304" pitchFamily="18" charset="0"/>
                <a:ea typeface="Times New Roman" panose="02020603050405020304" pitchFamily="18" charset="0"/>
              </a:rPr>
              <a:t>گراد</a:t>
            </a:r>
            <a:r>
              <a:rPr lang="fa-IR" sz="3200" dirty="0">
                <a:solidFill>
                  <a:srgbClr val="333333"/>
                </a:solidFill>
                <a:effectLst/>
                <a:latin typeface="Times New Roman" panose="02020603050405020304" pitchFamily="18" charset="0"/>
                <a:ea typeface="Times New Roman" panose="02020603050405020304" pitchFamily="18" charset="0"/>
              </a:rPr>
              <a:t> مد نظر قرار گرفته داده خواهد شد</a:t>
            </a:r>
            <a:r>
              <a:rPr lang="en-US" sz="3200" dirty="0">
                <a:solidFill>
                  <a:srgbClr val="333333"/>
                </a:solidFill>
                <a:effectLst/>
                <a:latin typeface="Times New Roman" panose="02020603050405020304" pitchFamily="18" charset="0"/>
                <a:ea typeface="Times New Roman" panose="02020603050405020304" pitchFamily="18" charset="0"/>
              </a:rPr>
              <a:t>.</a:t>
            </a:r>
            <a:r>
              <a:rPr lang="en-US" sz="3200" dirty="0">
                <a:solidFill>
                  <a:srgbClr val="333333"/>
                </a:solidFill>
                <a:effectLst/>
                <a:latin typeface="B Mitra" panose="00000400000000000000" pitchFamily="2" charset="-78"/>
                <a:ea typeface="Times New Roman" panose="02020603050405020304" pitchFamily="18" charset="0"/>
              </a:rPr>
              <a:t> </a:t>
            </a:r>
            <a:r>
              <a:rPr lang="fa-IR" sz="3200" dirty="0" err="1">
                <a:solidFill>
                  <a:srgbClr val="333333"/>
                </a:solidFill>
                <a:effectLst/>
                <a:latin typeface="B Mitra" panose="00000400000000000000" pitchFamily="2" charset="-78"/>
                <a:ea typeface="Times New Roman" panose="02020603050405020304" pitchFamily="18" charset="0"/>
              </a:rPr>
              <a:t>تامين</a:t>
            </a:r>
            <a:r>
              <a:rPr lang="fa-IR" sz="3200" dirty="0">
                <a:solidFill>
                  <a:srgbClr val="333333"/>
                </a:solidFill>
                <a:effectLst/>
                <a:latin typeface="B Mitra" panose="00000400000000000000" pitchFamily="2" charset="-78"/>
                <a:ea typeface="Times New Roman" panose="02020603050405020304" pitchFamily="18" charset="0"/>
              </a:rPr>
              <a:t> نشدن </a:t>
            </a:r>
            <a:r>
              <a:rPr lang="fa-IR" sz="3200" dirty="0" err="1">
                <a:solidFill>
                  <a:srgbClr val="333333"/>
                </a:solidFill>
                <a:effectLst/>
                <a:latin typeface="B Mitra" panose="00000400000000000000" pitchFamily="2" charset="-78"/>
                <a:ea typeface="Times New Roman" panose="02020603050405020304" pitchFamily="18" charset="0"/>
              </a:rPr>
              <a:t>سرماي</a:t>
            </a:r>
            <a:r>
              <a:rPr lang="fa-IR" sz="3200" dirty="0">
                <a:solidFill>
                  <a:srgbClr val="333333"/>
                </a:solidFill>
                <a:effectLst/>
                <a:latin typeface="B Mitra" panose="00000400000000000000" pitchFamily="2" charset="-78"/>
                <a:ea typeface="Times New Roman" panose="02020603050405020304" pitchFamily="18" charset="0"/>
              </a:rPr>
              <a:t> مورد احتیاج درختان پسته سبب </a:t>
            </a:r>
            <a:r>
              <a:rPr lang="fa-IR" sz="3200" dirty="0" err="1">
                <a:solidFill>
                  <a:srgbClr val="333333"/>
                </a:solidFill>
                <a:effectLst/>
                <a:latin typeface="B Mitra" panose="00000400000000000000" pitchFamily="2" charset="-78"/>
                <a:ea typeface="Times New Roman" panose="02020603050405020304" pitchFamily="18" charset="0"/>
              </a:rPr>
              <a:t>تاخير</a:t>
            </a:r>
            <a:r>
              <a:rPr lang="fa-IR" sz="3200" dirty="0">
                <a:solidFill>
                  <a:srgbClr val="333333"/>
                </a:solidFill>
                <a:effectLst/>
                <a:latin typeface="B Mitra" panose="00000400000000000000" pitchFamily="2" charset="-78"/>
                <a:ea typeface="Times New Roman" panose="02020603050405020304" pitchFamily="18" charset="0"/>
              </a:rPr>
              <a:t> در گل دادن، گل دادن نامنظم، کم شدن تعداد برگچه ها، </a:t>
            </a:r>
            <a:r>
              <a:rPr lang="fa-IR" sz="3200" dirty="0" err="1">
                <a:solidFill>
                  <a:srgbClr val="333333"/>
                </a:solidFill>
                <a:effectLst/>
                <a:latin typeface="B Mitra" panose="00000400000000000000" pitchFamily="2" charset="-78"/>
                <a:ea typeface="Times New Roman" panose="02020603050405020304" pitchFamily="18" charset="0"/>
              </a:rPr>
              <a:t>توليد</a:t>
            </a:r>
            <a:r>
              <a:rPr lang="fa-IR" sz="3200" dirty="0">
                <a:solidFill>
                  <a:srgbClr val="333333"/>
                </a:solidFill>
                <a:effectLst/>
                <a:latin typeface="B Mitra" panose="00000400000000000000" pitchFamily="2" charset="-78"/>
                <a:ea typeface="Times New Roman" panose="02020603050405020304" pitchFamily="18" charset="0"/>
              </a:rPr>
              <a:t> برگ </a:t>
            </a:r>
            <a:r>
              <a:rPr lang="fa-IR" sz="3200" dirty="0" err="1">
                <a:solidFill>
                  <a:srgbClr val="333333"/>
                </a:solidFill>
                <a:effectLst/>
                <a:latin typeface="B Mitra" panose="00000400000000000000" pitchFamily="2" charset="-78"/>
                <a:ea typeface="Times New Roman" panose="02020603050405020304" pitchFamily="18" charset="0"/>
              </a:rPr>
              <a:t>هاي</a:t>
            </a:r>
            <a:r>
              <a:rPr lang="fa-IR" sz="3200" dirty="0">
                <a:solidFill>
                  <a:srgbClr val="333333"/>
                </a:solidFill>
                <a:effectLst/>
                <a:latin typeface="B Mitra" panose="00000400000000000000" pitchFamily="2" charset="-78"/>
                <a:ea typeface="Times New Roman" panose="02020603050405020304" pitchFamily="18" charset="0"/>
              </a:rPr>
              <a:t> </a:t>
            </a:r>
            <a:r>
              <a:rPr lang="fa-IR" sz="3200" dirty="0" err="1">
                <a:solidFill>
                  <a:srgbClr val="333333"/>
                </a:solidFill>
                <a:effectLst/>
                <a:latin typeface="B Mitra" panose="00000400000000000000" pitchFamily="2" charset="-78"/>
                <a:ea typeface="Times New Roman" panose="02020603050405020304" pitchFamily="18" charset="0"/>
              </a:rPr>
              <a:t>غير</a:t>
            </a:r>
            <a:r>
              <a:rPr lang="fa-IR" sz="3200" dirty="0">
                <a:solidFill>
                  <a:srgbClr val="333333"/>
                </a:solidFill>
                <a:effectLst/>
                <a:latin typeface="B Mitra" panose="00000400000000000000" pitchFamily="2" charset="-78"/>
                <a:ea typeface="Times New Roman" panose="02020603050405020304" pitchFamily="18" charset="0"/>
              </a:rPr>
              <a:t> </a:t>
            </a:r>
            <a:r>
              <a:rPr lang="fa-IR" sz="3200" dirty="0" err="1">
                <a:solidFill>
                  <a:srgbClr val="333333"/>
                </a:solidFill>
                <a:effectLst/>
                <a:latin typeface="B Mitra" panose="00000400000000000000" pitchFamily="2" charset="-78"/>
                <a:ea typeface="Times New Roman" panose="02020603050405020304" pitchFamily="18" charset="0"/>
              </a:rPr>
              <a:t>طبيعي</a:t>
            </a:r>
            <a:r>
              <a:rPr lang="fa-IR" sz="3200" dirty="0">
                <a:solidFill>
                  <a:srgbClr val="333333"/>
                </a:solidFill>
                <a:effectLst/>
                <a:latin typeface="B Mitra" panose="00000400000000000000" pitchFamily="2" charset="-78"/>
                <a:ea typeface="Times New Roman" panose="02020603050405020304" pitchFamily="18" charset="0"/>
              </a:rPr>
              <a:t> و ساده و... خواهد شد. کاشتن و پرورش دادن پسته از عرض بیست و هفت درجه </a:t>
            </a:r>
            <a:r>
              <a:rPr lang="fa-IR" sz="3200" dirty="0" err="1">
                <a:solidFill>
                  <a:srgbClr val="333333"/>
                </a:solidFill>
                <a:effectLst/>
                <a:latin typeface="B Mitra" panose="00000400000000000000" pitchFamily="2" charset="-78"/>
                <a:ea typeface="Times New Roman" panose="02020603050405020304" pitchFamily="18" charset="0"/>
              </a:rPr>
              <a:t>شمالي</a:t>
            </a:r>
            <a:r>
              <a:rPr lang="fa-IR" sz="3200" dirty="0">
                <a:solidFill>
                  <a:srgbClr val="333333"/>
                </a:solidFill>
                <a:effectLst/>
                <a:latin typeface="B Mitra" panose="00000400000000000000" pitchFamily="2" charset="-78"/>
                <a:ea typeface="Times New Roman" panose="02020603050405020304" pitchFamily="18" charset="0"/>
              </a:rPr>
              <a:t> تا عرض چهل و دو درجه </a:t>
            </a:r>
            <a:r>
              <a:rPr lang="fa-IR" sz="3200" dirty="0" err="1">
                <a:solidFill>
                  <a:srgbClr val="333333"/>
                </a:solidFill>
                <a:effectLst/>
                <a:latin typeface="B Mitra" panose="00000400000000000000" pitchFamily="2" charset="-78"/>
                <a:ea typeface="Times New Roman" panose="02020603050405020304" pitchFamily="18" charset="0"/>
              </a:rPr>
              <a:t>شمالي</a:t>
            </a:r>
            <a:r>
              <a:rPr lang="fa-IR" sz="3200" dirty="0">
                <a:solidFill>
                  <a:srgbClr val="333333"/>
                </a:solidFill>
                <a:effectLst/>
                <a:latin typeface="B Mitra" panose="00000400000000000000" pitchFamily="2" charset="-78"/>
                <a:ea typeface="Times New Roman" panose="02020603050405020304" pitchFamily="18" charset="0"/>
              </a:rPr>
              <a:t> انجام خواهد شد</a:t>
            </a:r>
            <a:r>
              <a:rPr lang="en-US" sz="3200" dirty="0">
                <a:solidFill>
                  <a:srgbClr val="333333"/>
                </a:solidFill>
                <a:effectLst/>
                <a:latin typeface="Times New Roman" panose="02020603050405020304" pitchFamily="18" charset="0"/>
                <a:ea typeface="Times New Roman" panose="02020603050405020304" pitchFamily="18" charset="0"/>
              </a:rPr>
              <a:t> .</a:t>
            </a:r>
            <a:r>
              <a:rPr lang="fa-IR" sz="3200" dirty="0">
                <a:solidFill>
                  <a:srgbClr val="333333"/>
                </a:solidFill>
                <a:effectLst/>
                <a:latin typeface="Times New Roman" panose="02020603050405020304" pitchFamily="18" charset="0"/>
                <a:ea typeface="Times New Roman" panose="02020603050405020304" pitchFamily="18" charset="0"/>
              </a:rPr>
              <a:t>به طور غالب درختان پسته در ارتفاع نهصد تا دو هزار </a:t>
            </a:r>
            <a:r>
              <a:rPr lang="fa-IR" sz="3200" dirty="0" err="1">
                <a:solidFill>
                  <a:srgbClr val="333333"/>
                </a:solidFill>
                <a:effectLst/>
                <a:latin typeface="Times New Roman" panose="02020603050405020304" pitchFamily="18" charset="0"/>
                <a:ea typeface="Times New Roman" panose="02020603050405020304" pitchFamily="18" charset="0"/>
              </a:rPr>
              <a:t>متري</a:t>
            </a:r>
            <a:r>
              <a:rPr lang="fa-IR" sz="3200" dirty="0">
                <a:solidFill>
                  <a:srgbClr val="333333"/>
                </a:solidFill>
                <a:effectLst/>
                <a:latin typeface="Times New Roman" panose="02020603050405020304" pitchFamily="18" charset="0"/>
                <a:ea typeface="Times New Roman" panose="02020603050405020304" pitchFamily="18" charset="0"/>
              </a:rPr>
              <a:t> از سطح </a:t>
            </a:r>
            <a:r>
              <a:rPr lang="fa-IR" sz="3200" dirty="0" err="1">
                <a:solidFill>
                  <a:srgbClr val="333333"/>
                </a:solidFill>
                <a:effectLst/>
                <a:latin typeface="Times New Roman" panose="02020603050405020304" pitchFamily="18" charset="0"/>
                <a:ea typeface="Times New Roman" panose="02020603050405020304" pitchFamily="18" charset="0"/>
              </a:rPr>
              <a:t>دريا</a:t>
            </a:r>
            <a:r>
              <a:rPr lang="fa-IR" sz="3200" dirty="0">
                <a:solidFill>
                  <a:srgbClr val="333333"/>
                </a:solidFill>
                <a:effectLst/>
                <a:latin typeface="Times New Roman" panose="02020603050405020304" pitchFamily="18" charset="0"/>
                <a:ea typeface="Times New Roman" panose="02020603050405020304" pitchFamily="18" charset="0"/>
              </a:rPr>
              <a:t> ایجاد شده </a:t>
            </a:r>
            <a:r>
              <a:rPr lang="fa-IR" sz="3200" dirty="0" err="1">
                <a:solidFill>
                  <a:srgbClr val="333333"/>
                </a:solidFill>
                <a:effectLst/>
                <a:latin typeface="Times New Roman" panose="02020603050405020304" pitchFamily="18" charset="0"/>
                <a:ea typeface="Times New Roman" panose="02020603050405020304" pitchFamily="18" charset="0"/>
              </a:rPr>
              <a:t>اند</a:t>
            </a:r>
            <a:r>
              <a:rPr lang="fa-IR" sz="3200" dirty="0">
                <a:solidFill>
                  <a:srgbClr val="333333"/>
                </a:solidFill>
                <a:effectLst/>
                <a:latin typeface="Calibri" panose="020F0502020204030204" pitchFamily="34" charset="0"/>
                <a:ea typeface="Times New Roman" panose="02020603050405020304" pitchFamily="18" charset="0"/>
              </a:rPr>
              <a:t> </a:t>
            </a:r>
            <a:r>
              <a:rPr lang="fa-IR" sz="3200" dirty="0">
                <a:solidFill>
                  <a:srgbClr val="333333"/>
                </a:solidFill>
                <a:effectLst/>
                <a:latin typeface="Times New Roman" panose="02020603050405020304" pitchFamily="18" charset="0"/>
                <a:ea typeface="Times New Roman" panose="02020603050405020304" pitchFamily="18" charset="0"/>
              </a:rPr>
              <a:t>و قادر به تحمل </a:t>
            </a:r>
            <a:r>
              <a:rPr lang="fa-IR" sz="3200" dirty="0" err="1">
                <a:solidFill>
                  <a:srgbClr val="333333"/>
                </a:solidFill>
                <a:effectLst/>
                <a:latin typeface="Times New Roman" panose="02020603050405020304" pitchFamily="18" charset="0"/>
                <a:ea typeface="Times New Roman" panose="02020603050405020304" pitchFamily="18" charset="0"/>
              </a:rPr>
              <a:t>دماي</a:t>
            </a:r>
            <a:r>
              <a:rPr lang="fa-IR" sz="3200" dirty="0">
                <a:solidFill>
                  <a:srgbClr val="333333"/>
                </a:solidFill>
                <a:effectLst/>
                <a:latin typeface="Times New Roman" panose="02020603050405020304" pitchFamily="18" charset="0"/>
                <a:ea typeface="Times New Roman" panose="02020603050405020304" pitchFamily="18" charset="0"/>
              </a:rPr>
              <a:t> چهل و پنج درجه </a:t>
            </a:r>
            <a:r>
              <a:rPr lang="fa-IR" sz="3200" dirty="0" err="1">
                <a:solidFill>
                  <a:srgbClr val="333333"/>
                </a:solidFill>
                <a:effectLst/>
                <a:latin typeface="Times New Roman" panose="02020603050405020304" pitchFamily="18" charset="0"/>
                <a:ea typeface="Times New Roman" panose="02020603050405020304" pitchFamily="18" charset="0"/>
              </a:rPr>
              <a:t>سانتي</a:t>
            </a:r>
            <a:r>
              <a:rPr lang="fa-IR" sz="3200" dirty="0">
                <a:solidFill>
                  <a:srgbClr val="333333"/>
                </a:solidFill>
                <a:effectLst/>
                <a:latin typeface="Times New Roman" panose="02020603050405020304" pitchFamily="18" charset="0"/>
                <a:ea typeface="Times New Roman" panose="02020603050405020304" pitchFamily="18" charset="0"/>
              </a:rPr>
              <a:t> </a:t>
            </a:r>
            <a:r>
              <a:rPr lang="fa-IR" sz="3200" dirty="0" err="1">
                <a:solidFill>
                  <a:srgbClr val="333333"/>
                </a:solidFill>
                <a:effectLst/>
                <a:latin typeface="Times New Roman" panose="02020603050405020304" pitchFamily="18" charset="0"/>
                <a:ea typeface="Times New Roman" panose="02020603050405020304" pitchFamily="18" charset="0"/>
              </a:rPr>
              <a:t>گراد</a:t>
            </a:r>
            <a:r>
              <a:rPr lang="fa-IR" sz="3200" dirty="0">
                <a:solidFill>
                  <a:srgbClr val="333333"/>
                </a:solidFill>
                <a:effectLst/>
                <a:latin typeface="Times New Roman" panose="02020603050405020304" pitchFamily="18" charset="0"/>
                <a:ea typeface="Times New Roman" panose="02020603050405020304" pitchFamily="18" charset="0"/>
              </a:rPr>
              <a:t> در فصل تابستان و </a:t>
            </a:r>
            <a:r>
              <a:rPr lang="fa-IR" sz="3200" dirty="0" err="1">
                <a:solidFill>
                  <a:srgbClr val="333333"/>
                </a:solidFill>
                <a:effectLst/>
                <a:latin typeface="Times New Roman" panose="02020603050405020304" pitchFamily="18" charset="0"/>
                <a:ea typeface="Times New Roman" panose="02020603050405020304" pitchFamily="18" charset="0"/>
              </a:rPr>
              <a:t>دماي</a:t>
            </a:r>
            <a:r>
              <a:rPr lang="fa-IR" sz="3200" dirty="0">
                <a:solidFill>
                  <a:srgbClr val="333333"/>
                </a:solidFill>
                <a:effectLst/>
                <a:latin typeface="Times New Roman" panose="02020603050405020304" pitchFamily="18" charset="0"/>
                <a:ea typeface="Times New Roman" panose="02020603050405020304" pitchFamily="18" charset="0"/>
              </a:rPr>
              <a:t> بیست درجه </a:t>
            </a:r>
            <a:r>
              <a:rPr lang="fa-IR" sz="3200" dirty="0" err="1">
                <a:solidFill>
                  <a:srgbClr val="333333"/>
                </a:solidFill>
                <a:effectLst/>
                <a:latin typeface="Times New Roman" panose="02020603050405020304" pitchFamily="18" charset="0"/>
                <a:ea typeface="Times New Roman" panose="02020603050405020304" pitchFamily="18" charset="0"/>
              </a:rPr>
              <a:t>سانتي</a:t>
            </a:r>
            <a:r>
              <a:rPr lang="fa-IR" sz="3200" dirty="0">
                <a:solidFill>
                  <a:srgbClr val="333333"/>
                </a:solidFill>
                <a:effectLst/>
                <a:latin typeface="Times New Roman" panose="02020603050405020304" pitchFamily="18" charset="0"/>
                <a:ea typeface="Times New Roman" panose="02020603050405020304" pitchFamily="18" charset="0"/>
              </a:rPr>
              <a:t> </a:t>
            </a:r>
            <a:r>
              <a:rPr lang="fa-IR" sz="3200" dirty="0" err="1">
                <a:solidFill>
                  <a:srgbClr val="333333"/>
                </a:solidFill>
                <a:effectLst/>
                <a:latin typeface="Times New Roman" panose="02020603050405020304" pitchFamily="18" charset="0"/>
                <a:ea typeface="Times New Roman" panose="02020603050405020304" pitchFamily="18" charset="0"/>
              </a:rPr>
              <a:t>گراد</a:t>
            </a:r>
            <a:r>
              <a:rPr lang="fa-IR" sz="3200" dirty="0">
                <a:solidFill>
                  <a:srgbClr val="333333"/>
                </a:solidFill>
                <a:effectLst/>
                <a:latin typeface="Times New Roman" panose="02020603050405020304" pitchFamily="18" charset="0"/>
                <a:ea typeface="Times New Roman" panose="02020603050405020304" pitchFamily="18" charset="0"/>
              </a:rPr>
              <a:t> در فصل زمستان خواهند بود؛ مرحله </a:t>
            </a:r>
            <a:r>
              <a:rPr lang="fa-IR" sz="3200" dirty="0" err="1">
                <a:solidFill>
                  <a:srgbClr val="333333"/>
                </a:solidFill>
                <a:effectLst/>
                <a:latin typeface="Times New Roman" panose="02020603050405020304" pitchFamily="18" charset="0"/>
                <a:ea typeface="Times New Roman" panose="02020603050405020304" pitchFamily="18" charset="0"/>
              </a:rPr>
              <a:t>نونهالي</a:t>
            </a:r>
            <a:r>
              <a:rPr lang="fa-IR" sz="3200" dirty="0">
                <a:solidFill>
                  <a:srgbClr val="333333"/>
                </a:solidFill>
                <a:effectLst/>
                <a:latin typeface="Times New Roman" panose="02020603050405020304" pitchFamily="18" charset="0"/>
                <a:ea typeface="Times New Roman" panose="02020603050405020304" pitchFamily="18" charset="0"/>
              </a:rPr>
              <a:t> درخت پسته بسیار زیاد و طولانی می باشد و از ده تا دوازده </a:t>
            </a:r>
            <a:r>
              <a:rPr lang="fa-IR" sz="3200" dirty="0" err="1">
                <a:solidFill>
                  <a:srgbClr val="333333"/>
                </a:solidFill>
                <a:effectLst/>
                <a:latin typeface="Times New Roman" panose="02020603050405020304" pitchFamily="18" charset="0"/>
                <a:ea typeface="Times New Roman" panose="02020603050405020304" pitchFamily="18" charset="0"/>
              </a:rPr>
              <a:t>سالگي</a:t>
            </a:r>
            <a:r>
              <a:rPr lang="fa-IR" sz="3200" dirty="0">
                <a:solidFill>
                  <a:srgbClr val="333333"/>
                </a:solidFill>
                <a:effectLst/>
                <a:latin typeface="Times New Roman" panose="02020603050405020304" pitchFamily="18" charset="0"/>
                <a:ea typeface="Times New Roman" panose="02020603050405020304" pitchFamily="18" charset="0"/>
              </a:rPr>
              <a:t> </a:t>
            </a:r>
            <a:r>
              <a:rPr lang="fa-IR" sz="3200" dirty="0" err="1">
                <a:solidFill>
                  <a:srgbClr val="333333"/>
                </a:solidFill>
                <a:effectLst/>
                <a:latin typeface="Times New Roman" panose="02020603050405020304" pitchFamily="18" charset="0"/>
                <a:ea typeface="Times New Roman" panose="02020603050405020304" pitchFamily="18" charset="0"/>
              </a:rPr>
              <a:t>باردهي</a:t>
            </a:r>
            <a:r>
              <a:rPr lang="fa-IR" sz="3200" dirty="0">
                <a:solidFill>
                  <a:srgbClr val="333333"/>
                </a:solidFill>
                <a:effectLst/>
                <a:latin typeface="Times New Roman" panose="02020603050405020304" pitchFamily="18" charset="0"/>
                <a:ea typeface="Times New Roman" panose="02020603050405020304" pitchFamily="18" charset="0"/>
              </a:rPr>
              <a:t> نسبتا </a:t>
            </a:r>
            <a:r>
              <a:rPr lang="fa-IR" sz="3200" dirty="0" err="1">
                <a:solidFill>
                  <a:srgbClr val="333333"/>
                </a:solidFill>
                <a:effectLst/>
                <a:latin typeface="Times New Roman" panose="02020603050405020304" pitchFamily="18" charset="0"/>
                <a:ea typeface="Times New Roman" panose="02020603050405020304" pitchFamily="18" charset="0"/>
              </a:rPr>
              <a:t>كامل</a:t>
            </a:r>
            <a:r>
              <a:rPr lang="fa-IR" sz="3200" dirty="0">
                <a:solidFill>
                  <a:srgbClr val="333333"/>
                </a:solidFill>
                <a:effectLst/>
                <a:latin typeface="Times New Roman" panose="02020603050405020304" pitchFamily="18" charset="0"/>
                <a:ea typeface="Times New Roman" panose="02020603050405020304" pitchFamily="18" charset="0"/>
              </a:rPr>
              <a:t> و </a:t>
            </a:r>
            <a:r>
              <a:rPr lang="fa-IR" sz="3200" dirty="0" err="1">
                <a:solidFill>
                  <a:srgbClr val="333333"/>
                </a:solidFill>
                <a:effectLst/>
                <a:latin typeface="Times New Roman" panose="02020603050405020304" pitchFamily="18" charset="0"/>
                <a:ea typeface="Times New Roman" panose="02020603050405020304" pitchFamily="18" charset="0"/>
              </a:rPr>
              <a:t>اقتصادي</a:t>
            </a:r>
            <a:r>
              <a:rPr lang="fa-IR" sz="3200" dirty="0">
                <a:solidFill>
                  <a:srgbClr val="333333"/>
                </a:solidFill>
                <a:effectLst/>
                <a:latin typeface="Times New Roman" panose="02020603050405020304" pitchFamily="18" charset="0"/>
                <a:ea typeface="Times New Roman" panose="02020603050405020304" pitchFamily="18" charset="0"/>
              </a:rPr>
              <a:t> درخت شروع خواهد شد</a:t>
            </a:r>
            <a:r>
              <a:rPr lang="en-US" sz="3200" dirty="0">
                <a:solidFill>
                  <a:srgbClr val="333333"/>
                </a:solidFill>
                <a:effectLst/>
                <a:latin typeface="Times New Roman" panose="02020603050405020304" pitchFamily="18" charset="0"/>
                <a:ea typeface="Times New Roman" panose="02020603050405020304" pitchFamily="18" charset="0"/>
              </a:rPr>
              <a:t>.</a:t>
            </a:r>
            <a:endParaRPr lang="en-US" sz="3200" dirty="0">
              <a:effectLst/>
              <a:latin typeface="Calibri" panose="020F0502020204030204" pitchFamily="34" charset="0"/>
              <a:ea typeface="Calibri" panose="020F0502020204030204" pitchFamily="34" charset="0"/>
            </a:endParaRPr>
          </a:p>
          <a:p>
            <a:pPr marL="0" marR="0" algn="just" rtl="1">
              <a:lnSpc>
                <a:spcPct val="170000"/>
              </a:lnSpc>
              <a:spcBef>
                <a:spcPts val="0"/>
              </a:spcBef>
              <a:spcAft>
                <a:spcPts val="0"/>
              </a:spcAft>
            </a:pPr>
            <a:r>
              <a:rPr lang="fa-IR" sz="3200" dirty="0">
                <a:solidFill>
                  <a:srgbClr val="333333"/>
                </a:solidFill>
                <a:effectLst/>
                <a:latin typeface="Times New Roman" panose="02020603050405020304" pitchFamily="18" charset="0"/>
                <a:ea typeface="Times New Roman" panose="02020603050405020304" pitchFamily="18" charset="0"/>
              </a:rPr>
              <a:t>از عوامل مهمی که موجب پیشرفت </a:t>
            </a:r>
            <a:r>
              <a:rPr lang="fa-IR" sz="3200" dirty="0" err="1">
                <a:solidFill>
                  <a:srgbClr val="333333"/>
                </a:solidFill>
                <a:effectLst/>
                <a:latin typeface="Times New Roman" panose="02020603050405020304" pitchFamily="18" charset="0"/>
                <a:ea typeface="Times New Roman" panose="02020603050405020304" pitchFamily="18" charset="0"/>
              </a:rPr>
              <a:t>سريع</a:t>
            </a:r>
            <a:r>
              <a:rPr lang="fa-IR" sz="3200" dirty="0">
                <a:solidFill>
                  <a:srgbClr val="333333"/>
                </a:solidFill>
                <a:effectLst/>
                <a:latin typeface="Times New Roman" panose="02020603050405020304" pitchFamily="18" charset="0"/>
                <a:ea typeface="Times New Roman" panose="02020603050405020304" pitchFamily="18" charset="0"/>
              </a:rPr>
              <a:t> کشاورزی در قرن </a:t>
            </a:r>
            <a:r>
              <a:rPr lang="fa-IR" sz="3200" dirty="0" err="1">
                <a:solidFill>
                  <a:srgbClr val="333333"/>
                </a:solidFill>
                <a:effectLst/>
                <a:latin typeface="Times New Roman" panose="02020603050405020304" pitchFamily="18" charset="0"/>
                <a:ea typeface="Times New Roman" panose="02020603050405020304" pitchFamily="18" charset="0"/>
              </a:rPr>
              <a:t>بيستم</a:t>
            </a:r>
            <a:r>
              <a:rPr lang="fa-IR" sz="3200" dirty="0">
                <a:solidFill>
                  <a:srgbClr val="333333"/>
                </a:solidFill>
                <a:effectLst/>
                <a:latin typeface="Times New Roman" panose="02020603050405020304" pitchFamily="18" charset="0"/>
                <a:ea typeface="Times New Roman" panose="02020603050405020304" pitchFamily="18" charset="0"/>
              </a:rPr>
              <a:t> شده است می توان به تغذیه صحیح و متعادل، اصلاح نباتات و مبارزه با آفات اشاره کرد که از </a:t>
            </a:r>
            <a:r>
              <a:rPr lang="fa-IR" sz="3200" dirty="0" err="1">
                <a:solidFill>
                  <a:srgbClr val="333333"/>
                </a:solidFill>
                <a:effectLst/>
                <a:latin typeface="Times New Roman" panose="02020603050405020304" pitchFamily="18" charset="0"/>
                <a:ea typeface="Times New Roman" panose="02020603050405020304" pitchFamily="18" charset="0"/>
              </a:rPr>
              <a:t>اين</a:t>
            </a:r>
            <a:r>
              <a:rPr lang="fa-IR" sz="3200" dirty="0">
                <a:solidFill>
                  <a:srgbClr val="333333"/>
                </a:solidFill>
                <a:effectLst/>
                <a:latin typeface="Times New Roman" panose="02020603050405020304" pitchFamily="18" charset="0"/>
                <a:ea typeface="Times New Roman" panose="02020603050405020304" pitchFamily="18" charset="0"/>
              </a:rPr>
              <a:t> عوامل نقش </a:t>
            </a:r>
            <a:r>
              <a:rPr lang="fa-IR" sz="3200" dirty="0" err="1">
                <a:solidFill>
                  <a:srgbClr val="333333"/>
                </a:solidFill>
                <a:effectLst/>
                <a:latin typeface="Times New Roman" panose="02020603050405020304" pitchFamily="18" charset="0"/>
                <a:ea typeface="Times New Roman" panose="02020603050405020304" pitchFamily="18" charset="0"/>
              </a:rPr>
              <a:t>تغذيه</a:t>
            </a:r>
            <a:r>
              <a:rPr lang="fa-IR" sz="3200" dirty="0">
                <a:solidFill>
                  <a:srgbClr val="333333"/>
                </a:solidFill>
                <a:effectLst/>
                <a:latin typeface="Calibri" panose="020F0502020204030204" pitchFamily="34" charset="0"/>
                <a:ea typeface="Times New Roman" panose="02020603050405020304" pitchFamily="18" charset="0"/>
              </a:rPr>
              <a:t> </a:t>
            </a:r>
            <a:r>
              <a:rPr lang="fa-IR" sz="3200" dirty="0">
                <a:solidFill>
                  <a:srgbClr val="333333"/>
                </a:solidFill>
                <a:effectLst/>
                <a:latin typeface="Times New Roman" panose="02020603050405020304" pitchFamily="18" charset="0"/>
                <a:ea typeface="Times New Roman" panose="02020603050405020304" pitchFamily="18" charset="0"/>
              </a:rPr>
              <a:t>گیاه از همه </a:t>
            </a:r>
            <a:r>
              <a:rPr lang="fa-IR" sz="3200" dirty="0" err="1">
                <a:solidFill>
                  <a:srgbClr val="333333"/>
                </a:solidFill>
                <a:effectLst/>
                <a:latin typeface="Times New Roman" panose="02020603050405020304" pitchFamily="18" charset="0"/>
                <a:ea typeface="Times New Roman" panose="02020603050405020304" pitchFamily="18" charset="0"/>
              </a:rPr>
              <a:t>بيشتر</a:t>
            </a:r>
            <a:r>
              <a:rPr lang="fa-IR" sz="3200" dirty="0">
                <a:solidFill>
                  <a:srgbClr val="333333"/>
                </a:solidFill>
                <a:effectLst/>
                <a:latin typeface="Times New Roman" panose="02020603050405020304" pitchFamily="18" charset="0"/>
                <a:ea typeface="Times New Roman" panose="02020603050405020304" pitchFamily="18" charset="0"/>
              </a:rPr>
              <a:t> است چون </a:t>
            </a:r>
            <a:r>
              <a:rPr lang="fa-IR" sz="3200" dirty="0" err="1">
                <a:solidFill>
                  <a:srgbClr val="333333"/>
                </a:solidFill>
                <a:effectLst/>
                <a:latin typeface="Times New Roman" panose="02020603050405020304" pitchFamily="18" charset="0"/>
                <a:ea typeface="Times New Roman" panose="02020603050405020304" pitchFamily="18" charset="0"/>
              </a:rPr>
              <a:t>گياهی</a:t>
            </a:r>
            <a:r>
              <a:rPr lang="fa-IR" sz="3200" dirty="0">
                <a:solidFill>
                  <a:srgbClr val="333333"/>
                </a:solidFill>
                <a:effectLst/>
                <a:latin typeface="Times New Roman" panose="02020603050405020304" pitchFamily="18" charset="0"/>
                <a:ea typeface="Times New Roman" panose="02020603050405020304" pitchFamily="18" charset="0"/>
              </a:rPr>
              <a:t> که </a:t>
            </a:r>
            <a:r>
              <a:rPr lang="fa-IR" sz="3200" dirty="0" err="1">
                <a:solidFill>
                  <a:srgbClr val="333333"/>
                </a:solidFill>
                <a:effectLst/>
                <a:latin typeface="Times New Roman" panose="02020603050405020304" pitchFamily="18" charset="0"/>
                <a:ea typeface="Times New Roman" panose="02020603050405020304" pitchFamily="18" charset="0"/>
              </a:rPr>
              <a:t>تغذيه</a:t>
            </a:r>
            <a:r>
              <a:rPr lang="fa-IR" sz="3200" dirty="0">
                <a:solidFill>
                  <a:srgbClr val="333333"/>
                </a:solidFill>
                <a:effectLst/>
                <a:latin typeface="Times New Roman" panose="02020603050405020304" pitchFamily="18" charset="0"/>
                <a:ea typeface="Times New Roman" panose="02020603050405020304" pitchFamily="18" charset="0"/>
              </a:rPr>
              <a:t> کافی و متعادل داشته باشد در مقابل </a:t>
            </a:r>
            <a:r>
              <a:rPr lang="fa-IR" sz="3200" dirty="0" err="1">
                <a:solidFill>
                  <a:srgbClr val="333333"/>
                </a:solidFill>
                <a:effectLst/>
                <a:latin typeface="Times New Roman" panose="02020603050405020304" pitchFamily="18" charset="0"/>
                <a:ea typeface="Times New Roman" panose="02020603050405020304" pitchFamily="18" charset="0"/>
              </a:rPr>
              <a:t>بيماري</a:t>
            </a:r>
            <a:r>
              <a:rPr lang="fa-IR" sz="3200" dirty="0">
                <a:solidFill>
                  <a:srgbClr val="333333"/>
                </a:solidFill>
                <a:effectLst/>
                <a:latin typeface="Times New Roman" panose="02020603050405020304" pitchFamily="18" charset="0"/>
                <a:ea typeface="Times New Roman" panose="02020603050405020304" pitchFamily="18" charset="0"/>
              </a:rPr>
              <a:t> ها، گروهی از آفات و حتی سرما مقاوم تر است. امروزه علم کشاورزی بر مصرف </a:t>
            </a:r>
            <a:r>
              <a:rPr lang="fa-IR" sz="3200" dirty="0" err="1">
                <a:solidFill>
                  <a:srgbClr val="333333"/>
                </a:solidFill>
                <a:effectLst/>
                <a:latin typeface="Times New Roman" panose="02020603050405020304" pitchFamily="18" charset="0"/>
                <a:ea typeface="Times New Roman" panose="02020603050405020304" pitchFamily="18" charset="0"/>
              </a:rPr>
              <a:t>کودهای</a:t>
            </a:r>
            <a:r>
              <a:rPr lang="fa-IR" sz="3200" dirty="0">
                <a:solidFill>
                  <a:srgbClr val="333333"/>
                </a:solidFill>
                <a:effectLst/>
                <a:latin typeface="Times New Roman" panose="02020603050405020304" pitchFamily="18" charset="0"/>
                <a:ea typeface="Times New Roman" panose="02020603050405020304" pitchFamily="18" charset="0"/>
              </a:rPr>
              <a:t> آلی به شکل خام </a:t>
            </a:r>
            <a:r>
              <a:rPr lang="fa-IR" sz="3200" dirty="0" err="1">
                <a:solidFill>
                  <a:srgbClr val="333333"/>
                </a:solidFill>
                <a:effectLst/>
                <a:latin typeface="Times New Roman" panose="02020603050405020304" pitchFamily="18" charset="0"/>
                <a:ea typeface="Times New Roman" panose="02020603050405020304" pitchFamily="18" charset="0"/>
              </a:rPr>
              <a:t>يا</a:t>
            </a:r>
            <a:r>
              <a:rPr lang="fa-IR" sz="3200" dirty="0">
                <a:solidFill>
                  <a:srgbClr val="333333"/>
                </a:solidFill>
                <a:effectLst/>
                <a:latin typeface="Times New Roman" panose="02020603050405020304" pitchFamily="18" charset="0"/>
                <a:ea typeface="Times New Roman" panose="02020603050405020304" pitchFamily="18" charset="0"/>
              </a:rPr>
              <a:t> فرآوری شده </a:t>
            </a:r>
            <a:r>
              <a:rPr lang="fa-IR" sz="3200" dirty="0" err="1">
                <a:solidFill>
                  <a:srgbClr val="333333"/>
                </a:solidFill>
                <a:effectLst/>
                <a:latin typeface="Times New Roman" panose="02020603050405020304" pitchFamily="18" charset="0"/>
                <a:ea typeface="Times New Roman" panose="02020603050405020304" pitchFamily="18" charset="0"/>
              </a:rPr>
              <a:t>تاکيد</a:t>
            </a:r>
            <a:r>
              <a:rPr lang="fa-IR" sz="3200" dirty="0">
                <a:solidFill>
                  <a:srgbClr val="333333"/>
                </a:solidFill>
                <a:effectLst/>
                <a:latin typeface="Times New Roman" panose="02020603050405020304" pitchFamily="18" charset="0"/>
                <a:ea typeface="Times New Roman" panose="02020603050405020304" pitchFamily="18" charset="0"/>
              </a:rPr>
              <a:t> دارد، </a:t>
            </a:r>
            <a:r>
              <a:rPr lang="fa-IR" sz="3200" dirty="0" err="1">
                <a:solidFill>
                  <a:srgbClr val="333333"/>
                </a:solidFill>
                <a:effectLst/>
                <a:latin typeface="Times New Roman" panose="02020603050405020304" pitchFamily="18" charset="0"/>
                <a:ea typeface="Times New Roman" panose="02020603050405020304" pitchFamily="18" charset="0"/>
              </a:rPr>
              <a:t>اين</a:t>
            </a:r>
            <a:r>
              <a:rPr lang="fa-IR" sz="3200" dirty="0">
                <a:solidFill>
                  <a:srgbClr val="333333"/>
                </a:solidFill>
                <a:effectLst/>
                <a:latin typeface="Times New Roman" panose="02020603050405020304" pitchFamily="18" charset="0"/>
                <a:ea typeface="Times New Roman" panose="02020603050405020304" pitchFamily="18" charset="0"/>
              </a:rPr>
              <a:t> مواد ضمن </a:t>
            </a:r>
            <a:r>
              <a:rPr lang="fa-IR" sz="3200" dirty="0" err="1">
                <a:solidFill>
                  <a:srgbClr val="333333"/>
                </a:solidFill>
                <a:effectLst/>
                <a:latin typeface="Times New Roman" panose="02020603050405020304" pitchFamily="18" charset="0"/>
                <a:ea typeface="Times New Roman" panose="02020603050405020304" pitchFamily="18" charset="0"/>
              </a:rPr>
              <a:t>تامين</a:t>
            </a:r>
            <a:r>
              <a:rPr lang="fa-IR" sz="3200" dirty="0">
                <a:solidFill>
                  <a:srgbClr val="333333"/>
                </a:solidFill>
                <a:effectLst/>
                <a:latin typeface="Times New Roman" panose="02020603050405020304" pitchFamily="18" charset="0"/>
                <a:ea typeface="Times New Roman" panose="02020603050405020304" pitchFamily="18" charset="0"/>
              </a:rPr>
              <a:t> </a:t>
            </a:r>
            <a:r>
              <a:rPr lang="fa-IR" sz="3200" dirty="0" err="1">
                <a:solidFill>
                  <a:srgbClr val="333333"/>
                </a:solidFill>
                <a:effectLst/>
                <a:latin typeface="Times New Roman" panose="02020603050405020304" pitchFamily="18" charset="0"/>
                <a:ea typeface="Times New Roman" panose="02020603050405020304" pitchFamily="18" charset="0"/>
              </a:rPr>
              <a:t>نيازهای</a:t>
            </a:r>
            <a:r>
              <a:rPr lang="fa-IR" sz="3200" dirty="0">
                <a:solidFill>
                  <a:srgbClr val="333333"/>
                </a:solidFill>
                <a:effectLst/>
                <a:latin typeface="Times New Roman" panose="02020603050405020304" pitchFamily="18" charset="0"/>
                <a:ea typeface="Times New Roman" panose="02020603050405020304" pitchFamily="18" charset="0"/>
              </a:rPr>
              <a:t> </a:t>
            </a:r>
            <a:r>
              <a:rPr lang="fa-IR" sz="3200" dirty="0" err="1">
                <a:solidFill>
                  <a:srgbClr val="333333"/>
                </a:solidFill>
                <a:effectLst/>
                <a:latin typeface="Times New Roman" panose="02020603050405020304" pitchFamily="18" charset="0"/>
                <a:ea typeface="Times New Roman" panose="02020603050405020304" pitchFamily="18" charset="0"/>
              </a:rPr>
              <a:t>تغذيه</a:t>
            </a:r>
            <a:r>
              <a:rPr lang="fa-IR" sz="3200" dirty="0">
                <a:solidFill>
                  <a:srgbClr val="333333"/>
                </a:solidFill>
                <a:effectLst/>
                <a:latin typeface="Times New Roman" panose="02020603050405020304" pitchFamily="18" charset="0"/>
                <a:ea typeface="Times New Roman" panose="02020603050405020304" pitchFamily="18" charset="0"/>
              </a:rPr>
              <a:t> ای </a:t>
            </a:r>
            <a:r>
              <a:rPr lang="fa-IR" sz="3200" dirty="0" err="1">
                <a:solidFill>
                  <a:srgbClr val="333333"/>
                </a:solidFill>
                <a:effectLst/>
                <a:latin typeface="Times New Roman" panose="02020603050405020304" pitchFamily="18" charset="0"/>
                <a:ea typeface="Times New Roman" panose="02020603050405020304" pitchFamily="18" charset="0"/>
              </a:rPr>
              <a:t>گياه</a:t>
            </a:r>
            <a:r>
              <a:rPr lang="fa-IR" sz="3200" dirty="0">
                <a:solidFill>
                  <a:srgbClr val="333333"/>
                </a:solidFill>
                <a:effectLst/>
                <a:latin typeface="Times New Roman" panose="02020603050405020304" pitchFamily="18" charset="0"/>
                <a:ea typeface="Times New Roman" panose="02020603050405020304" pitchFamily="18" charset="0"/>
              </a:rPr>
              <a:t> موجب بهبود </a:t>
            </a:r>
            <a:r>
              <a:rPr lang="fa-IR" sz="3200" dirty="0" err="1">
                <a:solidFill>
                  <a:srgbClr val="333333"/>
                </a:solidFill>
                <a:effectLst/>
                <a:latin typeface="Times New Roman" panose="02020603050405020304" pitchFamily="18" charset="0"/>
                <a:ea typeface="Times New Roman" panose="02020603050405020304" pitchFamily="18" charset="0"/>
              </a:rPr>
              <a:t>فيزيک</a:t>
            </a:r>
            <a:r>
              <a:rPr lang="fa-IR" sz="3200" dirty="0">
                <a:solidFill>
                  <a:srgbClr val="333333"/>
                </a:solidFill>
                <a:effectLst/>
                <a:latin typeface="Times New Roman" panose="02020603050405020304" pitchFamily="18" charset="0"/>
                <a:ea typeface="Times New Roman" panose="02020603050405020304" pitchFamily="18" charset="0"/>
              </a:rPr>
              <a:t> خاک، </a:t>
            </a:r>
            <a:r>
              <a:rPr lang="fa-IR" sz="3200" dirty="0" err="1">
                <a:solidFill>
                  <a:srgbClr val="333333"/>
                </a:solidFill>
                <a:effectLst/>
                <a:latin typeface="Times New Roman" panose="02020603050405020304" pitchFamily="18" charset="0"/>
                <a:ea typeface="Times New Roman" panose="02020603050405020304" pitchFamily="18" charset="0"/>
              </a:rPr>
              <a:t>افزايش</a:t>
            </a:r>
            <a:r>
              <a:rPr lang="en-US" sz="3200" dirty="0">
                <a:solidFill>
                  <a:srgbClr val="333333"/>
                </a:solidFill>
                <a:effectLst/>
                <a:latin typeface="Times New Roman" panose="02020603050405020304" pitchFamily="18" charset="0"/>
                <a:ea typeface="Times New Roman" panose="02020603050405020304" pitchFamily="18" charset="0"/>
              </a:rPr>
              <a:t> CEC </a:t>
            </a:r>
            <a:r>
              <a:rPr lang="fa-IR" sz="3200" dirty="0">
                <a:solidFill>
                  <a:srgbClr val="333333"/>
                </a:solidFill>
                <a:effectLst/>
                <a:latin typeface="Times New Roman" panose="02020603050405020304" pitchFamily="18" charset="0"/>
                <a:ea typeface="Times New Roman" panose="02020603050405020304" pitchFamily="18" charset="0"/>
              </a:rPr>
              <a:t>و نگهداری آب </a:t>
            </a:r>
            <a:r>
              <a:rPr lang="fa-IR" sz="3200" dirty="0" err="1">
                <a:solidFill>
                  <a:srgbClr val="333333"/>
                </a:solidFill>
                <a:effectLst/>
                <a:latin typeface="Times New Roman" panose="02020603050405020304" pitchFamily="18" charset="0"/>
                <a:ea typeface="Times New Roman" panose="02020603050405020304" pitchFamily="18" charset="0"/>
              </a:rPr>
              <a:t>هوموس</a:t>
            </a:r>
            <a:r>
              <a:rPr lang="fa-IR" sz="3200" dirty="0">
                <a:solidFill>
                  <a:srgbClr val="333333"/>
                </a:solidFill>
                <a:effectLst/>
                <a:latin typeface="Times New Roman" panose="02020603050405020304" pitchFamily="18" charset="0"/>
                <a:ea typeface="Times New Roman" panose="02020603050405020304" pitchFamily="18" charset="0"/>
              </a:rPr>
              <a:t> و </a:t>
            </a:r>
            <a:r>
              <a:rPr lang="fa-IR" sz="3200" dirty="0" err="1">
                <a:solidFill>
                  <a:srgbClr val="333333"/>
                </a:solidFill>
                <a:effectLst/>
                <a:latin typeface="Times New Roman" panose="02020603050405020304" pitchFamily="18" charset="0"/>
                <a:ea typeface="Times New Roman" panose="02020603050405020304" pitchFamily="18" charset="0"/>
              </a:rPr>
              <a:t>تقويت</a:t>
            </a:r>
            <a:r>
              <a:rPr lang="fa-IR" sz="3200" dirty="0">
                <a:solidFill>
                  <a:srgbClr val="333333"/>
                </a:solidFill>
                <a:effectLst/>
                <a:latin typeface="Times New Roman" panose="02020603050405020304" pitchFamily="18" charset="0"/>
                <a:ea typeface="Times New Roman" panose="02020603050405020304" pitchFamily="18" charset="0"/>
              </a:rPr>
              <a:t> </a:t>
            </a:r>
            <a:r>
              <a:rPr lang="fa-IR" sz="3200" dirty="0" err="1">
                <a:solidFill>
                  <a:srgbClr val="333333"/>
                </a:solidFill>
                <a:effectLst/>
                <a:latin typeface="Times New Roman" panose="02020603050405020304" pitchFamily="18" charset="0"/>
                <a:ea typeface="Times New Roman" panose="02020603050405020304" pitchFamily="18" charset="0"/>
              </a:rPr>
              <a:t>ميکرو</a:t>
            </a:r>
            <a:r>
              <a:rPr lang="fa-IR" sz="3200" dirty="0">
                <a:solidFill>
                  <a:srgbClr val="333333"/>
                </a:solidFill>
                <a:effectLst/>
                <a:latin typeface="Times New Roman" panose="02020603050405020304" pitchFamily="18" charset="0"/>
                <a:ea typeface="Times New Roman" panose="02020603050405020304" pitchFamily="18" charset="0"/>
              </a:rPr>
              <a:t> </a:t>
            </a:r>
            <a:r>
              <a:rPr lang="fa-IR" sz="3200" dirty="0" err="1">
                <a:solidFill>
                  <a:srgbClr val="333333"/>
                </a:solidFill>
                <a:effectLst/>
                <a:latin typeface="Times New Roman" panose="02020603050405020304" pitchFamily="18" charset="0"/>
                <a:ea typeface="Times New Roman" panose="02020603050405020304" pitchFamily="18" charset="0"/>
              </a:rPr>
              <a:t>ارگانيسم‌های</a:t>
            </a:r>
            <a:r>
              <a:rPr lang="fa-IR" sz="3200" dirty="0">
                <a:solidFill>
                  <a:srgbClr val="333333"/>
                </a:solidFill>
                <a:effectLst/>
                <a:latin typeface="Times New Roman" panose="02020603050405020304" pitchFamily="18" charset="0"/>
                <a:ea typeface="Times New Roman" panose="02020603050405020304" pitchFamily="18" charset="0"/>
              </a:rPr>
              <a:t> </a:t>
            </a:r>
            <a:r>
              <a:rPr lang="fa-IR" sz="3200" dirty="0" err="1">
                <a:solidFill>
                  <a:srgbClr val="333333"/>
                </a:solidFill>
                <a:effectLst/>
                <a:latin typeface="Times New Roman" panose="02020603050405020304" pitchFamily="18" charset="0"/>
                <a:ea typeface="Times New Roman" panose="02020603050405020304" pitchFamily="18" charset="0"/>
              </a:rPr>
              <a:t>مفيد</a:t>
            </a:r>
            <a:r>
              <a:rPr lang="fa-IR" sz="3200" dirty="0">
                <a:solidFill>
                  <a:srgbClr val="333333"/>
                </a:solidFill>
                <a:effectLst/>
                <a:latin typeface="Times New Roman" panose="02020603050405020304" pitchFamily="18" charset="0"/>
                <a:ea typeface="Times New Roman" panose="02020603050405020304" pitchFamily="18" charset="0"/>
              </a:rPr>
              <a:t> در خاک می شود</a:t>
            </a:r>
            <a:r>
              <a:rPr lang="en-US" sz="3200" dirty="0">
                <a:solidFill>
                  <a:srgbClr val="333333"/>
                </a:solidFill>
                <a:effectLst/>
                <a:latin typeface="Times New Roman" panose="02020603050405020304" pitchFamily="18" charset="0"/>
                <a:ea typeface="Times New Roman" panose="02020603050405020304" pitchFamily="18" charset="0"/>
              </a:rPr>
              <a:t>.</a:t>
            </a:r>
            <a:endParaRPr lang="en-US" sz="3200" dirty="0">
              <a:effectLst/>
              <a:latin typeface="Calibri" panose="020F0502020204030204" pitchFamily="34" charset="0"/>
              <a:ea typeface="Calibri" panose="020F0502020204030204" pitchFamily="34" charset="0"/>
            </a:endParaRPr>
          </a:p>
          <a:p>
            <a:endParaRPr lang="fa-IR" dirty="0"/>
          </a:p>
        </p:txBody>
      </p:sp>
    </p:spTree>
    <p:extLst>
      <p:ext uri="{BB962C8B-B14F-4D97-AF65-F5344CB8AC3E}">
        <p14:creationId xmlns:p14="http://schemas.microsoft.com/office/powerpoint/2010/main" val="15411420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21"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heel(1)">
                                      <p:cBhvr>
                                        <p:cTn id="11" dur="2000"/>
                                        <p:tgtEl>
                                          <p:spTgt spid="3">
                                            <p:txEl>
                                              <p:pRg st="0" end="0"/>
                                            </p:txEl>
                                          </p:spTgt>
                                        </p:tgtEl>
                                      </p:cBhvr>
                                    </p:animEffect>
                                  </p:childTnLst>
                                </p:cTn>
                              </p:par>
                            </p:childTnLst>
                          </p:cTn>
                        </p:par>
                        <p:par>
                          <p:cTn id="12" fill="hold">
                            <p:stCondLst>
                              <p:cond delay="3500"/>
                            </p:stCondLst>
                            <p:childTnLst>
                              <p:par>
                                <p:cTn id="13" presetID="21"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heel(1)">
                                      <p:cBhvr>
                                        <p:cTn id="15" dur="2000"/>
                                        <p:tgtEl>
                                          <p:spTgt spid="3">
                                            <p:txEl>
                                              <p:pRg st="1" end="1"/>
                                            </p:txEl>
                                          </p:spTgt>
                                        </p:tgtEl>
                                      </p:cBhvr>
                                    </p:animEffect>
                                  </p:childTnLst>
                                </p:cTn>
                              </p:par>
                            </p:childTnLst>
                          </p:cTn>
                        </p:par>
                        <p:par>
                          <p:cTn id="16" fill="hold">
                            <p:stCondLst>
                              <p:cond delay="5500"/>
                            </p:stCondLst>
                            <p:childTnLst>
                              <p:par>
                                <p:cTn id="17" presetID="21" presetClass="entr" presetSubtype="1"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heel(1)">
                                      <p:cBhvr>
                                        <p:cTn id="19"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0099-8554-4F63-AD66-372910B48145}"/>
              </a:ext>
            </a:extLst>
          </p:cNvPr>
          <p:cNvSpPr>
            <a:spLocks noGrp="1"/>
          </p:cNvSpPr>
          <p:nvPr>
            <p:ph type="title"/>
          </p:nvPr>
        </p:nvSpPr>
        <p:spPr>
          <a:xfrm>
            <a:off x="4408116" y="37975"/>
            <a:ext cx="7633056" cy="672621"/>
          </a:xfrm>
        </p:spPr>
        <p:txBody>
          <a:bodyPr/>
          <a:lstStyle/>
          <a:p>
            <a:r>
              <a:rPr lang="fa-IR" dirty="0"/>
              <a:t>عناصر ضروری غذایی، کمبود و اختلالات گیاه</a:t>
            </a:r>
          </a:p>
        </p:txBody>
      </p:sp>
      <p:sp>
        <p:nvSpPr>
          <p:cNvPr id="3" name="Content Placeholder 2">
            <a:extLst>
              <a:ext uri="{FF2B5EF4-FFF2-40B4-BE49-F238E27FC236}">
                <a16:creationId xmlns:a16="http://schemas.microsoft.com/office/drawing/2014/main" id="{DDEB7682-E2D4-47BE-993C-AA3F18A05E31}"/>
              </a:ext>
            </a:extLst>
          </p:cNvPr>
          <p:cNvSpPr>
            <a:spLocks noGrp="1"/>
          </p:cNvSpPr>
          <p:nvPr>
            <p:ph idx="1"/>
          </p:nvPr>
        </p:nvSpPr>
        <p:spPr>
          <a:xfrm>
            <a:off x="301658" y="895547"/>
            <a:ext cx="11632675" cy="4895654"/>
          </a:xfrm>
        </p:spPr>
        <p:txBody>
          <a:bodyPr/>
          <a:lstStyle/>
          <a:p>
            <a:r>
              <a:rPr lang="fa-IR"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عنصر ضروری به عنصری گفته می شود که جزء اصلی ساختمان یا متابولیسم گیاه بوده و یا فقدان آن موجب رشد، نمو یا </a:t>
            </a:r>
            <a:r>
              <a:rPr lang="fa-IR" sz="1800" dirty="0" err="1">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زادآوری</a:t>
            </a:r>
            <a:r>
              <a:rPr lang="fa-IR"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 غیرطبیعی شدیدی شود. سه عنصر هیدروژن، کربن و اکسیژن به دلیل آن که از آب یا دی اکسید کربن حاصل </a:t>
            </a:r>
            <a:r>
              <a:rPr lang="fa-IR" sz="1800" dirty="0" err="1">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می‌آیند</a:t>
            </a:r>
            <a:r>
              <a:rPr lang="fa-IR"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 به عنوان عناصر معدنی در نظر گرفته </a:t>
            </a:r>
            <a:r>
              <a:rPr lang="fa-IR" sz="1800" dirty="0" err="1">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نمی</a:t>
            </a:r>
            <a:r>
              <a:rPr lang="fa-IR"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 شوند.</a:t>
            </a:r>
          </a:p>
          <a:p>
            <a:r>
              <a:rPr lang="fa-IR"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 مواد مغذی معدنی عناصری نظیر </a:t>
            </a:r>
            <a:r>
              <a:rPr lang="fa-IR" sz="1800" dirty="0" err="1">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نیتروژن</a:t>
            </a:r>
            <a:r>
              <a:rPr lang="fa-IR"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 </a:t>
            </a:r>
            <a:r>
              <a:rPr lang="fa-IR" sz="1800" dirty="0" err="1">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فسفر</a:t>
            </a:r>
            <a:r>
              <a:rPr lang="fa-IR"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 پتاسیم و... هستند که در وهله نخست به شکل </a:t>
            </a:r>
            <a:r>
              <a:rPr lang="fa-IR" sz="1800" dirty="0" err="1">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یون</a:t>
            </a:r>
            <a:r>
              <a:rPr lang="fa-IR"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 های غیر آلی از خاک جذب می </a:t>
            </a:r>
            <a:r>
              <a:rPr lang="fa-IR" sz="1800" dirty="0">
                <a:effectLst/>
                <a:latin typeface="Calibri" panose="020F0502020204030204" pitchFamily="34" charset="0"/>
                <a:ea typeface="Calibri" panose="020F0502020204030204" pitchFamily="34" charset="0"/>
                <a:cs typeface="B Mitra" panose="00000400000000000000" pitchFamily="2" charset="-78"/>
              </a:rPr>
              <a:t>شوند سطح زیاد ریشه و توانایی آنها برای جذب </a:t>
            </a:r>
            <a:r>
              <a:rPr lang="fa-IR" sz="1800" dirty="0" err="1">
                <a:effectLst/>
                <a:latin typeface="Calibri" panose="020F0502020204030204" pitchFamily="34" charset="0"/>
                <a:ea typeface="Calibri" panose="020F0502020204030204" pitchFamily="34" charset="0"/>
                <a:cs typeface="B Mitra" panose="00000400000000000000" pitchFamily="2" charset="-78"/>
              </a:rPr>
              <a:t>یون</a:t>
            </a:r>
            <a:r>
              <a:rPr lang="fa-IR" sz="1800" dirty="0">
                <a:effectLst/>
                <a:latin typeface="Calibri" panose="020F0502020204030204" pitchFamily="34" charset="0"/>
                <a:ea typeface="Calibri" panose="020F0502020204030204" pitchFamily="34" charset="0"/>
                <a:cs typeface="B Mitra" panose="00000400000000000000" pitchFamily="2" charset="-78"/>
              </a:rPr>
              <a:t> های معدنی از محلول خاک در غلظت های پایین، از جذب مواد معدنی توسط گیاه فرآیندی بسیار کارا ساخته است. پس از جذب، عناصر معدنی به </a:t>
            </a:r>
            <a:r>
              <a:rPr lang="fa-IR" sz="1800" dirty="0" err="1">
                <a:effectLst/>
                <a:latin typeface="Calibri" panose="020F0502020204030204" pitchFamily="34" charset="0"/>
                <a:ea typeface="Calibri" panose="020F0502020204030204" pitchFamily="34" charset="0"/>
                <a:cs typeface="B Mitra" panose="00000400000000000000" pitchFamily="2" charset="-78"/>
              </a:rPr>
              <a:t>بخش‌های</a:t>
            </a:r>
            <a:r>
              <a:rPr lang="fa-IR" sz="1800" dirty="0">
                <a:effectLst/>
                <a:latin typeface="Calibri" panose="020F0502020204030204" pitchFamily="34" charset="0"/>
                <a:ea typeface="Calibri" panose="020F0502020204030204" pitchFamily="34" charset="0"/>
                <a:cs typeface="B Mitra" panose="00000400000000000000" pitchFamily="2" charset="-78"/>
              </a:rPr>
              <a:t> مختلف گیاه منتقل </a:t>
            </a:r>
            <a:r>
              <a:rPr lang="fa-IR" sz="1800" dirty="0" err="1">
                <a:effectLst/>
                <a:latin typeface="Calibri" panose="020F0502020204030204" pitchFamily="34" charset="0"/>
                <a:ea typeface="Calibri" panose="020F0502020204030204" pitchFamily="34" charset="0"/>
                <a:cs typeface="B Mitra" panose="00000400000000000000" pitchFamily="2" charset="-78"/>
              </a:rPr>
              <a:t>می‌شوند</a:t>
            </a:r>
            <a:r>
              <a:rPr lang="fa-IR" sz="1800" dirty="0">
                <a:effectLst/>
                <a:latin typeface="Calibri" panose="020F0502020204030204" pitchFamily="34" charset="0"/>
                <a:ea typeface="Calibri" panose="020F0502020204030204" pitchFamily="34" charset="0"/>
                <a:cs typeface="B Mitra" panose="00000400000000000000" pitchFamily="2" charset="-78"/>
              </a:rPr>
              <a:t> که در آن این عناصر در اعمال زیستی متعددی مورد استفاده قرار می گیرند. سایر موجودات نظیر قارچ های </a:t>
            </a:r>
            <a:r>
              <a:rPr lang="fa-IR" sz="1800" dirty="0" err="1">
                <a:effectLst/>
                <a:latin typeface="Calibri" panose="020F0502020204030204" pitchFamily="34" charset="0"/>
                <a:ea typeface="Calibri" panose="020F0502020204030204" pitchFamily="34" charset="0"/>
                <a:cs typeface="B Mitra" panose="00000400000000000000" pitchFamily="2" charset="-78"/>
              </a:rPr>
              <a:t>مایکوریزا</a:t>
            </a:r>
            <a:r>
              <a:rPr lang="fa-IR" sz="1800" dirty="0">
                <a:effectLst/>
                <a:latin typeface="Calibri" panose="020F0502020204030204" pitchFamily="34" charset="0"/>
                <a:ea typeface="Calibri" panose="020F0502020204030204" pitchFamily="34" charset="0"/>
                <a:cs typeface="B Mitra" panose="00000400000000000000" pitchFamily="2" charset="-78"/>
              </a:rPr>
              <a:t> و باکتری های تثبیت کننده </a:t>
            </a:r>
            <a:r>
              <a:rPr lang="fa-IR" sz="1800" dirty="0" err="1">
                <a:effectLst/>
                <a:latin typeface="Calibri" panose="020F0502020204030204" pitchFamily="34" charset="0"/>
                <a:ea typeface="Calibri" panose="020F0502020204030204" pitchFamily="34" charset="0"/>
                <a:cs typeface="B Mitra" panose="00000400000000000000" pitchFamily="2" charset="-78"/>
              </a:rPr>
              <a:t>نیتروژن</a:t>
            </a:r>
            <a:r>
              <a:rPr lang="fa-IR" sz="1800" dirty="0">
                <a:effectLst/>
                <a:latin typeface="Calibri" panose="020F0502020204030204" pitchFamily="34" charset="0"/>
                <a:ea typeface="Calibri" panose="020F0502020204030204" pitchFamily="34" charset="0"/>
                <a:cs typeface="B Mitra" panose="00000400000000000000" pitchFamily="2" charset="-78"/>
              </a:rPr>
              <a:t> اغلب در مهار عناصر معدنی به ریشه ها کمک می 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C67455CE-DFF4-401D-ABE7-35B74B6F86A6}"/>
              </a:ext>
            </a:extLst>
          </p:cNvPr>
          <p:cNvGraphicFramePr>
            <a:graphicFrameLocks noGrp="1"/>
          </p:cNvGraphicFramePr>
          <p:nvPr>
            <p:extLst>
              <p:ext uri="{D42A27DB-BD31-4B8C-83A1-F6EECF244321}">
                <p14:modId xmlns:p14="http://schemas.microsoft.com/office/powerpoint/2010/main" val="700713039"/>
              </p:ext>
            </p:extLst>
          </p:nvPr>
        </p:nvGraphicFramePr>
        <p:xfrm>
          <a:off x="257667" y="3429000"/>
          <a:ext cx="6242016" cy="3219773"/>
        </p:xfrm>
        <a:graphic>
          <a:graphicData uri="http://schemas.openxmlformats.org/drawingml/2006/table">
            <a:tbl>
              <a:tblPr rtl="1" firstRow="1" firstCol="1" bandRow="1">
                <a:tableStyleId>{22838BEF-8BB2-4498-84A7-C5851F593DF1}</a:tableStyleId>
              </a:tblPr>
              <a:tblGrid>
                <a:gridCol w="1231248">
                  <a:extLst>
                    <a:ext uri="{9D8B030D-6E8A-4147-A177-3AD203B41FA5}">
                      <a16:colId xmlns:a16="http://schemas.microsoft.com/office/drawing/2014/main" val="3920957847"/>
                    </a:ext>
                  </a:extLst>
                </a:gridCol>
                <a:gridCol w="900430">
                  <a:extLst>
                    <a:ext uri="{9D8B030D-6E8A-4147-A177-3AD203B41FA5}">
                      <a16:colId xmlns:a16="http://schemas.microsoft.com/office/drawing/2014/main" val="3542376660"/>
                    </a:ext>
                  </a:extLst>
                </a:gridCol>
                <a:gridCol w="1079500">
                  <a:extLst>
                    <a:ext uri="{9D8B030D-6E8A-4147-A177-3AD203B41FA5}">
                      <a16:colId xmlns:a16="http://schemas.microsoft.com/office/drawing/2014/main" val="2038732878"/>
                    </a:ext>
                  </a:extLst>
                </a:gridCol>
                <a:gridCol w="1052178">
                  <a:extLst>
                    <a:ext uri="{9D8B030D-6E8A-4147-A177-3AD203B41FA5}">
                      <a16:colId xmlns:a16="http://schemas.microsoft.com/office/drawing/2014/main" val="4032723136"/>
                    </a:ext>
                  </a:extLst>
                </a:gridCol>
                <a:gridCol w="1078865">
                  <a:extLst>
                    <a:ext uri="{9D8B030D-6E8A-4147-A177-3AD203B41FA5}">
                      <a16:colId xmlns:a16="http://schemas.microsoft.com/office/drawing/2014/main" val="4259638426"/>
                    </a:ext>
                  </a:extLst>
                </a:gridCol>
                <a:gridCol w="899795">
                  <a:extLst>
                    <a:ext uri="{9D8B030D-6E8A-4147-A177-3AD203B41FA5}">
                      <a16:colId xmlns:a16="http://schemas.microsoft.com/office/drawing/2014/main" val="2355932655"/>
                    </a:ext>
                  </a:extLst>
                </a:gridCol>
              </a:tblGrid>
              <a:tr h="527819">
                <a:tc>
                  <a:txBody>
                    <a:bodyPr/>
                    <a:lstStyle/>
                    <a:p>
                      <a:pPr marL="0" marR="0" algn="just" rtl="1">
                        <a:lnSpc>
                          <a:spcPct val="115000"/>
                        </a:lnSpc>
                        <a:spcBef>
                          <a:spcPts val="0"/>
                        </a:spcBef>
                        <a:spcAft>
                          <a:spcPts val="0"/>
                        </a:spcAft>
                        <a:tabLst>
                          <a:tab pos="6570345" algn="r"/>
                        </a:tabLst>
                      </a:pPr>
                      <a:r>
                        <a:rPr lang="ar-SA" sz="1200">
                          <a:effectLst/>
                        </a:rPr>
                        <a:t>عناصر استحصالی از آب یا </a:t>
                      </a:r>
                      <a:r>
                        <a:rPr lang="en-US" sz="1200">
                          <a:effectLst/>
                        </a:rPr>
                        <a:t>CO</a:t>
                      </a:r>
                      <a:r>
                        <a:rPr lang="en-US" sz="1200" baseline="-25000">
                          <a:effectLst/>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200">
                          <a:effectLst/>
                        </a:rPr>
                        <a:t>علامت شیمیایی</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200" dirty="0">
                          <a:effectLst/>
                        </a:rPr>
                        <a:t>عناصر پرمصرف استحصالی از خاک</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200">
                          <a:effectLst/>
                        </a:rPr>
                        <a:t>علامت شیمیایی</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200">
                          <a:effectLst/>
                        </a:rPr>
                        <a:t>عناصر کم مصرف</a:t>
                      </a:r>
                      <a:r>
                        <a:rPr lang="fa-IR" sz="1200">
                          <a:effectLst/>
                        </a:rPr>
                        <a:t> استحصالی از خاک</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200" dirty="0">
                          <a:effectLst/>
                        </a:rPr>
                        <a:t>علامت شیمیایی</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26112341"/>
                  </a:ext>
                </a:extLst>
              </a:tr>
              <a:tr h="299106">
                <a:tc>
                  <a:txBody>
                    <a:bodyPr/>
                    <a:lstStyle/>
                    <a:p>
                      <a:pPr marL="0" marR="0" algn="just" rtl="1">
                        <a:lnSpc>
                          <a:spcPct val="115000"/>
                        </a:lnSpc>
                        <a:spcBef>
                          <a:spcPts val="0"/>
                        </a:spcBef>
                        <a:spcAft>
                          <a:spcPts val="0"/>
                        </a:spcAft>
                        <a:tabLst>
                          <a:tab pos="6570345" algn="r"/>
                        </a:tabLst>
                      </a:pPr>
                      <a:r>
                        <a:rPr lang="fa-IR" sz="1400">
                          <a:effectLst/>
                        </a:rPr>
                        <a:t>هیدروژن</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en-US" sz="1400">
                          <a:effectLst/>
                        </a:rPr>
                        <a:t>H</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fa-IR" sz="1400">
                          <a:effectLst/>
                        </a:rPr>
                        <a:t>نیتروژن</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dirty="0">
                          <a:effectLst/>
                        </a:rPr>
                        <a:t>کلر</a:t>
                      </a:r>
                      <a:endParaRPr lang="fa-IR" dirty="0"/>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Cl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38743300"/>
                  </a:ext>
                </a:extLst>
              </a:tr>
              <a:tr h="299106">
                <a:tc>
                  <a:txBody>
                    <a:bodyPr/>
                    <a:lstStyle/>
                    <a:p>
                      <a:pPr marL="0" marR="0" algn="just" rtl="1">
                        <a:lnSpc>
                          <a:spcPct val="115000"/>
                        </a:lnSpc>
                        <a:spcBef>
                          <a:spcPts val="0"/>
                        </a:spcBef>
                        <a:spcAft>
                          <a:spcPts val="0"/>
                        </a:spcAft>
                        <a:tabLst>
                          <a:tab pos="6570345" algn="r"/>
                        </a:tabLst>
                      </a:pPr>
                      <a:r>
                        <a:rPr lang="ar-SA" sz="1400">
                          <a:effectLst/>
                        </a:rPr>
                        <a:t>کربن</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en-US" sz="1400">
                          <a:effectLst/>
                        </a:rPr>
                        <a:t>C</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400">
                          <a:effectLst/>
                        </a:rPr>
                        <a:t>پتاسیم</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K</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a:effectLst/>
                        </a:rPr>
                        <a:t>آهن</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Fe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30598629"/>
                  </a:ext>
                </a:extLst>
              </a:tr>
              <a:tr h="299106">
                <a:tc>
                  <a:txBody>
                    <a:bodyPr/>
                    <a:lstStyle/>
                    <a:p>
                      <a:pPr marL="0" marR="0" algn="just" rtl="1">
                        <a:lnSpc>
                          <a:spcPct val="115000"/>
                        </a:lnSpc>
                        <a:spcBef>
                          <a:spcPts val="0"/>
                        </a:spcBef>
                        <a:spcAft>
                          <a:spcPts val="0"/>
                        </a:spcAft>
                        <a:tabLst>
                          <a:tab pos="6570345" algn="r"/>
                        </a:tabLst>
                      </a:pPr>
                      <a:r>
                        <a:rPr lang="ar-SA" sz="1400">
                          <a:effectLst/>
                        </a:rPr>
                        <a:t>اکسیژن</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en-US" sz="1400">
                          <a:effectLst/>
                        </a:rPr>
                        <a:t>O</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400" dirty="0">
                          <a:effectLst/>
                        </a:rPr>
                        <a:t>کلسیم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Ca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a:effectLst/>
                        </a:rPr>
                        <a:t>بور</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B</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72368541"/>
                  </a:ext>
                </a:extLst>
              </a:tr>
              <a:tr h="299106">
                <a:tc>
                  <a:txBody>
                    <a:bodyPr/>
                    <a:lstStyle/>
                    <a:p>
                      <a:pPr marL="0" marR="0" algn="just" rtl="1">
                        <a:lnSpc>
                          <a:spcPct val="115000"/>
                        </a:lnSpc>
                        <a:spcBef>
                          <a:spcPts val="0"/>
                        </a:spcBef>
                        <a:spcAft>
                          <a:spcPts val="0"/>
                        </a:spcAft>
                        <a:tabLst>
                          <a:tab pos="6570345" algn="r"/>
                        </a:tabLst>
                      </a:pPr>
                      <a:r>
                        <a:rPr lang="ar-SA"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a:effectLst/>
                        </a:rPr>
                        <a:t> </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400">
                          <a:effectLst/>
                        </a:rPr>
                        <a:t>منیزیم</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Mg</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a:effectLst/>
                        </a:rPr>
                        <a:t>منگنز</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Mn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36888764"/>
                  </a:ext>
                </a:extLst>
              </a:tr>
              <a:tr h="299106">
                <a:tc>
                  <a:txBody>
                    <a:bodyPr/>
                    <a:lstStyle/>
                    <a:p>
                      <a:pPr marL="0" marR="0" algn="just" rtl="1">
                        <a:lnSpc>
                          <a:spcPct val="115000"/>
                        </a:lnSpc>
                        <a:spcBef>
                          <a:spcPts val="0"/>
                        </a:spcBef>
                        <a:spcAft>
                          <a:spcPts val="0"/>
                        </a:spcAft>
                        <a:tabLst>
                          <a:tab pos="6570345" algn="r"/>
                        </a:tabLst>
                      </a:pPr>
                      <a:r>
                        <a:rPr lang="ar-SA"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a:effectLst/>
                        </a:rPr>
                        <a:t> </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400">
                          <a:effectLst/>
                        </a:rPr>
                        <a:t>فسفر</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P</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a:effectLst/>
                        </a:rPr>
                        <a:t>سدیم</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Na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74537287"/>
                  </a:ext>
                </a:extLst>
              </a:tr>
              <a:tr h="299106">
                <a:tc>
                  <a:txBody>
                    <a:bodyPr/>
                    <a:lstStyle/>
                    <a:p>
                      <a:pPr marL="0" marR="0" algn="just" rtl="1">
                        <a:lnSpc>
                          <a:spcPct val="115000"/>
                        </a:lnSpc>
                        <a:spcBef>
                          <a:spcPts val="0"/>
                        </a:spcBef>
                        <a:spcAft>
                          <a:spcPts val="0"/>
                        </a:spcAft>
                        <a:tabLst>
                          <a:tab pos="6570345" algn="r"/>
                        </a:tabLst>
                      </a:pPr>
                      <a:r>
                        <a:rPr lang="ar-SA"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a:effectLst/>
                        </a:rPr>
                        <a:t> </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400">
                          <a:effectLst/>
                        </a:rPr>
                        <a:t>گوگرد</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a:effectLst/>
                        </a:rPr>
                        <a:t>روی</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Zn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44306223"/>
                  </a:ext>
                </a:extLst>
              </a:tr>
              <a:tr h="299106">
                <a:tc>
                  <a:txBody>
                    <a:bodyPr/>
                    <a:lstStyle/>
                    <a:p>
                      <a:pPr marL="0" marR="0" algn="just" rtl="1">
                        <a:lnSpc>
                          <a:spcPct val="115000"/>
                        </a:lnSpc>
                        <a:spcBef>
                          <a:spcPts val="0"/>
                        </a:spcBef>
                        <a:spcAft>
                          <a:spcPts val="0"/>
                        </a:spcAft>
                        <a:tabLst>
                          <a:tab pos="6570345" algn="r"/>
                        </a:tabLst>
                      </a:pPr>
                      <a:r>
                        <a:rPr lang="ar-SA"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dirty="0">
                          <a:effectLst/>
                        </a:rPr>
                        <a:t> </a:t>
                      </a:r>
                      <a:endParaRPr lang="fa-IR" dirty="0"/>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400">
                          <a:effectLst/>
                        </a:rPr>
                        <a:t>سیلیس</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Si</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a:effectLst/>
                        </a:rPr>
                        <a:t>مس</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Cu</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63809872"/>
                  </a:ext>
                </a:extLst>
              </a:tr>
              <a:tr h="299106">
                <a:tc>
                  <a:txBody>
                    <a:bodyPr/>
                    <a:lstStyle/>
                    <a:p>
                      <a:pPr marL="0" marR="0" algn="just" rtl="1">
                        <a:lnSpc>
                          <a:spcPct val="115000"/>
                        </a:lnSpc>
                        <a:spcBef>
                          <a:spcPts val="0"/>
                        </a:spcBef>
                        <a:spcAft>
                          <a:spcPts val="0"/>
                        </a:spcAft>
                        <a:tabLst>
                          <a:tab pos="6570345" algn="r"/>
                        </a:tabLst>
                      </a:pPr>
                      <a:r>
                        <a:rPr lang="ar-SA"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a:effectLst/>
                        </a:rPr>
                        <a:t> </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a:effectLst/>
                        </a:rPr>
                        <a:t>نیکل</a:t>
                      </a:r>
                      <a:endParaRPr lang="fa-I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a:effectLst/>
                        </a:rPr>
                        <a:t>Ni</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76739020"/>
                  </a:ext>
                </a:extLst>
              </a:tr>
              <a:tr h="299106">
                <a:tc>
                  <a:txBody>
                    <a:bodyPr/>
                    <a:lstStyle/>
                    <a:p>
                      <a:pPr marL="0" marR="0" algn="just" rtl="1">
                        <a:lnSpc>
                          <a:spcPct val="115000"/>
                        </a:lnSpc>
                        <a:spcBef>
                          <a:spcPts val="0"/>
                        </a:spcBef>
                        <a:spcAft>
                          <a:spcPts val="0"/>
                        </a:spcAft>
                        <a:tabLst>
                          <a:tab pos="6570345" algn="r"/>
                        </a:tabLst>
                      </a:pPr>
                      <a:r>
                        <a:rPr lang="ar-SA"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dirty="0">
                          <a:effectLst/>
                        </a:rPr>
                        <a:t> </a:t>
                      </a:r>
                      <a:endParaRPr lang="fa-IR" dirty="0"/>
                    </a:p>
                  </a:txBody>
                  <a:tcPr marL="68580" marR="68580" marT="0" marB="0" anchor="ctr"/>
                </a:tc>
                <a:tc>
                  <a:txBody>
                    <a:bodyPr/>
                    <a:lstStyle/>
                    <a:p>
                      <a:pPr marL="0" marR="0" algn="just" rtl="1">
                        <a:lnSpc>
                          <a:spcPct val="115000"/>
                        </a:lnSpc>
                        <a:spcBef>
                          <a:spcPts val="0"/>
                        </a:spcBef>
                        <a:spcAft>
                          <a:spcPts val="0"/>
                        </a:spcAft>
                        <a:tabLst>
                          <a:tab pos="6570345" algn="r"/>
                        </a:tabLst>
                      </a:pPr>
                      <a:r>
                        <a:rPr lang="ar-SA"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rtl="1"/>
                      <a:r>
                        <a:rPr lang="ar-SA" sz="1400" dirty="0">
                          <a:effectLst/>
                        </a:rPr>
                        <a:t>مولیبدن</a:t>
                      </a:r>
                      <a:endParaRPr lang="fa-IR" dirty="0"/>
                    </a:p>
                  </a:txBody>
                  <a:tcPr marL="68580" marR="68580" marT="0" marB="0" anchor="ctr"/>
                </a:tc>
                <a:tc>
                  <a:txBody>
                    <a:bodyPr/>
                    <a:lstStyle/>
                    <a:p>
                      <a:pPr marL="0" marR="0" algn="just" rtl="1">
                        <a:lnSpc>
                          <a:spcPct val="115000"/>
                        </a:lnSpc>
                        <a:spcBef>
                          <a:spcPts val="0"/>
                        </a:spcBef>
                        <a:spcAft>
                          <a:spcPts val="0"/>
                        </a:spcAft>
                        <a:tabLst>
                          <a:tab pos="6570345" algn="r"/>
                        </a:tabLst>
                      </a:pPr>
                      <a:r>
                        <a:rPr lang="en-US" sz="1400" dirty="0">
                          <a:effectLst/>
                        </a:rPr>
                        <a:t>Mo</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01804823"/>
                  </a:ext>
                </a:extLst>
              </a:tr>
            </a:tbl>
          </a:graphicData>
        </a:graphic>
      </p:graphicFrame>
      <p:sp>
        <p:nvSpPr>
          <p:cNvPr id="5" name="TextBox 4">
            <a:extLst>
              <a:ext uri="{FF2B5EF4-FFF2-40B4-BE49-F238E27FC236}">
                <a16:creationId xmlns:a16="http://schemas.microsoft.com/office/drawing/2014/main" id="{F749EFD2-0124-48C9-85D9-983CF3F9A151}"/>
              </a:ext>
            </a:extLst>
          </p:cNvPr>
          <p:cNvSpPr txBox="1"/>
          <p:nvPr/>
        </p:nvSpPr>
        <p:spPr>
          <a:xfrm>
            <a:off x="6749592" y="3508459"/>
            <a:ext cx="5184741" cy="1719702"/>
          </a:xfrm>
          <a:prstGeom prst="rect">
            <a:avLst/>
          </a:prstGeom>
          <a:noFill/>
        </p:spPr>
        <p:txBody>
          <a:bodyPr wrap="square" rtlCol="1">
            <a:spAutoFit/>
          </a:bodyPr>
          <a:lstStyle/>
          <a:p>
            <a:pPr algn="just" rtl="1">
              <a:lnSpc>
                <a:spcPct val="150000"/>
              </a:lnSpc>
            </a:pPr>
            <a:r>
              <a:rPr lang="fa-IR" sz="1800" dirty="0">
                <a:effectLst/>
                <a:latin typeface="Calibri" panose="020F0502020204030204" pitchFamily="34" charset="0"/>
                <a:ea typeface="Calibri" panose="020F0502020204030204" pitchFamily="34" charset="0"/>
                <a:cs typeface="B Mitra" panose="00000400000000000000" pitchFamily="2" charset="-78"/>
              </a:rPr>
              <a:t>هنگامی که عناصر معدنی اضافی در خاک وجود داشته باشد خاک شور خوانده شده و اگر این </a:t>
            </a:r>
            <a:r>
              <a:rPr lang="fa-IR" sz="1800" dirty="0" err="1">
                <a:effectLst/>
                <a:latin typeface="Calibri" panose="020F0502020204030204" pitchFamily="34" charset="0"/>
                <a:ea typeface="Calibri" panose="020F0502020204030204" pitchFamily="34" charset="0"/>
                <a:cs typeface="B Mitra" panose="00000400000000000000" pitchFamily="2" charset="-78"/>
              </a:rPr>
              <a:t>یون</a:t>
            </a:r>
            <a:r>
              <a:rPr lang="fa-IR" sz="1800" dirty="0">
                <a:effectLst/>
                <a:latin typeface="Calibri" panose="020F0502020204030204" pitchFamily="34" charset="0"/>
                <a:ea typeface="Calibri" panose="020F0502020204030204" pitchFamily="34" charset="0"/>
                <a:cs typeface="B Mitra" panose="00000400000000000000" pitchFamily="2" charset="-78"/>
              </a:rPr>
              <a:t> های معدنی به سطحی برسند که </a:t>
            </a:r>
            <a:r>
              <a:rPr lang="fa-IR" sz="1800" dirty="0" err="1">
                <a:effectLst/>
                <a:latin typeface="Calibri" panose="020F0502020204030204" pitchFamily="34" charset="0"/>
                <a:ea typeface="Calibri" panose="020F0502020204030204" pitchFamily="34" charset="0"/>
                <a:cs typeface="B Mitra" panose="00000400000000000000" pitchFamily="2" charset="-78"/>
              </a:rPr>
              <a:t>فراهمی</a:t>
            </a:r>
            <a:r>
              <a:rPr lang="fa-IR" sz="1800" dirty="0">
                <a:effectLst/>
                <a:latin typeface="Calibri" panose="020F0502020204030204" pitchFamily="34" charset="0"/>
                <a:ea typeface="Calibri" panose="020F0502020204030204" pitchFamily="34" charset="0"/>
                <a:cs typeface="B Mitra" panose="00000400000000000000" pitchFamily="2" charset="-78"/>
              </a:rPr>
              <a:t> آب را محدود نموده یا از محدوده کفایت برای یک عنصر خاص فراتر روند، ممکن است رشد گیاه را محدود نمایند.</a:t>
            </a:r>
            <a:endParaRPr lang="fa-IR" dirty="0"/>
          </a:p>
        </p:txBody>
      </p:sp>
    </p:spTree>
    <p:extLst>
      <p:ext uri="{BB962C8B-B14F-4D97-AF65-F5344CB8AC3E}">
        <p14:creationId xmlns:p14="http://schemas.microsoft.com/office/powerpoint/2010/main" val="42294617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anim calcmode="lin" valueType="num">
                                      <p:cBhvr>
                                        <p:cTn id="2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250" fill="hold"/>
                                        <p:tgtEl>
                                          <p:spTgt spid="4"/>
                                        </p:tgtEl>
                                        <p:attrNameLst>
                                          <p:attrName>ppt_x</p:attrName>
                                        </p:attrNameLst>
                                      </p:cBhvr>
                                      <p:tavLst>
                                        <p:tav tm="0">
                                          <p:val>
                                            <p:strVal val="#ppt_x"/>
                                          </p:val>
                                        </p:tav>
                                        <p:tav tm="100000">
                                          <p:val>
                                            <p:strVal val="#ppt_x"/>
                                          </p:val>
                                        </p:tav>
                                      </p:tavLst>
                                    </p:anim>
                                    <p:anim calcmode="lin" valueType="num">
                                      <p:cBhvr additive="base">
                                        <p:cTn id="28"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7EE9-8295-4755-A602-0C25F5207330}"/>
              </a:ext>
            </a:extLst>
          </p:cNvPr>
          <p:cNvSpPr>
            <a:spLocks noGrp="1"/>
          </p:cNvSpPr>
          <p:nvPr>
            <p:ph type="title"/>
          </p:nvPr>
        </p:nvSpPr>
        <p:spPr>
          <a:xfrm>
            <a:off x="4404973" y="0"/>
            <a:ext cx="7633056" cy="644340"/>
          </a:xfrm>
        </p:spPr>
        <p:txBody>
          <a:bodyPr/>
          <a:lstStyle/>
          <a:p>
            <a:r>
              <a:rPr lang="fa-IR" dirty="0"/>
              <a:t>بر طرف کردن کمبود مواد غذایی</a:t>
            </a:r>
          </a:p>
        </p:txBody>
      </p:sp>
      <p:sp>
        <p:nvSpPr>
          <p:cNvPr id="3" name="Content Placeholder 2">
            <a:extLst>
              <a:ext uri="{FF2B5EF4-FFF2-40B4-BE49-F238E27FC236}">
                <a16:creationId xmlns:a16="http://schemas.microsoft.com/office/drawing/2014/main" id="{B0894EF1-C3E5-42C8-BBA0-E75C494D25F9}"/>
              </a:ext>
            </a:extLst>
          </p:cNvPr>
          <p:cNvSpPr>
            <a:spLocks noGrp="1"/>
          </p:cNvSpPr>
          <p:nvPr>
            <p:ph idx="1"/>
          </p:nvPr>
        </p:nvSpPr>
        <p:spPr>
          <a:xfrm>
            <a:off x="1" y="565608"/>
            <a:ext cx="12038028" cy="6363093"/>
          </a:xfrm>
        </p:spPr>
        <p:txBody>
          <a:bodyPr>
            <a:normAutofit/>
          </a:bodyPr>
          <a:lstStyle/>
          <a:p>
            <a:r>
              <a:rPr lang="fa-IR" sz="1800" dirty="0"/>
              <a:t>برای متعادل کردن رشد و نمو رویشی و زایشی در درختان پسته علاوه بر مدیریت درست و خوب زراعی (کود دهی، آبیاری و …) باید از هورمون ها هم برای رسیدن به هدف مورد نظر بهره برد. یکی از وظایف بسیار مهم هورمون ها ایجاد تعادل برای رشد رویشی و زایشی در درختان پسته می باشد. برای برنامه ریزی جهت </a:t>
            </a:r>
            <a:r>
              <a:rPr lang="fa-IR" sz="1800" dirty="0" err="1"/>
              <a:t>کوددادن</a:t>
            </a:r>
            <a:r>
              <a:rPr lang="fa-IR" sz="1800" dirty="0"/>
              <a:t> در قدم اول از سن درختان و اندازه یا ابعاد و نمو درختان بررسی صورت می پذیرد. معلوم می باشد که درختانی که سن کمی دارند نسبت به درختان با سن بالاتر اندازه کود کمتری احتیاج خواهند داشت. امتحان آنالیز </a:t>
            </a:r>
            <a:r>
              <a:rPr lang="fa-IR" sz="1800" dirty="0" err="1"/>
              <a:t>پروفیل</a:t>
            </a:r>
            <a:r>
              <a:rPr lang="fa-IR" sz="1800" dirty="0"/>
              <a:t> های متفاوت زمین قدم نخست در برنامه ریزی و خرید یک کود برای تغذیه درختان پسته می باشد. ما باید در کم ترین حالت تصوری نسبتا کامل از اندازه عنصرهای </a:t>
            </a:r>
            <a:r>
              <a:rPr lang="fa-IR" sz="1800" dirty="0" err="1"/>
              <a:t>ماکرو</a:t>
            </a:r>
            <a:r>
              <a:rPr lang="fa-IR" sz="1800" dirty="0"/>
              <a:t> میکرو در </a:t>
            </a:r>
            <a:r>
              <a:rPr lang="fa-IR" sz="1800" dirty="0" err="1"/>
              <a:t>پروفیل</a:t>
            </a:r>
            <a:r>
              <a:rPr lang="fa-IR" sz="1800" dirty="0"/>
              <a:t> های خاکی (رویی و تحتانی) داشته باشیم.</a:t>
            </a:r>
          </a:p>
          <a:p>
            <a:pPr algn="r" defTabSz="457200">
              <a:lnSpc>
                <a:spcPct val="160000"/>
              </a:lnSpc>
              <a:spcBef>
                <a:spcPts val="1200"/>
              </a:spcBef>
              <a:spcAft>
                <a:spcPts val="800"/>
              </a:spcAft>
            </a:pPr>
            <a:r>
              <a:rPr lang="fa-IR" b="1" dirty="0" err="1">
                <a:solidFill>
                  <a:schemeClr val="accent1">
                    <a:lumMod val="50000"/>
                  </a:schemeClr>
                </a:solidFill>
                <a:latin typeface="Calibri Light" panose="020F0302020204030204" pitchFamily="34" charset="0"/>
              </a:rPr>
              <a:t>اسیدیته</a:t>
            </a:r>
            <a:r>
              <a:rPr lang="fa-IR" b="1" dirty="0">
                <a:solidFill>
                  <a:schemeClr val="accent1">
                    <a:lumMod val="50000"/>
                  </a:schemeClr>
                </a:solidFill>
                <a:latin typeface="Calibri Light" panose="020F0302020204030204" pitchFamily="34" charset="0"/>
              </a:rPr>
              <a:t> خاک بر فراهم تمامی عناصر معدنی اثر می گذارد</a:t>
            </a:r>
          </a:p>
          <a:p>
            <a:r>
              <a:rPr lang="fa-IR" sz="1800" dirty="0"/>
              <a:t>پی اچ خاک بطور مستقیم یا غیرمستقیم رشد گیاه را تحت تاثیر قرار </a:t>
            </a:r>
            <a:r>
              <a:rPr lang="fa-IR" sz="1800" dirty="0" err="1"/>
              <a:t>می‌دهد</a:t>
            </a:r>
            <a:r>
              <a:rPr lang="fa-IR" sz="1800" dirty="0"/>
              <a:t>. </a:t>
            </a:r>
            <a:r>
              <a:rPr lang="fa-IR" sz="1800" dirty="0" err="1"/>
              <a:t>مهم‌ترین</a:t>
            </a:r>
            <a:r>
              <a:rPr lang="fa-IR" sz="1800" dirty="0"/>
              <a:t> نقش پی اچ خاک کنترل </a:t>
            </a:r>
            <a:r>
              <a:rPr lang="fa-IR" sz="1800" dirty="0" err="1"/>
              <a:t>حلالیت</a:t>
            </a:r>
            <a:r>
              <a:rPr lang="fa-IR" sz="1800" dirty="0"/>
              <a:t> عناصر غذایی در خاک </a:t>
            </a:r>
            <a:r>
              <a:rPr lang="fa-IR" sz="1800" dirty="0" err="1"/>
              <a:t>می‌باشد</a:t>
            </a:r>
            <a:r>
              <a:rPr lang="fa-IR" sz="1800" dirty="0"/>
              <a:t> به عبارت دیگر قابلیت جذب عناصر غذایی وابستگی زیادی به پی اچ  خاک دارد. عناصر غذایی در پی اچ های مختلف، </a:t>
            </a:r>
            <a:r>
              <a:rPr lang="fa-IR" sz="1800" dirty="0" err="1"/>
              <a:t>حلالیت‌های</a:t>
            </a:r>
            <a:r>
              <a:rPr lang="fa-IR" sz="1800" dirty="0"/>
              <a:t> متفاوتی دارند. هر گیاهی یک محدوده پی اچ خاص و مناسبی را تحمل می کند که اگر پی اچ  خاک کم یا زیاد باشد رشد و نمو گیاه را دچار مشکل می کند؛ ترکیبات شیمیایی برای اصلاح </a:t>
            </a:r>
            <a:r>
              <a:rPr lang="fa-IR" sz="1800" dirty="0" err="1"/>
              <a:t>اسیدیته</a:t>
            </a:r>
            <a:r>
              <a:rPr lang="fa-IR" sz="1800" dirty="0"/>
              <a:t> خاک عبارت </a:t>
            </a:r>
            <a:r>
              <a:rPr lang="fa-IR" sz="1800" dirty="0" err="1"/>
              <a:t>اند</a:t>
            </a:r>
            <a:r>
              <a:rPr lang="fa-IR" sz="1800" dirty="0"/>
              <a:t> از: سولفات روی، سولفات آلومینیوم، آهک و گوگرد.</a:t>
            </a:r>
          </a:p>
          <a:p>
            <a:r>
              <a:rPr lang="fa-IR" sz="1800" dirty="0"/>
              <a:t>پی اچ های بالاتر از5 /7 </a:t>
            </a:r>
            <a:r>
              <a:rPr lang="fa-IR" sz="1800" dirty="0" err="1"/>
              <a:t>حلالیت</a:t>
            </a:r>
            <a:r>
              <a:rPr lang="fa-IR" sz="1800" dirty="0"/>
              <a:t> بسیاری از عناصر نظیر روی، مس، </a:t>
            </a:r>
            <a:r>
              <a:rPr lang="fa-IR" sz="1800" dirty="0" err="1"/>
              <a:t>منگنز</a:t>
            </a:r>
            <a:r>
              <a:rPr lang="fa-IR" sz="1800" dirty="0"/>
              <a:t> و آهن را محدود می سازند در حالی که پی اچ های کم می توانند باعث ایجاد کمبود </a:t>
            </a:r>
            <a:r>
              <a:rPr lang="fa-IR" sz="1800" dirty="0" err="1"/>
              <a:t>فسفر</a:t>
            </a:r>
            <a:r>
              <a:rPr lang="fa-IR" sz="1800" dirty="0"/>
              <a:t> و کلسیم شده و یا بروز مسمومیت عناصر </a:t>
            </a:r>
            <a:r>
              <a:rPr lang="fa-IR" sz="1800" dirty="0" err="1"/>
              <a:t>آلومینیم</a:t>
            </a:r>
            <a:r>
              <a:rPr lang="fa-IR" sz="1800" dirty="0"/>
              <a:t>، آهن و </a:t>
            </a:r>
            <a:r>
              <a:rPr lang="fa-IR" sz="1800" dirty="0" err="1"/>
              <a:t>منگنز</a:t>
            </a:r>
            <a:r>
              <a:rPr lang="fa-IR" sz="1800" dirty="0"/>
              <a:t> گردند. بطور مشابه درجه حرارت پایین خاک، تهویه نامناسب (شرایط </a:t>
            </a:r>
            <a:r>
              <a:rPr lang="fa-IR" sz="1800" dirty="0" err="1"/>
              <a:t>ماندابی</a:t>
            </a:r>
            <a:r>
              <a:rPr lang="fa-IR" sz="1800" dirty="0"/>
              <a:t>) و یا وجود لایه سخت در خاک با محدود کردن رشد ریشه گیاه، توانایی گیاه را برای جذب عناصر کم کرده و سلامت آن را به خطر می اندازد. </a:t>
            </a:r>
          </a:p>
          <a:p>
            <a:endParaRPr lang="fa-IR" sz="1800" dirty="0"/>
          </a:p>
        </p:txBody>
      </p:sp>
    </p:spTree>
    <p:extLst>
      <p:ext uri="{BB962C8B-B14F-4D97-AF65-F5344CB8AC3E}">
        <p14:creationId xmlns:p14="http://schemas.microsoft.com/office/powerpoint/2010/main" val="22039865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53" presetClass="entr" presetSubtype="16" fill="hold" nodeType="afterEffect">
                                  <p:stCondLst>
                                    <p:cond delay="75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75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3" dur="750"/>
                                        <p:tgtEl>
                                          <p:spTgt spid="3">
                                            <p:txEl>
                                              <p:pRg st="0" end="0"/>
                                            </p:txEl>
                                          </p:spTgt>
                                        </p:tgtEl>
                                      </p:cBhvr>
                                    </p:animEffect>
                                  </p:childTnLst>
                                </p:cTn>
                              </p:par>
                            </p:childTnLst>
                          </p:cTn>
                        </p:par>
                        <p:par>
                          <p:cTn id="14" fill="hold">
                            <p:stCondLst>
                              <p:cond delay="3000"/>
                            </p:stCondLst>
                            <p:childTnLst>
                              <p:par>
                                <p:cTn id="15" presetID="45" presetClass="entr" presetSubtype="0" fill="hold" nodeType="afterEffect">
                                  <p:stCondLst>
                                    <p:cond delay="75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500"/>
                                        <p:tgtEl>
                                          <p:spTgt spid="3">
                                            <p:txEl>
                                              <p:pRg st="1" end="1"/>
                                            </p:txEl>
                                          </p:spTgt>
                                        </p:tgtEl>
                                      </p:cBhvr>
                                    </p:animEffect>
                                    <p:anim calcmode="lin" valueType="num">
                                      <p:cBhvr>
                                        <p:cTn id="18" dur="15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9" dur="1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par>
                          <p:cTn id="20" fill="hold">
                            <p:stCondLst>
                              <p:cond delay="5250"/>
                            </p:stCondLst>
                            <p:childTnLst>
                              <p:par>
                                <p:cTn id="21" presetID="16" presetClass="entr" presetSubtype="21" fill="hold" nodeType="afterEffect">
                                  <p:stCondLst>
                                    <p:cond delay="75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inVertical)">
                                      <p:cBhvr>
                                        <p:cTn id="23" dur="750"/>
                                        <p:tgtEl>
                                          <p:spTgt spid="3">
                                            <p:txEl>
                                              <p:pRg st="2" end="2"/>
                                            </p:txEl>
                                          </p:spTgt>
                                        </p:tgtEl>
                                      </p:cBhvr>
                                    </p:animEffect>
                                  </p:childTnLst>
                                </p:cTn>
                              </p:par>
                              <p:par>
                                <p:cTn id="24" presetID="16" presetClass="entr" presetSubtype="21" fill="hold" nodeType="withEffect">
                                  <p:stCondLst>
                                    <p:cond delay="75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arn(inVertical)">
                                      <p:cBhvr>
                                        <p:cTn id="26"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326A48-BEDC-43E1-A6B3-4FDBC36386E3}"/>
              </a:ext>
            </a:extLst>
          </p:cNvPr>
          <p:cNvSpPr>
            <a:spLocks noGrp="1"/>
          </p:cNvSpPr>
          <p:nvPr>
            <p:ph idx="1"/>
          </p:nvPr>
        </p:nvSpPr>
        <p:spPr>
          <a:xfrm>
            <a:off x="65987" y="59528"/>
            <a:ext cx="12019175" cy="6798472"/>
          </a:xfrm>
        </p:spPr>
        <p:txBody>
          <a:bodyPr>
            <a:normAutofit fontScale="92500" lnSpcReduction="20000"/>
          </a:bodyPr>
          <a:lstStyle/>
          <a:p>
            <a:r>
              <a:rPr lang="fa-IR" sz="2200" b="1" dirty="0">
                <a:solidFill>
                  <a:schemeClr val="accent1">
                    <a:lumMod val="50000"/>
                  </a:schemeClr>
                </a:solidFill>
                <a:latin typeface="Calibri Light" panose="020F0302020204030204" pitchFamily="34" charset="0"/>
              </a:rPr>
              <a:t>تشخیص وضعیت تغذیه باغ پسته به وسیله تجزیه خاک</a:t>
            </a:r>
          </a:p>
          <a:p>
            <a:pPr>
              <a:lnSpc>
                <a:spcPct val="160000"/>
              </a:lnSpc>
            </a:pPr>
            <a:r>
              <a:rPr lang="fa-IR" sz="1800" dirty="0"/>
              <a:t>تجزیه خاک موقعی </a:t>
            </a:r>
            <a:r>
              <a:rPr lang="fa-IR" sz="1800" dirty="0" err="1"/>
              <a:t>ارزشمندتر</a:t>
            </a:r>
            <a:r>
              <a:rPr lang="fa-IR" sz="1800" dirty="0"/>
              <a:t> خواهد بود که همراه با رویت وضعیت ظاهری درختان و نیز تجزیه بافت گیاهی بررسی گردد. بنابراین تجزیه خاک معمولاً بعد از احساس کمبود مواد غذایی با توجه به علائم برگی و تجزیه بافت گیاه توصیه می گردد. جمع آوری نمونه های خاک باید طوری باشد که معرف وضعیت کل باغ باشد. ریشه های درخت پسته در یک حجم زیادی از خاک پخش می شوند و نوع خاک معمولاً در یک باغ متغیر می باشد. وضعیت شیمیایی خاک نیز با عمق تغییر می کند. خاک سطحی ممکن است کاملاً با خاک لایه های زیرین متفاوت باشد. نمونه برداری خاک باید از فعال ترین ناحیه رشد ریشه گیاه برداشته شود که معمولاً تا عمق ۴ فوتی (۱۲۰ سانتیمتری) در نظر گرفته می شود </a:t>
            </a:r>
            <a:r>
              <a:rPr lang="fa-IR" sz="1800" dirty="0">
                <a:solidFill>
                  <a:srgbClr val="333333"/>
                </a:solidFill>
                <a:effectLst/>
                <a:latin typeface="Calibri" panose="020F0502020204030204" pitchFamily="34" charset="0"/>
                <a:ea typeface="Calibri" panose="020F0502020204030204" pitchFamily="34" charset="0"/>
                <a:cs typeface="B Mitra" panose="00000400000000000000" pitchFamily="2" charset="-78"/>
              </a:rPr>
              <a:t>برای یک تجزیه کامل نمونه خاک باید از ۳ تا ۱۰ نقطه متفاوت اطراف درخت برداشته شده و با هم ترکیب شود. نمونه برداری باید در نقاط دیگر محدوده باغ تکرار گردد. این روش به دلیل تفاوت نوع خاک در محدوده یک باغ معمولا رایج است. در سیستم های آبیاری خرد </a:t>
            </a:r>
            <a:r>
              <a:rPr lang="fa-IR" sz="1800" dirty="0" err="1">
                <a:solidFill>
                  <a:srgbClr val="333333"/>
                </a:solidFill>
                <a:effectLst/>
                <a:latin typeface="Calibri" panose="020F0502020204030204" pitchFamily="34" charset="0"/>
                <a:ea typeface="Calibri" panose="020F0502020204030204" pitchFamily="34" charset="0"/>
                <a:cs typeface="B Mitra" panose="00000400000000000000" pitchFamily="2" charset="-78"/>
              </a:rPr>
              <a:t>آبپاش</a:t>
            </a:r>
            <a:r>
              <a:rPr lang="fa-IR" sz="1800" dirty="0">
                <a:solidFill>
                  <a:srgbClr val="333333"/>
                </a:solidFill>
                <a:effectLst/>
                <a:latin typeface="Calibri" panose="020F0502020204030204" pitchFamily="34" charset="0"/>
                <a:ea typeface="Calibri" panose="020F0502020204030204" pitchFamily="34" charset="0"/>
                <a:cs typeface="B Mitra" panose="00000400000000000000" pitchFamily="2" charset="-78"/>
              </a:rPr>
              <a:t>، نمونه برداری باید در محدوده الگوی خیس شده صورت گیرد و از نمونه برداری در حاشیه پیاز رطوبتی یعنی محل تجمع نمک ها خودداری گردد. در باغ </a:t>
            </a:r>
            <a:r>
              <a:rPr lang="fa-IR" sz="1800" dirty="0" err="1">
                <a:solidFill>
                  <a:srgbClr val="333333"/>
                </a:solidFill>
                <a:effectLst/>
                <a:latin typeface="Calibri" panose="020F0502020204030204" pitchFamily="34" charset="0"/>
                <a:ea typeface="Calibri" panose="020F0502020204030204" pitchFamily="34" charset="0"/>
                <a:cs typeface="B Mitra" panose="00000400000000000000" pitchFamily="2" charset="-78"/>
              </a:rPr>
              <a:t>هایی</a:t>
            </a:r>
            <a:r>
              <a:rPr lang="fa-IR" sz="1800" dirty="0">
                <a:solidFill>
                  <a:srgbClr val="333333"/>
                </a:solidFill>
                <a:effectLst/>
                <a:latin typeface="Calibri" panose="020F0502020204030204" pitchFamily="34" charset="0"/>
                <a:ea typeface="Calibri" panose="020F0502020204030204" pitchFamily="34" charset="0"/>
                <a:cs typeface="B Mitra" panose="00000400000000000000" pitchFamily="2" charset="-78"/>
              </a:rPr>
              <a:t> که با سیستم قطره ای آبیاری می شوند نمونه برداری تقریباً در وسط فاصله بین قطره چکان ها و انتهای پیاز رطوبتی صورت می گیرد. </a:t>
            </a:r>
          </a:p>
          <a:p>
            <a:pPr>
              <a:lnSpc>
                <a:spcPct val="160000"/>
              </a:lnSpc>
            </a:pPr>
            <a:r>
              <a:rPr lang="ar-SA"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اثر طولانی مدت افزایش بور در حد بیش از </a:t>
            </a:r>
            <a:r>
              <a:rPr lang="en-US"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ppm </a:t>
            </a:r>
            <a:r>
              <a:rPr lang="ar-SA"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۴ ممکن است باعث کاهش فتوسنتز گردد. علت امر این است که افزایش بور باعث سوختگی حاشیه برگ ها شده و تا ۵۰ درصد از سطح کل برگ را از بین می برد. درختان پسته تا ۱۵ درصد سدیم قابل تبادل را نیز می توانند تحمل کنند. اما درصدهای سدیم قابل تبادل بیش از این حد باعث تخریب ساختمان خاک شده و ممکن است باعث بروز مشکلات نفوذپذیری آب در خاک گردد.</a:t>
            </a:r>
            <a:endParaRPr lang="fa-IR"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endParaRPr>
          </a:p>
          <a:p>
            <a:r>
              <a:rPr lang="ar-SA" sz="2200" b="1" dirty="0">
                <a:solidFill>
                  <a:schemeClr val="accent1">
                    <a:lumMod val="50000"/>
                  </a:schemeClr>
                </a:solidFill>
                <a:latin typeface="Calibri Light" panose="020F0302020204030204" pitchFamily="34" charset="0"/>
              </a:rPr>
              <a:t>روش نمونه برداری از برگ درختان پسته</a:t>
            </a:r>
            <a:endParaRPr lang="en-US" sz="2200" b="1" dirty="0">
              <a:solidFill>
                <a:schemeClr val="accent1">
                  <a:lumMod val="50000"/>
                </a:schemeClr>
              </a:solidFill>
              <a:latin typeface="Calibri Light" panose="020F0302020204030204" pitchFamily="34" charset="0"/>
            </a:endParaRPr>
          </a:p>
          <a:p>
            <a:pPr marL="0" marR="0" algn="just" rtl="1">
              <a:lnSpc>
                <a:spcPct val="160000"/>
              </a:lnSpc>
            </a:pPr>
            <a:r>
              <a:rPr lang="ar-SA"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اگر هدف از نمونه برداری تشخیص مشکلات مربوط به یک درخت</a:t>
            </a:r>
            <a:r>
              <a:rPr lang="fa-IR" sz="1800" dirty="0">
                <a:solidFill>
                  <a:srgbClr val="333333"/>
                </a:solidFill>
                <a:effectLst/>
                <a:latin typeface="Times New Roman" panose="02020603050405020304" pitchFamily="18" charset="0"/>
                <a:ea typeface="Times New Roman" panose="02020603050405020304" pitchFamily="18" charset="0"/>
                <a:cs typeface="B Mitra" panose="00000400000000000000" pitchFamily="2" charset="-78"/>
              </a:rPr>
              <a:t> </a:t>
            </a:r>
            <a:r>
              <a:rPr lang="fa-IR" sz="1800" dirty="0">
                <a:solidFill>
                  <a:srgbClr val="333333"/>
                </a:solidFill>
                <a:effectLst/>
                <a:latin typeface="Calibri" panose="020F0502020204030204" pitchFamily="34" charset="0"/>
                <a:ea typeface="Calibri" panose="020F0502020204030204" pitchFamily="34" charset="0"/>
                <a:cs typeface="B Mitra" panose="00000400000000000000" pitchFamily="2" charset="-78"/>
              </a:rPr>
              <a:t>یا ناحیه خاص باشد، نمونه برداری از تعداد کمی از درختان مریض و سالم کفایت می کند. اگر منظور تعیین وضعیت تغذیه ای یک باغ بزرگ است، نمونه های بیشتری از درختان در قسمت های مختلف باغ مورد نیاز می باشد. روش قابل قبول نمونه برداری برگ به شرح زیر می باشد:</a:t>
            </a:r>
          </a:p>
          <a:p>
            <a:pPr marL="0" marR="0" algn="just" rtl="1">
              <a:lnSpc>
                <a:spcPct val="160000"/>
              </a:lnSpc>
            </a:pPr>
            <a:r>
              <a:rPr lang="fa-IR" sz="1800" dirty="0">
                <a:solidFill>
                  <a:srgbClr val="333333"/>
                </a:solidFill>
                <a:effectLst/>
                <a:latin typeface="Calibri" panose="020F0502020204030204" pitchFamily="34" charset="0"/>
                <a:ea typeface="Calibri" panose="020F0502020204030204" pitchFamily="34" charset="0"/>
                <a:cs typeface="B Mitra" panose="00000400000000000000" pitchFamily="2" charset="-78"/>
              </a:rPr>
              <a:t> برگچه های زیر برگ های انتهایی شاخه که کاملاً توسعه یافته </a:t>
            </a:r>
            <a:r>
              <a:rPr lang="fa-IR" sz="1800" dirty="0" err="1">
                <a:solidFill>
                  <a:srgbClr val="333333"/>
                </a:solidFill>
                <a:effectLst/>
                <a:latin typeface="Calibri" panose="020F0502020204030204" pitchFamily="34" charset="0"/>
                <a:ea typeface="Calibri" panose="020F0502020204030204" pitchFamily="34" charset="0"/>
                <a:cs typeface="B Mitra" panose="00000400000000000000" pitchFamily="2" charset="-78"/>
              </a:rPr>
              <a:t>اند</a:t>
            </a:r>
            <a:r>
              <a:rPr lang="fa-IR" sz="1800" dirty="0">
                <a:solidFill>
                  <a:srgbClr val="333333"/>
                </a:solidFill>
                <a:effectLst/>
                <a:latin typeface="Calibri" panose="020F0502020204030204" pitchFamily="34" charset="0"/>
                <a:ea typeface="Calibri" panose="020F0502020204030204" pitchFamily="34" charset="0"/>
                <a:cs typeface="B Mitra" panose="00000400000000000000" pitchFamily="2" charset="-78"/>
              </a:rPr>
              <a:t> بطور تصادفی از شاخه های بدون میوه که در ارتفاع ۱۸۰ سانتی متری سطح زمین قرار گرفته </a:t>
            </a:r>
            <a:r>
              <a:rPr lang="fa-IR" sz="1800" dirty="0" err="1">
                <a:solidFill>
                  <a:srgbClr val="333333"/>
                </a:solidFill>
                <a:effectLst/>
                <a:latin typeface="Calibri" panose="020F0502020204030204" pitchFamily="34" charset="0"/>
                <a:ea typeface="Calibri" panose="020F0502020204030204" pitchFamily="34" charset="0"/>
                <a:cs typeface="B Mitra" panose="00000400000000000000" pitchFamily="2" charset="-78"/>
              </a:rPr>
              <a:t>اند</a:t>
            </a:r>
            <a:r>
              <a:rPr lang="fa-IR" sz="1800" dirty="0">
                <a:solidFill>
                  <a:srgbClr val="333333"/>
                </a:solidFill>
                <a:effectLst/>
                <a:latin typeface="Calibri" panose="020F0502020204030204" pitchFamily="34" charset="0"/>
                <a:ea typeface="Calibri" panose="020F0502020204030204" pitchFamily="34" charset="0"/>
                <a:cs typeface="B Mitra" panose="00000400000000000000" pitchFamily="2" charset="-78"/>
              </a:rPr>
              <a:t> برداشته می شوند. تعداد ۴ تا ۵ برگی از هر درخت و ۱۰ تا ۲۰ درخت در هر قطعه باغ نمونه برداری می گردند. از برگ </a:t>
            </a:r>
            <a:r>
              <a:rPr lang="fa-IR" sz="1800" dirty="0" err="1">
                <a:solidFill>
                  <a:srgbClr val="333333"/>
                </a:solidFill>
                <a:effectLst/>
                <a:latin typeface="Calibri" panose="020F0502020204030204" pitchFamily="34" charset="0"/>
                <a:ea typeface="Calibri" panose="020F0502020204030204" pitchFamily="34" charset="0"/>
                <a:cs typeface="B Mitra" panose="00000400000000000000" pitchFamily="2" charset="-78"/>
              </a:rPr>
              <a:t>هایی</a:t>
            </a:r>
            <a:r>
              <a:rPr lang="fa-IR" sz="1800" dirty="0">
                <a:solidFill>
                  <a:srgbClr val="333333"/>
                </a:solidFill>
                <a:effectLst/>
                <a:latin typeface="Calibri" panose="020F0502020204030204" pitchFamily="34" charset="0"/>
                <a:ea typeface="Calibri" panose="020F0502020204030204" pitchFamily="34" charset="0"/>
                <a:cs typeface="B Mitra" panose="00000400000000000000" pitchFamily="2" charset="-78"/>
              </a:rPr>
              <a:t> که با عناصر ریز مغذی محلول پاشی شده </a:t>
            </a:r>
            <a:r>
              <a:rPr lang="fa-IR" sz="1800" dirty="0" err="1">
                <a:solidFill>
                  <a:srgbClr val="333333"/>
                </a:solidFill>
                <a:effectLst/>
                <a:latin typeface="Calibri" panose="020F0502020204030204" pitchFamily="34" charset="0"/>
                <a:ea typeface="Calibri" panose="020F0502020204030204" pitchFamily="34" charset="0"/>
                <a:cs typeface="B Mitra" panose="00000400000000000000" pitchFamily="2" charset="-78"/>
              </a:rPr>
              <a:t>اند</a:t>
            </a:r>
            <a:r>
              <a:rPr lang="fa-IR" sz="1800" dirty="0">
                <a:solidFill>
                  <a:srgbClr val="333333"/>
                </a:solidFill>
                <a:effectLst/>
                <a:latin typeface="Calibri" panose="020F0502020204030204" pitchFamily="34" charset="0"/>
                <a:ea typeface="Calibri" panose="020F0502020204030204" pitchFamily="34" charset="0"/>
                <a:cs typeface="B Mitra" panose="00000400000000000000" pitchFamily="2" charset="-78"/>
              </a:rPr>
              <a:t> نباید نمونه برداری گردد</a:t>
            </a:r>
            <a:endParaRPr lang="en-US" sz="1800" dirty="0">
              <a:effectLst/>
              <a:latin typeface="Times New Roman" panose="02020603050405020304" pitchFamily="18" charset="0"/>
              <a:ea typeface="Times New Roman" panose="02020603050405020304" pitchFamily="18" charset="0"/>
            </a:endParaRPr>
          </a:p>
          <a:p>
            <a:endParaRPr lang="fa-IR" sz="1800" dirty="0"/>
          </a:p>
        </p:txBody>
      </p:sp>
    </p:spTree>
    <p:extLst>
      <p:ext uri="{BB962C8B-B14F-4D97-AF65-F5344CB8AC3E}">
        <p14:creationId xmlns:p14="http://schemas.microsoft.com/office/powerpoint/2010/main" val="6572838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1500"/>
                                        <p:tgtEl>
                                          <p:spTgt spid="3">
                                            <p:txEl>
                                              <p:pRg st="0" end="0"/>
                                            </p:txEl>
                                          </p:spTgt>
                                        </p:tgtEl>
                                      </p:cBhvr>
                                    </p:animEffect>
                                  </p:childTnLst>
                                </p:cTn>
                              </p:par>
                            </p:childTnLst>
                          </p:cTn>
                        </p:par>
                        <p:par>
                          <p:cTn id="8" fill="hold">
                            <p:stCondLst>
                              <p:cond delay="1500"/>
                            </p:stCondLst>
                            <p:childTnLst>
                              <p:par>
                                <p:cTn id="9" presetID="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7" fill="hold">
                            <p:stCondLst>
                              <p:cond delay="2500"/>
                            </p:stCondLst>
                            <p:childTnLst>
                              <p:par>
                                <p:cTn id="18" presetID="6" presetClass="entr" presetSubtype="16"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circle(in)">
                                      <p:cBhvr>
                                        <p:cTn id="20" dur="1500"/>
                                        <p:tgtEl>
                                          <p:spTgt spid="3">
                                            <p:txEl>
                                              <p:pRg st="3" end="3"/>
                                            </p:txEl>
                                          </p:spTgt>
                                        </p:tgtEl>
                                      </p:cBhvr>
                                    </p:animEffect>
                                  </p:childTnLst>
                                </p:cTn>
                              </p:par>
                            </p:childTnLst>
                          </p:cTn>
                        </p:par>
                        <p:par>
                          <p:cTn id="21" fill="hold">
                            <p:stCondLst>
                              <p:cond delay="4000"/>
                            </p:stCondLst>
                            <p:childTnLst>
                              <p:par>
                                <p:cTn id="22" presetID="31"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p:cTn id="24"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4" end="4"/>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C6CC-F312-4057-AF1C-1474719F484F}"/>
              </a:ext>
            </a:extLst>
          </p:cNvPr>
          <p:cNvSpPr>
            <a:spLocks noGrp="1"/>
          </p:cNvSpPr>
          <p:nvPr>
            <p:ph type="title"/>
          </p:nvPr>
        </p:nvSpPr>
        <p:spPr/>
        <p:txBody>
          <a:bodyPr/>
          <a:lstStyle/>
          <a:p>
            <a:r>
              <a:rPr lang="fa-IR" dirty="0"/>
              <a:t>علائم و تاثیر کمبود مواد غذایی در گیاه</a:t>
            </a:r>
          </a:p>
        </p:txBody>
      </p:sp>
      <p:pic>
        <p:nvPicPr>
          <p:cNvPr id="4" name="Picture 3" descr="کمبود عناصر غذایی در درختان">
            <a:extLst>
              <a:ext uri="{FF2B5EF4-FFF2-40B4-BE49-F238E27FC236}">
                <a16:creationId xmlns:a16="http://schemas.microsoft.com/office/drawing/2014/main" id="{5D861A42-E79A-4DBA-BDD8-2A791FA288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66981" y="3465900"/>
            <a:ext cx="4472305" cy="3360420"/>
          </a:xfrm>
          <a:prstGeom prst="rect">
            <a:avLst/>
          </a:prstGeom>
          <a:noFill/>
          <a:ln>
            <a:solidFill>
              <a:schemeClr val="tx1"/>
            </a:solidFill>
          </a:ln>
        </p:spPr>
      </p:pic>
      <p:pic>
        <p:nvPicPr>
          <p:cNvPr id="5" name="Content Placeholder 4">
            <a:extLst>
              <a:ext uri="{FF2B5EF4-FFF2-40B4-BE49-F238E27FC236}">
                <a16:creationId xmlns:a16="http://schemas.microsoft.com/office/drawing/2014/main" id="{A2AD3F9A-7B51-4710-8225-0176E059BB8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6414494" cy="6842464"/>
          </a:xfrm>
          <a:prstGeom prst="rect">
            <a:avLst/>
          </a:prstGeom>
          <a:noFill/>
          <a:ln>
            <a:solidFill>
              <a:schemeClr val="tx1"/>
            </a:solidFill>
          </a:ln>
        </p:spPr>
      </p:pic>
    </p:spTree>
    <p:extLst>
      <p:ext uri="{BB962C8B-B14F-4D97-AF65-F5344CB8AC3E}">
        <p14:creationId xmlns:p14="http://schemas.microsoft.com/office/powerpoint/2010/main" val="369576525"/>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53" presetClass="entr" presetSubtype="16" fill="hold" nodeType="afterEffect">
                                  <p:stCondLst>
                                    <p:cond delay="75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2750"/>
                            </p:stCondLst>
                            <p:childTnLst>
                              <p:par>
                                <p:cTn id="15" presetID="26" presetClass="entr" presetSubtype="0"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80">
                                          <p:stCondLst>
                                            <p:cond delay="0"/>
                                          </p:stCondLst>
                                        </p:cTn>
                                        <p:tgtEl>
                                          <p:spTgt spid="4"/>
                                        </p:tgtEl>
                                      </p:cBhvr>
                                    </p:animEffect>
                                    <p:anim calcmode="lin" valueType="num">
                                      <p:cBhvr>
                                        <p:cTn id="1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3" dur="26">
                                          <p:stCondLst>
                                            <p:cond delay="650"/>
                                          </p:stCondLst>
                                        </p:cTn>
                                        <p:tgtEl>
                                          <p:spTgt spid="4"/>
                                        </p:tgtEl>
                                      </p:cBhvr>
                                      <p:to x="100000" y="60000"/>
                                    </p:animScale>
                                    <p:animScale>
                                      <p:cBhvr>
                                        <p:cTn id="24" dur="166" decel="50000">
                                          <p:stCondLst>
                                            <p:cond delay="676"/>
                                          </p:stCondLst>
                                        </p:cTn>
                                        <p:tgtEl>
                                          <p:spTgt spid="4"/>
                                        </p:tgtEl>
                                      </p:cBhvr>
                                      <p:to x="100000" y="100000"/>
                                    </p:animScale>
                                    <p:animScale>
                                      <p:cBhvr>
                                        <p:cTn id="25" dur="26">
                                          <p:stCondLst>
                                            <p:cond delay="1312"/>
                                          </p:stCondLst>
                                        </p:cTn>
                                        <p:tgtEl>
                                          <p:spTgt spid="4"/>
                                        </p:tgtEl>
                                      </p:cBhvr>
                                      <p:to x="100000" y="80000"/>
                                    </p:animScale>
                                    <p:animScale>
                                      <p:cBhvr>
                                        <p:cTn id="26" dur="166" decel="50000">
                                          <p:stCondLst>
                                            <p:cond delay="1338"/>
                                          </p:stCondLst>
                                        </p:cTn>
                                        <p:tgtEl>
                                          <p:spTgt spid="4"/>
                                        </p:tgtEl>
                                      </p:cBhvr>
                                      <p:to x="100000" y="100000"/>
                                    </p:animScale>
                                    <p:animScale>
                                      <p:cBhvr>
                                        <p:cTn id="27" dur="26">
                                          <p:stCondLst>
                                            <p:cond delay="1642"/>
                                          </p:stCondLst>
                                        </p:cTn>
                                        <p:tgtEl>
                                          <p:spTgt spid="4"/>
                                        </p:tgtEl>
                                      </p:cBhvr>
                                      <p:to x="100000" y="90000"/>
                                    </p:animScale>
                                    <p:animScale>
                                      <p:cBhvr>
                                        <p:cTn id="28" dur="166" decel="50000">
                                          <p:stCondLst>
                                            <p:cond delay="1668"/>
                                          </p:stCondLst>
                                        </p:cTn>
                                        <p:tgtEl>
                                          <p:spTgt spid="4"/>
                                        </p:tgtEl>
                                      </p:cBhvr>
                                      <p:to x="100000" y="100000"/>
                                    </p:animScale>
                                    <p:animScale>
                                      <p:cBhvr>
                                        <p:cTn id="29" dur="26">
                                          <p:stCondLst>
                                            <p:cond delay="1808"/>
                                          </p:stCondLst>
                                        </p:cTn>
                                        <p:tgtEl>
                                          <p:spTgt spid="4"/>
                                        </p:tgtEl>
                                      </p:cBhvr>
                                      <p:to x="100000" y="95000"/>
                                    </p:animScale>
                                    <p:animScale>
                                      <p:cBhvr>
                                        <p:cTn id="3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A8A2-0A5B-4231-81A6-B71E715A817B}"/>
              </a:ext>
            </a:extLst>
          </p:cNvPr>
          <p:cNvSpPr>
            <a:spLocks noGrp="1"/>
          </p:cNvSpPr>
          <p:nvPr>
            <p:ph type="title"/>
          </p:nvPr>
        </p:nvSpPr>
        <p:spPr>
          <a:xfrm>
            <a:off x="4558944" y="15536"/>
            <a:ext cx="7633056" cy="710328"/>
          </a:xfrm>
        </p:spPr>
        <p:txBody>
          <a:bodyPr/>
          <a:lstStyle/>
          <a:p>
            <a:r>
              <a:rPr lang="fa-IR" dirty="0"/>
              <a:t>انواع کود</a:t>
            </a:r>
          </a:p>
        </p:txBody>
      </p:sp>
      <p:sp>
        <p:nvSpPr>
          <p:cNvPr id="3" name="Content Placeholder 2">
            <a:extLst>
              <a:ext uri="{FF2B5EF4-FFF2-40B4-BE49-F238E27FC236}">
                <a16:creationId xmlns:a16="http://schemas.microsoft.com/office/drawing/2014/main" id="{E60C2BE6-DB06-44F8-82DD-2F2541142EA8}"/>
              </a:ext>
            </a:extLst>
          </p:cNvPr>
          <p:cNvSpPr>
            <a:spLocks noGrp="1"/>
          </p:cNvSpPr>
          <p:nvPr>
            <p:ph idx="1"/>
          </p:nvPr>
        </p:nvSpPr>
        <p:spPr>
          <a:xfrm>
            <a:off x="199534" y="603316"/>
            <a:ext cx="11885629" cy="6254684"/>
          </a:xfrm>
        </p:spPr>
        <p:txBody>
          <a:bodyPr>
            <a:normAutofit lnSpcReduction="10000"/>
          </a:bodyPr>
          <a:lstStyle/>
          <a:p>
            <a:pPr marL="0" marR="0" algn="just" rtl="1">
              <a:spcBef>
                <a:spcPts val="0"/>
              </a:spcBef>
              <a:spcAft>
                <a:spcPts val="0"/>
              </a:spcAft>
            </a:pPr>
            <a:r>
              <a:rPr lang="fa-IR" sz="1800" dirty="0">
                <a:effectLst/>
                <a:latin typeface="Calibri" panose="020F0502020204030204" pitchFamily="34" charset="0"/>
                <a:ea typeface="Calibri" panose="020F0502020204030204" pitchFamily="34" charset="0"/>
                <a:cs typeface="B Mitra" panose="00000400000000000000" pitchFamily="2" charset="-78"/>
              </a:rPr>
              <a:t> کود</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به‌ طور ساده مولتی‌ ویتامین و کمک غذای گیاهان است که کشاورز برای تقویت و </a:t>
            </a:r>
            <a:r>
              <a:rPr lang="fa-IR" sz="1800" dirty="0" err="1">
                <a:effectLst/>
                <a:latin typeface="Calibri" panose="020F0502020204030204" pitchFamily="34" charset="0"/>
                <a:ea typeface="Calibri" panose="020F0502020204030204" pitchFamily="34" charset="0"/>
                <a:cs typeface="B Mitra" panose="00000400000000000000" pitchFamily="2" charset="-78"/>
              </a:rPr>
              <a:t>عمل‌آوری</a:t>
            </a:r>
            <a:r>
              <a:rPr lang="fa-IR" sz="1800" dirty="0">
                <a:effectLst/>
                <a:latin typeface="Calibri" panose="020F0502020204030204" pitchFamily="34" charset="0"/>
                <a:ea typeface="Calibri" panose="020F0502020204030204" pitchFamily="34" charset="0"/>
                <a:cs typeface="B Mitra" panose="00000400000000000000" pitchFamily="2" charset="-78"/>
              </a:rPr>
              <a:t> محصولات بیشتر و همچنین تغذیه خاک از آن بهره </a:t>
            </a:r>
            <a:r>
              <a:rPr lang="fa-IR" sz="1800" dirty="0" err="1">
                <a:effectLst/>
                <a:latin typeface="Calibri" panose="020F0502020204030204" pitchFamily="34" charset="0"/>
                <a:ea typeface="Calibri" panose="020F0502020204030204" pitchFamily="34" charset="0"/>
                <a:cs typeface="B Mitra" panose="00000400000000000000" pitchFamily="2" charset="-78"/>
              </a:rPr>
              <a:t>می‌برد</a:t>
            </a:r>
            <a:r>
              <a:rPr lang="fa-IR" sz="1800" dirty="0">
                <a:effectLst/>
                <a:latin typeface="Calibri" panose="020F0502020204030204" pitchFamily="34" charset="0"/>
                <a:ea typeface="Calibri" panose="020F0502020204030204" pitchFamily="34" charset="0"/>
                <a:cs typeface="B Mitra" panose="00000400000000000000" pitchFamily="2" charset="-78"/>
              </a:rPr>
              <a:t> که بر اساس خصوصیات، منشأ و مواد تشکیل‌ دهنده به سه دسته کلی تقسیم می‌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0"/>
              </a:spcBef>
              <a:spcAft>
                <a:spcPts val="0"/>
              </a:spcAft>
            </a:pPr>
            <a:r>
              <a:rPr lang="fa-IR" sz="1800" dirty="0">
                <a:effectLst/>
                <a:latin typeface="Calibri" panose="020F0502020204030204" pitchFamily="34" charset="0"/>
                <a:ea typeface="Calibri" panose="020F0502020204030204" pitchFamily="34" charset="0"/>
                <a:cs typeface="B Mitra" panose="00000400000000000000" pitchFamily="2" charset="-78"/>
              </a:rPr>
              <a:t>1.کود آلی (ارگانیک)  2.کود زیستی (بیولوژیک)   3.کود شیمیایی (معدنی)</a:t>
            </a:r>
          </a:p>
          <a:p>
            <a:pPr marL="0" marR="0" algn="just" rtl="1">
              <a:spcBef>
                <a:spcPts val="0"/>
              </a:spcBef>
              <a:spcAft>
                <a:spcPts val="0"/>
              </a:spcAft>
            </a:pPr>
            <a:r>
              <a:rPr lang="fa-IR" sz="1800" dirty="0">
                <a:effectLst/>
                <a:latin typeface="Calibri" panose="020F0502020204030204" pitchFamily="34" charset="0"/>
                <a:ea typeface="Calibri" panose="020F0502020204030204" pitchFamily="34" charset="0"/>
                <a:cs typeface="B Mitra" panose="00000400000000000000" pitchFamily="2" charset="-78"/>
              </a:rPr>
              <a:t> درختان پسته نیاز به کود بسیار زیادی دارند و </a:t>
            </a:r>
            <a:r>
              <a:rPr lang="fa-IR" sz="1800" dirty="0" err="1">
                <a:effectLst/>
                <a:latin typeface="Calibri" panose="020F0502020204030204" pitchFamily="34" charset="0"/>
                <a:ea typeface="Calibri" panose="020F0502020204030204" pitchFamily="34" charset="0"/>
                <a:cs typeface="B Mitra" panose="00000400000000000000" pitchFamily="2" charset="-78"/>
              </a:rPr>
              <a:t>نمی</a:t>
            </a:r>
            <a:r>
              <a:rPr lang="fa-IR" sz="1800" dirty="0">
                <a:effectLst/>
                <a:latin typeface="Calibri" panose="020F0502020204030204" pitchFamily="34" charset="0"/>
                <a:ea typeface="Calibri" panose="020F0502020204030204" pitchFamily="34" charset="0"/>
                <a:cs typeface="B Mitra" panose="00000400000000000000" pitchFamily="2" charset="-78"/>
              </a:rPr>
              <a:t> توان بدون آنالیز زمین، کود قابل قبولی برای یک باغ توصیه کرد. کود </a:t>
            </a:r>
            <a:r>
              <a:rPr lang="fa-IR" sz="1800" dirty="0" err="1">
                <a:effectLst/>
                <a:latin typeface="Calibri" panose="020F0502020204030204" pitchFamily="34" charset="0"/>
                <a:ea typeface="Calibri" panose="020F0502020204030204" pitchFamily="34" charset="0"/>
                <a:cs typeface="B Mitra" panose="00000400000000000000" pitchFamily="2" charset="-78"/>
              </a:rPr>
              <a:t>دامی</a:t>
            </a:r>
            <a:r>
              <a:rPr lang="fa-IR" sz="1800" dirty="0">
                <a:effectLst/>
                <a:latin typeface="Calibri" panose="020F0502020204030204" pitchFamily="34" charset="0"/>
                <a:ea typeface="Calibri" panose="020F0502020204030204" pitchFamily="34" charset="0"/>
                <a:cs typeface="B Mitra" panose="00000400000000000000" pitchFamily="2" charset="-78"/>
              </a:rPr>
              <a:t>(حیوانی) به تنهایی </a:t>
            </a:r>
            <a:r>
              <a:rPr lang="fa-IR" sz="1800" dirty="0" err="1">
                <a:effectLst/>
                <a:latin typeface="Calibri" panose="020F0502020204030204" pitchFamily="34" charset="0"/>
                <a:ea typeface="Calibri" panose="020F0502020204030204" pitchFamily="34" charset="0"/>
                <a:cs typeface="B Mitra" panose="00000400000000000000" pitchFamily="2" charset="-78"/>
              </a:rPr>
              <a:t>نمی</a:t>
            </a:r>
            <a:r>
              <a:rPr lang="fa-IR" sz="1800" dirty="0">
                <a:effectLst/>
                <a:latin typeface="Calibri" panose="020F0502020204030204" pitchFamily="34" charset="0"/>
                <a:ea typeface="Calibri" panose="020F0502020204030204" pitchFamily="34" charset="0"/>
                <a:cs typeface="B Mitra" panose="00000400000000000000" pitchFamily="2" charset="-78"/>
              </a:rPr>
              <a:t>‌ توانند نیاز درختان پسته را از نظر مواد غذایی برای محصول بالا ببرد. از این نظر باید علاوه بر کود </a:t>
            </a:r>
            <a:r>
              <a:rPr lang="fa-IR" sz="1800" dirty="0" err="1">
                <a:effectLst/>
                <a:latin typeface="Calibri" panose="020F0502020204030204" pitchFamily="34" charset="0"/>
                <a:ea typeface="Calibri" panose="020F0502020204030204" pitchFamily="34" charset="0"/>
                <a:cs typeface="B Mitra" panose="00000400000000000000" pitchFamily="2" charset="-78"/>
              </a:rPr>
              <a:t>دامی</a:t>
            </a:r>
            <a:r>
              <a:rPr lang="fa-IR" sz="1800" dirty="0">
                <a:effectLst/>
                <a:latin typeface="Calibri" panose="020F0502020204030204" pitchFamily="34" charset="0"/>
                <a:ea typeface="Calibri" panose="020F0502020204030204" pitchFamily="34" charset="0"/>
                <a:cs typeface="B Mitra" panose="00000400000000000000" pitchFamily="2" charset="-78"/>
              </a:rPr>
              <a:t> از کود شیمیایی هم استفاده شود</a:t>
            </a:r>
            <a:r>
              <a:rPr lang="en-US" sz="1800" dirty="0">
                <a:effectLst/>
                <a:latin typeface="Calibri" panose="020F0502020204030204" pitchFamily="34" charset="0"/>
                <a:ea typeface="Calibri" panose="020F0502020204030204" pitchFamily="34" charset="0"/>
                <a:cs typeface="B Mitra" panose="00000400000000000000" pitchFamily="2" charset="-78"/>
              </a:rPr>
              <a:t>.</a:t>
            </a:r>
            <a:r>
              <a:rPr lang="fa-IR" sz="1800" dirty="0">
                <a:effectLst/>
                <a:latin typeface="Calibri" panose="020F0502020204030204" pitchFamily="34" charset="0"/>
                <a:ea typeface="Calibri" panose="020F0502020204030204" pitchFamily="34" charset="0"/>
                <a:cs typeface="B Mitra" panose="00000400000000000000" pitchFamily="2" charset="-78"/>
              </a:rPr>
              <a:t> برای دادن </a:t>
            </a:r>
            <a:r>
              <a:rPr lang="fa-IR" sz="1800" dirty="0" err="1">
                <a:effectLst/>
                <a:latin typeface="Calibri" panose="020F0502020204030204" pitchFamily="34" charset="0"/>
                <a:ea typeface="Calibri" panose="020F0502020204030204" pitchFamily="34" charset="0"/>
                <a:cs typeface="B Mitra" panose="00000400000000000000" pitchFamily="2" charset="-78"/>
              </a:rPr>
              <a:t>کودهای</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دامی</a:t>
            </a:r>
            <a:r>
              <a:rPr lang="fa-IR" sz="1800" dirty="0">
                <a:effectLst/>
                <a:latin typeface="Calibri" panose="020F0502020204030204" pitchFamily="34" charset="0"/>
                <a:ea typeface="Calibri" panose="020F0502020204030204" pitchFamily="34" charset="0"/>
                <a:cs typeface="B Mitra" panose="00000400000000000000" pitchFamily="2" charset="-78"/>
              </a:rPr>
              <a:t> بهترین موقع زمانی می باشد که درختان در خواب زمستانی می باشند. دادن </a:t>
            </a:r>
            <a:r>
              <a:rPr lang="fa-IR" sz="1800" dirty="0" err="1">
                <a:effectLst/>
                <a:latin typeface="Calibri" panose="020F0502020204030204" pitchFamily="34" charset="0"/>
                <a:ea typeface="Calibri" panose="020F0502020204030204" pitchFamily="34" charset="0"/>
                <a:cs typeface="B Mitra" panose="00000400000000000000" pitchFamily="2" charset="-78"/>
              </a:rPr>
              <a:t>کودهای</a:t>
            </a:r>
            <a:r>
              <a:rPr lang="fa-IR" sz="1800" dirty="0">
                <a:effectLst/>
                <a:latin typeface="Calibri" panose="020F0502020204030204" pitchFamily="34" charset="0"/>
                <a:ea typeface="Calibri" panose="020F0502020204030204" pitchFamily="34" charset="0"/>
                <a:cs typeface="B Mitra" panose="00000400000000000000" pitchFamily="2" charset="-78"/>
              </a:rPr>
              <a:t> حیوانی به خصوص </a:t>
            </a:r>
            <a:r>
              <a:rPr lang="fa-IR" sz="1800" dirty="0" err="1">
                <a:effectLst/>
                <a:latin typeface="Calibri" panose="020F0502020204030204" pitchFamily="34" charset="0"/>
                <a:ea typeface="Calibri" panose="020F0502020204030204" pitchFamily="34" charset="0"/>
                <a:cs typeface="B Mitra" panose="00000400000000000000" pitchFamily="2" charset="-78"/>
              </a:rPr>
              <a:t>کودهای</a:t>
            </a:r>
            <a:r>
              <a:rPr lang="fa-IR" sz="1800" dirty="0">
                <a:effectLst/>
                <a:latin typeface="Calibri" panose="020F0502020204030204" pitchFamily="34" charset="0"/>
                <a:ea typeface="Calibri" panose="020F0502020204030204" pitchFamily="34" charset="0"/>
                <a:cs typeface="B Mitra" panose="00000400000000000000" pitchFamily="2" charset="-78"/>
              </a:rPr>
              <a:t> مرغی با اندازه بسیار بالا و نزدیک به زمان </a:t>
            </a:r>
            <a:r>
              <a:rPr lang="fa-IR" sz="1800" dirty="0" err="1">
                <a:effectLst/>
                <a:latin typeface="Calibri" panose="020F0502020204030204" pitchFamily="34" charset="0"/>
                <a:ea typeface="Calibri" panose="020F0502020204030204" pitchFamily="34" charset="0"/>
                <a:cs typeface="B Mitra" panose="00000400000000000000" pitchFamily="2" charset="-78"/>
              </a:rPr>
              <a:t>بیدارشدن</a:t>
            </a:r>
            <a:r>
              <a:rPr lang="fa-IR" sz="1800" dirty="0">
                <a:effectLst/>
                <a:latin typeface="Calibri" panose="020F0502020204030204" pitchFamily="34" charset="0"/>
                <a:ea typeface="Calibri" panose="020F0502020204030204" pitchFamily="34" charset="0"/>
                <a:cs typeface="B Mitra" panose="00000400000000000000" pitchFamily="2" charset="-78"/>
              </a:rPr>
              <a:t> درختان سبب آسیب زدن به ریشه های درختان پسته خواهد شد</a:t>
            </a:r>
          </a:p>
          <a:p>
            <a:pPr marL="0" marR="0" algn="just" rtl="1">
              <a:spcBef>
                <a:spcPts val="0"/>
              </a:spcBef>
              <a:spcAft>
                <a:spcPts val="0"/>
              </a:spcAft>
            </a:pPr>
            <a:r>
              <a:rPr lang="fa-IR" sz="1800" dirty="0">
                <a:effectLst/>
                <a:latin typeface="Calibri" panose="020F0502020204030204" pitchFamily="34" charset="0"/>
                <a:ea typeface="Calibri" panose="020F0502020204030204" pitchFamily="34" charset="0"/>
                <a:cs typeface="B Mitra" panose="00000400000000000000" pitchFamily="2" charset="-78"/>
              </a:rPr>
              <a:t> علاوه بر عناصری که به شکل کود به خاک اضافه </a:t>
            </a:r>
            <a:r>
              <a:rPr lang="fa-IR" sz="1800" dirty="0" err="1">
                <a:effectLst/>
                <a:latin typeface="Calibri" panose="020F0502020204030204" pitchFamily="34" charset="0"/>
                <a:ea typeface="Calibri" panose="020F0502020204030204" pitchFamily="34" charset="0"/>
                <a:cs typeface="B Mitra" panose="00000400000000000000" pitchFamily="2" charset="-78"/>
              </a:rPr>
              <a:t>می‌شوند</a:t>
            </a:r>
            <a:r>
              <a:rPr lang="fa-IR" sz="1800" dirty="0">
                <a:effectLst/>
                <a:latin typeface="Calibri" panose="020F0502020204030204" pitchFamily="34" charset="0"/>
                <a:ea typeface="Calibri" panose="020F0502020204030204" pitchFamily="34" charset="0"/>
                <a:cs typeface="B Mitra" panose="00000400000000000000" pitchFamily="2" charset="-78"/>
              </a:rPr>
              <a:t>، اکثر گیاهان می توانند عناصر معدنی اسپری شده بر روی برگ های خود را در فرآیندی که به نام تغذیه برگی خوانده می شود، جذب نمایند. همچنین با کمک این روش </a:t>
            </a:r>
            <a:r>
              <a:rPr lang="fa-IR" sz="1800" dirty="0" err="1">
                <a:effectLst/>
                <a:latin typeface="Calibri" panose="020F0502020204030204" pitchFamily="34" charset="0"/>
                <a:ea typeface="Calibri" panose="020F0502020204030204" pitchFamily="34" charset="0"/>
                <a:cs typeface="B Mitra" panose="00000400000000000000" pitchFamily="2" charset="-78"/>
              </a:rPr>
              <a:t>می‌توان</a:t>
            </a:r>
            <a:r>
              <a:rPr lang="fa-IR" sz="1800" dirty="0">
                <a:effectLst/>
                <a:latin typeface="Calibri" panose="020F0502020204030204" pitchFamily="34" charset="0"/>
                <a:ea typeface="Calibri" panose="020F0502020204030204" pitchFamily="34" charset="0"/>
                <a:cs typeface="B Mitra" panose="00000400000000000000" pitchFamily="2" charset="-78"/>
              </a:rPr>
              <a:t> بر مشکل محدودیت جذب یک عنصر توسط ریشه غلبه کرد؛ برای مثال مصرف برگی عناصر معدنی مانند آهن، </a:t>
            </a:r>
            <a:r>
              <a:rPr lang="fa-IR" sz="1800" dirty="0" err="1">
                <a:effectLst/>
                <a:latin typeface="Calibri" panose="020F0502020204030204" pitchFamily="34" charset="0"/>
                <a:ea typeface="Calibri" panose="020F0502020204030204" pitchFamily="34" charset="0"/>
                <a:cs typeface="B Mitra" panose="00000400000000000000" pitchFamily="2" charset="-78"/>
              </a:rPr>
              <a:t>منگنز</a:t>
            </a:r>
            <a:r>
              <a:rPr lang="fa-IR" sz="1800" dirty="0">
                <a:effectLst/>
                <a:latin typeface="Calibri" panose="020F0502020204030204" pitchFamily="34" charset="0"/>
                <a:ea typeface="Calibri" panose="020F0502020204030204" pitchFamily="34" charset="0"/>
                <a:cs typeface="B Mitra" panose="00000400000000000000" pitchFamily="2" charset="-78"/>
              </a:rPr>
              <a:t> و مس کارایی به مراتب بیشتری از مصرف آنها در خاک دارد (این عناصر جذب ذرات خاک شده و بنابراین </a:t>
            </a:r>
            <a:r>
              <a:rPr lang="fa-IR" sz="1800" dirty="0" err="1">
                <a:effectLst/>
                <a:latin typeface="Calibri" panose="020F0502020204030204" pitchFamily="34" charset="0"/>
                <a:ea typeface="Calibri" panose="020F0502020204030204" pitchFamily="34" charset="0"/>
                <a:cs typeface="B Mitra" panose="00000400000000000000" pitchFamily="2" charset="-78"/>
              </a:rPr>
              <a:t>فراهمی</a:t>
            </a:r>
            <a:r>
              <a:rPr lang="fa-IR" sz="1800" dirty="0">
                <a:effectLst/>
                <a:latin typeface="Calibri" panose="020F0502020204030204" pitchFamily="34" charset="0"/>
                <a:ea typeface="Calibri" panose="020F0502020204030204" pitchFamily="34" charset="0"/>
                <a:cs typeface="B Mitra" panose="00000400000000000000" pitchFamily="2" charset="-78"/>
              </a:rPr>
              <a:t> آنها برای سیستم ریشه کاهش می یابد).</a:t>
            </a:r>
            <a:endParaRPr lang="fa-IR" sz="1800" dirty="0">
              <a:latin typeface="Calibri" panose="020F0502020204030204" pitchFamily="34" charset="0"/>
              <a:ea typeface="Calibri" panose="020F0502020204030204" pitchFamily="34" charset="0"/>
            </a:endParaRPr>
          </a:p>
          <a:p>
            <a:pPr>
              <a:spcBef>
                <a:spcPts val="0"/>
              </a:spcBef>
            </a:pPr>
            <a:r>
              <a:rPr lang="ar-SA" b="1" dirty="0">
                <a:solidFill>
                  <a:schemeClr val="accent1">
                    <a:lumMod val="50000"/>
                  </a:schemeClr>
                </a:solidFill>
                <a:latin typeface="Calibri Light" panose="020F0302020204030204" pitchFamily="34" charset="0"/>
              </a:rPr>
              <a:t>نکات لازم جهت استفاده از کود</a:t>
            </a:r>
            <a:endParaRPr lang="en-US" b="1" dirty="0">
              <a:solidFill>
                <a:schemeClr val="accent1">
                  <a:lumMod val="50000"/>
                </a:schemeClr>
              </a:solidFill>
              <a:latin typeface="Calibri Light" panose="020F0302020204030204" pitchFamily="34" charset="0"/>
            </a:endParaRPr>
          </a:p>
          <a:p>
            <a:pPr marL="0" marR="0" algn="just" rtl="1">
              <a:spcBef>
                <a:spcPts val="0"/>
              </a:spcBef>
              <a:spcAft>
                <a:spcPts val="0"/>
              </a:spcAft>
            </a:pPr>
            <a:r>
              <a:rPr lang="fa-IR" sz="1800" dirty="0">
                <a:effectLst/>
                <a:latin typeface="Calibri" panose="020F0502020204030204" pitchFamily="34" charset="0"/>
                <a:ea typeface="Calibri" panose="020F0502020204030204" pitchFamily="34" charset="0"/>
                <a:cs typeface="B Mitra" panose="00000400000000000000" pitchFamily="2" charset="-78"/>
              </a:rPr>
              <a:t> قرار دادن کود در سایه انداز درختان نکته حائز اهمیتی می باشد که تعداد زیادی از کشاورزان </a:t>
            </a:r>
            <a:r>
              <a:rPr lang="fa-IR" sz="1800" dirty="0" err="1">
                <a:effectLst/>
                <a:latin typeface="Calibri" panose="020F0502020204030204" pitchFamily="34" charset="0"/>
                <a:ea typeface="Calibri" panose="020F0502020204030204" pitchFamily="34" charset="0"/>
                <a:cs typeface="B Mitra" panose="00000400000000000000" pitchFamily="2" charset="-78"/>
              </a:rPr>
              <a:t>کودهای</a:t>
            </a:r>
            <a:r>
              <a:rPr lang="fa-IR" sz="1800" dirty="0">
                <a:effectLst/>
                <a:latin typeface="Calibri" panose="020F0502020204030204" pitchFamily="34" charset="0"/>
                <a:ea typeface="Calibri" panose="020F0502020204030204" pitchFamily="34" charset="0"/>
                <a:cs typeface="B Mitra" panose="00000400000000000000" pitchFamily="2" charset="-78"/>
              </a:rPr>
              <a:t> شیمیایی و </a:t>
            </a:r>
            <a:r>
              <a:rPr lang="fa-IR" sz="1800" dirty="0" err="1">
                <a:effectLst/>
                <a:latin typeface="Calibri" panose="020F0502020204030204" pitchFamily="34" charset="0"/>
                <a:ea typeface="Calibri" panose="020F0502020204030204" pitchFamily="34" charset="0"/>
                <a:cs typeface="B Mitra" panose="00000400000000000000" pitchFamily="2" charset="-78"/>
              </a:rPr>
              <a:t>دامی</a:t>
            </a:r>
            <a:r>
              <a:rPr lang="fa-IR" sz="1800" dirty="0">
                <a:effectLst/>
                <a:latin typeface="Calibri" panose="020F0502020204030204" pitchFamily="34" charset="0"/>
                <a:ea typeface="Calibri" panose="020F0502020204030204" pitchFamily="34" charset="0"/>
                <a:cs typeface="B Mitra" panose="00000400000000000000" pitchFamily="2" charset="-78"/>
              </a:rPr>
              <a:t> ( حیوانی) را یا خیلی نزدیک به کنده یا طوقه درختان می ریزند و یا خیلی دورتر از سایه انداز می ریزند که هر </a:t>
            </a:r>
            <a:r>
              <a:rPr lang="fa-IR" sz="1800" dirty="0" err="1">
                <a:effectLst/>
                <a:latin typeface="Calibri" panose="020F0502020204030204" pitchFamily="34" charset="0"/>
                <a:ea typeface="Calibri" panose="020F0502020204030204" pitchFamily="34" charset="0"/>
                <a:cs typeface="B Mitra" panose="00000400000000000000" pitchFamily="2" charset="-78"/>
              </a:rPr>
              <a:t>دوی</a:t>
            </a:r>
            <a:r>
              <a:rPr lang="fa-IR" sz="1800" dirty="0">
                <a:effectLst/>
                <a:latin typeface="Calibri" panose="020F0502020204030204" pitchFamily="34" charset="0"/>
                <a:ea typeface="Calibri" panose="020F0502020204030204" pitchFamily="34" charset="0"/>
                <a:cs typeface="B Mitra" panose="00000400000000000000" pitchFamily="2" charset="-78"/>
              </a:rPr>
              <a:t> این کارها بسیار کار اشتباهی می باشند؛ کود باید </a:t>
            </a:r>
            <a:r>
              <a:rPr lang="fa-IR" sz="1800" dirty="0" err="1">
                <a:effectLst/>
                <a:latin typeface="Calibri" panose="020F0502020204030204" pitchFamily="34" charset="0"/>
                <a:ea typeface="Calibri" panose="020F0502020204030204" pitchFamily="34" charset="0"/>
                <a:cs typeface="B Mitra" panose="00000400000000000000" pitchFamily="2" charset="-78"/>
              </a:rPr>
              <a:t>صددرصد</a:t>
            </a:r>
            <a:r>
              <a:rPr lang="fa-IR" sz="1800" dirty="0">
                <a:effectLst/>
                <a:latin typeface="Calibri" panose="020F0502020204030204" pitchFamily="34" charset="0"/>
                <a:ea typeface="Calibri" panose="020F0502020204030204" pitchFamily="34" charset="0"/>
                <a:cs typeface="B Mitra" panose="00000400000000000000" pitchFamily="2" charset="-78"/>
              </a:rPr>
              <a:t> در سایه انداز درختان مورد استفاده قرار گیرد</a:t>
            </a:r>
            <a:r>
              <a:rPr lang="en-US" sz="1800" dirty="0">
                <a:effectLst/>
                <a:latin typeface="Calibri" panose="020F0502020204030204" pitchFamily="34" charset="0"/>
                <a:ea typeface="Calibri" panose="020F0502020204030204" pitchFamily="34" charset="0"/>
                <a:cs typeface="B Mitra" panose="00000400000000000000" pitchFamily="2" charset="-78"/>
              </a:rPr>
              <a:t>.</a:t>
            </a:r>
            <a:r>
              <a:rPr lang="fa-IR" sz="1800" dirty="0">
                <a:effectLst/>
                <a:latin typeface="Calibri" panose="020F0502020204030204" pitchFamily="34" charset="0"/>
                <a:ea typeface="Calibri" panose="020F0502020204030204" pitchFamily="34" charset="0"/>
                <a:cs typeface="B Mitra" panose="00000400000000000000" pitchFamily="2" charset="-78"/>
              </a:rPr>
              <a:t> درختان پسته ای که از شیوه آبیاری غرقابی بهره می برند بیش از هفتاد درصد ریشه کاملا به شکل سطحی می باشد و ریشه های مفیدی که مواد غذایی را جذب خواهند کرد در سطح خاک قرار می گیرند لذا افرادی که چاله های عمیق برای ریختن کود می کنند </a:t>
            </a:r>
            <a:r>
              <a:rPr lang="fa-IR" sz="1800" dirty="0" err="1">
                <a:effectLst/>
                <a:latin typeface="Calibri" panose="020F0502020204030204" pitchFamily="34" charset="0"/>
                <a:ea typeface="Calibri" panose="020F0502020204030204" pitchFamily="34" charset="0"/>
                <a:cs typeface="B Mitra" panose="00000400000000000000" pitchFamily="2" charset="-78"/>
              </a:rPr>
              <a:t>دراصل</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کودها</a:t>
            </a:r>
            <a:r>
              <a:rPr lang="fa-IR" sz="1800" dirty="0">
                <a:effectLst/>
                <a:latin typeface="Calibri" panose="020F0502020204030204" pitchFamily="34" charset="0"/>
                <a:ea typeface="Calibri" panose="020F0502020204030204" pitchFamily="34" charset="0"/>
                <a:cs typeface="B Mitra" panose="00000400000000000000" pitchFamily="2" charset="-78"/>
              </a:rPr>
              <a:t> را از دسترس ریشه خارج خواهند کرد</a:t>
            </a:r>
            <a:r>
              <a:rPr lang="en-US" sz="1800" dirty="0">
                <a:effectLst/>
                <a:latin typeface="Calibri" panose="020F0502020204030204" pitchFamily="34" charset="0"/>
                <a:ea typeface="Calibri" panose="020F0502020204030204" pitchFamily="34" charset="0"/>
                <a:cs typeface="B Mitra" panose="00000400000000000000" pitchFamily="2" charset="-78"/>
              </a:rPr>
              <a:t>.</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کودهای</a:t>
            </a:r>
            <a:r>
              <a:rPr lang="fa-IR" sz="1800" dirty="0">
                <a:effectLst/>
                <a:latin typeface="Calibri" panose="020F0502020204030204" pitchFamily="34" charset="0"/>
                <a:ea typeface="Calibri" panose="020F0502020204030204" pitchFamily="34" charset="0"/>
                <a:cs typeface="B Mitra" panose="00000400000000000000" pitchFamily="2" charset="-78"/>
              </a:rPr>
              <a:t> استفاده شده در</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باغ های پسته</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می بایست به شکل سطحی و در عمق پایین در اختیار درختان گذاشته شود. </a:t>
            </a:r>
            <a:r>
              <a:rPr lang="ar-SA" sz="1800" dirty="0">
                <a:effectLst/>
                <a:latin typeface="Calibri" panose="020F0502020204030204" pitchFamily="34" charset="0"/>
                <a:ea typeface="Calibri" panose="020F0502020204030204" pitchFamily="34" charset="0"/>
                <a:cs typeface="B Mitra" panose="00000400000000000000" pitchFamily="2" charset="-78"/>
              </a:rPr>
              <a:t>روش کود دهی در سه روش کودی که به صورت توام و متناسب با سن گیاه، خاک مورد نظر وهمچنین شرایط آب و هوایی منطقه مقادیرش تعیین می شود، انجام می پذیرد. </a:t>
            </a:r>
            <a:endParaRPr lang="fa-IR" dirty="0"/>
          </a:p>
        </p:txBody>
      </p:sp>
    </p:spTree>
    <p:extLst>
      <p:ext uri="{BB962C8B-B14F-4D97-AF65-F5344CB8AC3E}">
        <p14:creationId xmlns:p14="http://schemas.microsoft.com/office/powerpoint/2010/main" val="2671036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21" presetClass="entr" presetSubtype="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heel(1)">
                                      <p:cBhvr>
                                        <p:cTn id="11" dur="2000"/>
                                        <p:tgtEl>
                                          <p:spTgt spid="3">
                                            <p:txEl>
                                              <p:pRg st="0" end="0"/>
                                            </p:txEl>
                                          </p:spTgt>
                                        </p:tgtEl>
                                      </p:cBhvr>
                                    </p:animEffect>
                                  </p:childTnLst>
                                </p:cTn>
                              </p:par>
                              <p:par>
                                <p:cTn id="12" presetID="21" presetClass="entr" presetSubtype="1"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heel(1)">
                                      <p:cBhvr>
                                        <p:cTn id="14" dur="2000"/>
                                        <p:tgtEl>
                                          <p:spTgt spid="3">
                                            <p:txEl>
                                              <p:pRg st="1" end="1"/>
                                            </p:txEl>
                                          </p:spTgt>
                                        </p:tgtEl>
                                      </p:cBhvr>
                                    </p:animEffect>
                                  </p:childTnLst>
                                </p:cTn>
                              </p:par>
                              <p:par>
                                <p:cTn id="15" presetID="21" presetClass="entr" presetSubtype="1"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heel(1)">
                                      <p:cBhvr>
                                        <p:cTn id="17" dur="2000"/>
                                        <p:tgtEl>
                                          <p:spTgt spid="3">
                                            <p:txEl>
                                              <p:pRg st="2" end="2"/>
                                            </p:txEl>
                                          </p:spTgt>
                                        </p:tgtEl>
                                      </p:cBhvr>
                                    </p:animEffect>
                                  </p:childTnLst>
                                </p:cTn>
                              </p:par>
                              <p:par>
                                <p:cTn id="18" presetID="21" presetClass="entr" presetSubtype="1"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heel(1)">
                                      <p:cBhvr>
                                        <p:cTn id="20" dur="2000"/>
                                        <p:tgtEl>
                                          <p:spTgt spid="3">
                                            <p:txEl>
                                              <p:pRg st="3" end="3"/>
                                            </p:txEl>
                                          </p:spTgt>
                                        </p:tgtEl>
                                      </p:cBhvr>
                                    </p:animEffect>
                                  </p:childTnLst>
                                </p:cTn>
                              </p:par>
                            </p:childTnLst>
                          </p:cTn>
                        </p:par>
                        <p:par>
                          <p:cTn id="21" fill="hold">
                            <p:stCondLst>
                              <p:cond delay="3500"/>
                            </p:stCondLst>
                            <p:childTnLst>
                              <p:par>
                                <p:cTn id="22" presetID="6" presetClass="entr" presetSubtype="16"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circle(in)">
                                      <p:cBhvr>
                                        <p:cTn id="24" dur="1500"/>
                                        <p:tgtEl>
                                          <p:spTgt spid="3">
                                            <p:txEl>
                                              <p:pRg st="4" end="4"/>
                                            </p:txEl>
                                          </p:spTgt>
                                        </p:tgtEl>
                                      </p:cBhvr>
                                    </p:animEffect>
                                  </p:childTnLst>
                                </p:cTn>
                              </p:par>
                            </p:childTnLst>
                          </p:cTn>
                        </p:par>
                        <p:par>
                          <p:cTn id="25" fill="hold">
                            <p:stCondLst>
                              <p:cond delay="5000"/>
                            </p:stCondLst>
                            <p:childTnLst>
                              <p:par>
                                <p:cTn id="26" presetID="14" presetClass="entr" presetSubtype="1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8"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DE8A-C97D-49DA-A70F-6C0E05A9CDF5}"/>
              </a:ext>
            </a:extLst>
          </p:cNvPr>
          <p:cNvSpPr>
            <a:spLocks noGrp="1"/>
          </p:cNvSpPr>
          <p:nvPr>
            <p:ph type="title"/>
          </p:nvPr>
        </p:nvSpPr>
        <p:spPr>
          <a:xfrm>
            <a:off x="4424744" y="0"/>
            <a:ext cx="7633056" cy="838986"/>
          </a:xfrm>
        </p:spPr>
        <p:txBody>
          <a:bodyPr/>
          <a:lstStyle/>
          <a:p>
            <a:r>
              <a:rPr lang="fa-IR" dirty="0"/>
              <a:t>مقدمه</a:t>
            </a:r>
          </a:p>
        </p:txBody>
      </p:sp>
      <p:sp>
        <p:nvSpPr>
          <p:cNvPr id="3" name="Content Placeholder 2">
            <a:extLst>
              <a:ext uri="{FF2B5EF4-FFF2-40B4-BE49-F238E27FC236}">
                <a16:creationId xmlns:a16="http://schemas.microsoft.com/office/drawing/2014/main" id="{9A079CA4-EFBC-469E-A86B-79677827C123}"/>
              </a:ext>
            </a:extLst>
          </p:cNvPr>
          <p:cNvSpPr>
            <a:spLocks noGrp="1"/>
          </p:cNvSpPr>
          <p:nvPr>
            <p:ph idx="1"/>
          </p:nvPr>
        </p:nvSpPr>
        <p:spPr>
          <a:xfrm>
            <a:off x="339365" y="838986"/>
            <a:ext cx="11718435" cy="5929459"/>
          </a:xfrm>
        </p:spPr>
        <p:txBody>
          <a:bodyPr>
            <a:normAutofit/>
          </a:bodyPr>
          <a:lstStyle/>
          <a:p>
            <a:r>
              <a:rPr lang="fa-IR" sz="1800" dirty="0">
                <a:effectLst/>
                <a:latin typeface="Calibri" panose="020F0502020204030204" pitchFamily="34" charset="0"/>
                <a:ea typeface="Calibri" panose="020F0502020204030204" pitchFamily="34" charset="0"/>
                <a:cs typeface="B Mitra" panose="00000400000000000000" pitchFamily="2" charset="-78"/>
              </a:rPr>
              <a:t>برای استقرار فناوریهای جدید که یکی از عوامل مهم در بهره </a:t>
            </a:r>
            <a:r>
              <a:rPr lang="fa-IR" sz="1800" dirty="0" err="1">
                <a:effectLst/>
                <a:latin typeface="Calibri" panose="020F0502020204030204" pitchFamily="34" charset="0"/>
                <a:ea typeface="Calibri" panose="020F0502020204030204" pitchFamily="34" charset="0"/>
                <a:cs typeface="B Mitra" panose="00000400000000000000" pitchFamily="2" charset="-78"/>
              </a:rPr>
              <a:t>وری</a:t>
            </a:r>
            <a:r>
              <a:rPr lang="fa-IR" sz="1800" dirty="0">
                <a:effectLst/>
                <a:latin typeface="Calibri" panose="020F0502020204030204" pitchFamily="34" charset="0"/>
                <a:ea typeface="Calibri" panose="020F0502020204030204" pitchFamily="34" charset="0"/>
                <a:cs typeface="B Mitra" panose="00000400000000000000" pitchFamily="2" charset="-78"/>
              </a:rPr>
              <a:t> و افزایش اثربخشی تولید پسته میباشد، نیاز است در سطح زنجیره تأمین از مرحله کاشت تا فروش به صورت جامع و یکپارچه بررسی شود؛ لذا در این طرح، ابتدا یک زنجیره تأمین سه لایه به نامهای تامین</a:t>
            </a:r>
            <a:r>
              <a:rPr lang="fa-IR" sz="1800" dirty="0">
                <a:effectLst/>
                <a:latin typeface="Sakkal Majalla" panose="02000000000000000000" pitchFamily="2" charset="-78"/>
                <a:ea typeface="Sakkal Majalla" panose="02000000000000000000" pitchFamily="2" charset="-78"/>
                <a:cs typeface="B Mitra" panose="00000400000000000000" pitchFamily="2" charset="-78"/>
              </a:rPr>
              <a:t> </a:t>
            </a:r>
            <a:r>
              <a:rPr lang="fa-IR" sz="1800" dirty="0">
                <a:effectLst/>
                <a:ea typeface="Sakkal Majalla" panose="02000000000000000000" pitchFamily="2" charset="-78"/>
                <a:cs typeface="Arial" panose="020B0604020202020204" pitchFamily="34" charset="0"/>
              </a:rPr>
              <a:t>–</a:t>
            </a:r>
            <a:r>
              <a:rPr lang="fa-IR" sz="1800" dirty="0">
                <a:effectLst/>
                <a:latin typeface="Calibri" panose="020F0502020204030204" pitchFamily="34" charset="0"/>
                <a:ea typeface="Calibri" panose="020F0502020204030204" pitchFamily="34" charset="0"/>
                <a:cs typeface="B Mitra" panose="00000400000000000000" pitchFamily="2" charset="-78"/>
              </a:rPr>
              <a:t> تولید، نگهداری </a:t>
            </a:r>
            <a:r>
              <a:rPr lang="fa-IR" sz="1800" dirty="0">
                <a:effectLst/>
                <a:ea typeface="Sakkal Majalla" panose="02000000000000000000" pitchFamily="2" charset="-78"/>
                <a:cs typeface="Arial" panose="020B0604020202020204" pitchFamily="34" charset="0"/>
              </a:rPr>
              <a:t>–</a:t>
            </a:r>
            <a:r>
              <a:rPr lang="fa-IR" sz="1800" dirty="0">
                <a:effectLst/>
                <a:latin typeface="Calibri" panose="020F0502020204030204" pitchFamily="34" charset="0"/>
                <a:ea typeface="Calibri" panose="020F0502020204030204" pitchFamily="34" charset="0"/>
                <a:cs typeface="B Mitra" panose="00000400000000000000" pitchFamily="2" charset="-78"/>
              </a:rPr>
              <a:t> توزیع و ارسال </a:t>
            </a:r>
            <a:r>
              <a:rPr lang="fa-IR" sz="1800" dirty="0">
                <a:effectLst/>
                <a:ea typeface="Sakkal Majalla" panose="02000000000000000000" pitchFamily="2" charset="-78"/>
                <a:cs typeface="Arial" panose="020B0604020202020204" pitchFamily="34" charset="0"/>
              </a:rPr>
              <a:t>–</a:t>
            </a:r>
            <a:r>
              <a:rPr lang="fa-IR" sz="1800" dirty="0">
                <a:effectLst/>
                <a:latin typeface="Calibri" panose="020F0502020204030204" pitchFamily="34" charset="0"/>
                <a:ea typeface="Calibri" panose="020F0502020204030204" pitchFamily="34" charset="0"/>
                <a:cs typeface="B Mitra" panose="00000400000000000000" pitchFamily="2" charset="-78"/>
              </a:rPr>
              <a:t> فروش پیکره بندی می شود. اهداف کلان این زنجیره تامین بررسی روش های نوین و فناوری های جدید به خصوص هوشمند سازی آبیاری، سم پاشی و استفاده از اینترنت اشیا برای کنترل مراحل کاشت، داشت و برداشت میباشد. نکته حائز اهمیت در نظر گرفتن عوامل توسعه پایدار با نگرش زیست محیطی، اقتصادی و اجتماعی می باشد که منجر به ارتقا شاخص های مهم کشاورزی سبز میگردد.</a:t>
            </a:r>
          </a:p>
          <a:p>
            <a:r>
              <a:rPr lang="fa-IR" sz="1800" dirty="0">
                <a:effectLst/>
                <a:latin typeface="Calibri" panose="020F0502020204030204" pitchFamily="34" charset="0"/>
                <a:ea typeface="Calibri" panose="020F0502020204030204" pitchFamily="34" charset="0"/>
                <a:cs typeface="B Mitra" panose="00000400000000000000" pitchFamily="2" charset="-78"/>
              </a:rPr>
              <a:t>مسئله مورد بررسی در این پژوهش مدیریت بخشهای تامین - تولید، نگهداری - توزیع و توزیع - ارسال در زنجیره تأمین پایدار است. ازجمله ویژگیهای این مسئله به تصمیم گیری پیرامون موارد زیر میتوان اشاره کرد.</a:t>
            </a:r>
          </a:p>
          <a:p>
            <a:r>
              <a:rPr lang="fa-IR" sz="1800" b="1"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حوزه کشاورزی:</a:t>
            </a:r>
            <a:r>
              <a:rPr lang="fa-IR" sz="1800"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 </a:t>
            </a:r>
            <a:r>
              <a:rPr lang="fa-IR" sz="1800" dirty="0">
                <a:effectLst/>
                <a:latin typeface="Calibri" panose="020F0502020204030204" pitchFamily="34" charset="0"/>
                <a:ea typeface="Calibri" panose="020F0502020204030204" pitchFamily="34" charset="0"/>
                <a:cs typeface="B Mitra" panose="00000400000000000000" pitchFamily="2" charset="-78"/>
              </a:rPr>
              <a:t>میزان آبیاری، آزمایش خاک، میزان استفاده از انواع کود  و سم، تصمیم گیری پیرامون استفاده از تکنولوژی های جدید در حیطه کشاورزی (مانند ماشین آلات جدید، فناوری اینترنت اشیا در آبیاری و نگهداری از گیاه).</a:t>
            </a:r>
          </a:p>
          <a:p>
            <a:r>
              <a:rPr lang="fa-IR" sz="1800" b="1" dirty="0">
                <a:solidFill>
                  <a:srgbClr val="FF0000"/>
                </a:solidFill>
                <a:latin typeface="Calibri" panose="020F0502020204030204" pitchFamily="34" charset="0"/>
              </a:rPr>
              <a:t>حوزه فرآوری: </a:t>
            </a:r>
            <a:r>
              <a:rPr lang="fa-IR" sz="1800" dirty="0">
                <a:effectLst/>
                <a:latin typeface="Calibri" panose="020F0502020204030204" pitchFamily="34" charset="0"/>
                <a:ea typeface="Calibri" panose="020F0502020204030204" pitchFamily="34" charset="0"/>
                <a:cs typeface="B Mitra" panose="00000400000000000000" pitchFamily="2" charset="-78"/>
              </a:rPr>
              <a:t>تعیین میزان بهینه از هر محصول برای انجام عملیات های مختلف ازجمله خشک کردن، شور و مغز کردن، تولید محصولات جدید با ارزش افزوده بیشتر، تولید محصولات جانبی. کاهش دادن درصد ضایعات.</a:t>
            </a:r>
          </a:p>
          <a:p>
            <a:r>
              <a:rPr lang="fa-IR" sz="1800" b="1"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حوزه انبارش:</a:t>
            </a:r>
            <a:r>
              <a:rPr lang="fa-IR" sz="1800"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 </a:t>
            </a:r>
            <a:r>
              <a:rPr lang="fa-IR" sz="1800" dirty="0">
                <a:effectLst/>
                <a:latin typeface="Calibri" panose="020F0502020204030204" pitchFamily="34" charset="0"/>
                <a:ea typeface="Calibri" panose="020F0502020204030204" pitchFamily="34" charset="0"/>
                <a:cs typeface="B Mitra" panose="00000400000000000000" pitchFamily="2" charset="-78"/>
              </a:rPr>
              <a:t>برنامه ریزی و کنترل موجودی، انجام فرآیندهای لازم جهت جلوگیری از خرابی و کاهش درصد مواد مضر برای افزایش صادرات.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fa-IR" sz="1800" b="1"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حوزه توزیع:</a:t>
            </a:r>
            <a:r>
              <a:rPr lang="fa-IR" sz="1800"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 </a:t>
            </a:r>
            <a:r>
              <a:rPr lang="fa-IR" sz="1800" dirty="0">
                <a:effectLst/>
                <a:latin typeface="Calibri" panose="020F0502020204030204" pitchFamily="34" charset="0"/>
                <a:ea typeface="Calibri" panose="020F0502020204030204" pitchFamily="34" charset="0"/>
                <a:cs typeface="B Mitra" panose="00000400000000000000" pitchFamily="2" charset="-78"/>
              </a:rPr>
              <a:t>برنامه ریزی حمل و نقل و </a:t>
            </a:r>
            <a:r>
              <a:rPr lang="fa-IR" sz="1800" dirty="0" err="1">
                <a:effectLst/>
                <a:latin typeface="Calibri" panose="020F0502020204030204" pitchFamily="34" charset="0"/>
                <a:ea typeface="Calibri" panose="020F0502020204030204" pitchFamily="34" charset="0"/>
                <a:cs typeface="B Mitra" panose="00000400000000000000" pitchFamily="2" charset="-78"/>
              </a:rPr>
              <a:t>لجستیک</a:t>
            </a:r>
            <a:r>
              <a:rPr lang="fa-IR" sz="1800" dirty="0">
                <a:effectLst/>
                <a:latin typeface="Calibri" panose="020F0502020204030204" pitchFamily="34" charset="0"/>
                <a:ea typeface="Calibri" panose="020F0502020204030204" pitchFamily="34" charset="0"/>
                <a:cs typeface="B Mitra" panose="00000400000000000000" pitchFamily="2" charset="-78"/>
              </a:rPr>
              <a:t> به نقاط مختلف در دوره های متفاوت، استفاده از تکنیکهای فروش و بازاریابی، طراحی سایت برای معرفی محصول.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fa-IR" sz="2800" dirty="0"/>
          </a:p>
        </p:txBody>
      </p:sp>
    </p:spTree>
    <p:extLst>
      <p:ext uri="{BB962C8B-B14F-4D97-AF65-F5344CB8AC3E}">
        <p14:creationId xmlns:p14="http://schemas.microsoft.com/office/powerpoint/2010/main" val="37163932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F4AB2-A657-446B-9A92-882A4ED1C6FD}"/>
              </a:ext>
            </a:extLst>
          </p:cNvPr>
          <p:cNvSpPr>
            <a:spLocks noGrp="1"/>
          </p:cNvSpPr>
          <p:nvPr>
            <p:ph idx="1"/>
          </p:nvPr>
        </p:nvSpPr>
        <p:spPr>
          <a:xfrm>
            <a:off x="103695" y="0"/>
            <a:ext cx="11972042" cy="6858000"/>
          </a:xfrm>
        </p:spPr>
        <p:txBody>
          <a:bodyPr>
            <a:normAutofit fontScale="92500" lnSpcReduction="20000"/>
          </a:bodyPr>
          <a:lstStyle/>
          <a:p>
            <a:pPr marL="0" marR="0" algn="r" rtl="1">
              <a:spcBef>
                <a:spcPts val="200"/>
              </a:spcBef>
              <a:spcAft>
                <a:spcPts val="0"/>
              </a:spcAft>
            </a:pPr>
            <a:r>
              <a:rPr lang="ar-SA" sz="2200" b="1" dirty="0">
                <a:solidFill>
                  <a:schemeClr val="accent1">
                    <a:lumMod val="50000"/>
                  </a:schemeClr>
                </a:solidFill>
                <a:latin typeface="Calibri Light" panose="020F0302020204030204" pitchFamily="34" charset="0"/>
              </a:rPr>
              <a:t>نقش خاک های سطحی در نفوذپذیزی</a:t>
            </a:r>
            <a:endParaRPr lang="en-US" sz="2200" b="1" dirty="0">
              <a:solidFill>
                <a:schemeClr val="accent1">
                  <a:lumMod val="50000"/>
                </a:schemeClr>
              </a:solidFill>
              <a:latin typeface="Calibri Light" panose="020F0302020204030204" pitchFamily="34" charset="0"/>
            </a:endParaRPr>
          </a:p>
          <a:p>
            <a:pPr marL="0" marR="0" algn="just" rtl="1">
              <a:lnSpc>
                <a:spcPct val="160000"/>
              </a:lnSpc>
              <a:spcBef>
                <a:spcPts val="0"/>
              </a:spcBef>
              <a:spcAft>
                <a:spcPts val="800"/>
              </a:spcAft>
            </a:pPr>
            <a:r>
              <a:rPr lang="fa-IR" sz="1900" dirty="0">
                <a:effectLst/>
                <a:latin typeface="Calibri" panose="020F0502020204030204" pitchFamily="34" charset="0"/>
                <a:ea typeface="Calibri" panose="020F0502020204030204" pitchFamily="34" charset="0"/>
              </a:rPr>
              <a:t>تاثیر مختلف بودن خاک سطحی سبب آبیاری </a:t>
            </a:r>
            <a:r>
              <a:rPr lang="fa-IR" sz="1900" dirty="0" err="1">
                <a:effectLst/>
                <a:latin typeface="Calibri" panose="020F0502020204030204" pitchFamily="34" charset="0"/>
                <a:ea typeface="Calibri" panose="020F0502020204030204" pitchFamily="34" charset="0"/>
              </a:rPr>
              <a:t>غیریکنواخت</a:t>
            </a:r>
            <a:r>
              <a:rPr lang="fa-IR" sz="1900" dirty="0">
                <a:effectLst/>
                <a:latin typeface="Calibri" panose="020F0502020204030204" pitchFamily="34" charset="0"/>
                <a:ea typeface="Calibri" panose="020F0502020204030204" pitchFamily="34" charset="0"/>
              </a:rPr>
              <a:t> در سطح زمین ها و باغ ها به خصوص در شرایط آبیاری غرقابی میشود و هم چنین دلیلی بر رشد نامنظم درختان و نوسان پیدا کردن تولید خواهد شد</a:t>
            </a:r>
            <a:r>
              <a:rPr lang="en-US" sz="1900" dirty="0">
                <a:effectLst/>
                <a:latin typeface="Calibri" panose="020F0502020204030204" pitchFamily="34" charset="0"/>
                <a:ea typeface="Calibri" panose="020F0502020204030204" pitchFamily="34" charset="0"/>
              </a:rPr>
              <a:t>.</a:t>
            </a:r>
            <a:r>
              <a:rPr lang="en-US" sz="1900" dirty="0">
                <a:latin typeface="Calibri" panose="020F0502020204030204" pitchFamily="34" charset="0"/>
                <a:ea typeface="Calibri" panose="020F0502020204030204" pitchFamily="34" charset="0"/>
              </a:rPr>
              <a:t> </a:t>
            </a:r>
            <a:r>
              <a:rPr lang="fa-IR" sz="1900" dirty="0">
                <a:effectLst/>
                <a:latin typeface="Calibri" panose="020F0502020204030204" pitchFamily="34" charset="0"/>
                <a:ea typeface="Calibri" panose="020F0502020204030204" pitchFamily="34" charset="0"/>
              </a:rPr>
              <a:t>چنان چه آب در خاک سطحی نفوذ خوبی نداشته باشد و بر روی زمین بماند، میزان بسیار بیشتری تبخیر می شود</a:t>
            </a:r>
            <a:r>
              <a:rPr lang="en-US" sz="1900" dirty="0">
                <a:effectLst/>
                <a:latin typeface="Calibri" panose="020F0502020204030204" pitchFamily="34" charset="0"/>
                <a:ea typeface="Calibri" panose="020F0502020204030204" pitchFamily="34" charset="0"/>
              </a:rPr>
              <a:t>.</a:t>
            </a:r>
            <a:r>
              <a:rPr lang="fa-IR" sz="1900" dirty="0">
                <a:effectLst/>
                <a:latin typeface="Calibri" panose="020F0502020204030204" pitchFamily="34" charset="0"/>
                <a:ea typeface="Calibri" panose="020F0502020204030204" pitchFamily="34" charset="0"/>
              </a:rPr>
              <a:t>در نتیجه درختان علائم و آثار تشنگی بیش از حد را نمایش خواهند داد</a:t>
            </a:r>
            <a:r>
              <a:rPr lang="en-US" sz="1900" dirty="0">
                <a:effectLst/>
                <a:latin typeface="Calibri" panose="020F0502020204030204" pitchFamily="34" charset="0"/>
                <a:ea typeface="Calibri" panose="020F0502020204030204" pitchFamily="34" charset="0"/>
              </a:rPr>
              <a:t>.</a:t>
            </a:r>
          </a:p>
          <a:p>
            <a:pPr marL="0" marR="0" algn="r" rtl="1">
              <a:spcBef>
                <a:spcPts val="200"/>
              </a:spcBef>
              <a:spcAft>
                <a:spcPts val="0"/>
              </a:spcAft>
            </a:pPr>
            <a:r>
              <a:rPr lang="ar-SA" sz="2200" b="1" dirty="0">
                <a:solidFill>
                  <a:schemeClr val="accent1">
                    <a:lumMod val="50000"/>
                  </a:schemeClr>
                </a:solidFill>
                <a:latin typeface="Calibri Light" panose="020F0302020204030204" pitchFamily="34" charset="0"/>
              </a:rPr>
              <a:t>نقش خاک های نیمه سطحی در نفوذپذیری </a:t>
            </a:r>
            <a:endParaRPr lang="en-US" sz="2200" b="1" dirty="0">
              <a:solidFill>
                <a:schemeClr val="accent1">
                  <a:lumMod val="50000"/>
                </a:schemeClr>
              </a:solidFill>
              <a:latin typeface="Calibri Light" panose="020F0302020204030204" pitchFamily="34" charset="0"/>
            </a:endParaRPr>
          </a:p>
          <a:p>
            <a:pPr marL="0" marR="0" algn="just" rtl="1">
              <a:lnSpc>
                <a:spcPct val="160000"/>
              </a:lnSpc>
              <a:spcBef>
                <a:spcPts val="0"/>
              </a:spcBef>
              <a:spcAft>
                <a:spcPts val="800"/>
              </a:spcAft>
            </a:pPr>
            <a:r>
              <a:rPr lang="fa-IR" sz="1900" dirty="0">
                <a:effectLst/>
                <a:latin typeface="Calibri" panose="020F0502020204030204" pitchFamily="34" charset="0"/>
                <a:ea typeface="Calibri" panose="020F0502020204030204" pitchFamily="34" charset="0"/>
              </a:rPr>
              <a:t>در خاک های نیمه سطحی نیز گوناگون بودن بافت خاک ها به سادگی می تواند دلیلی بر رشد </a:t>
            </a:r>
            <a:r>
              <a:rPr lang="fa-IR" sz="1900" dirty="0" err="1">
                <a:effectLst/>
                <a:latin typeface="Calibri" panose="020F0502020204030204" pitchFamily="34" charset="0"/>
                <a:ea typeface="Calibri" panose="020F0502020204030204" pitchFamily="34" charset="0"/>
              </a:rPr>
              <a:t>غیریکنواخت</a:t>
            </a:r>
            <a:r>
              <a:rPr lang="fa-IR" sz="1900" dirty="0">
                <a:effectLst/>
                <a:latin typeface="Calibri" panose="020F0502020204030204" pitchFamily="34" charset="0"/>
                <a:ea typeface="Calibri" panose="020F0502020204030204" pitchFamily="34" charset="0"/>
              </a:rPr>
              <a:t> درختان باغ گردد</a:t>
            </a:r>
            <a:r>
              <a:rPr lang="en-US" sz="1900" dirty="0">
                <a:effectLst/>
                <a:latin typeface="Calibri" panose="020F0502020204030204" pitchFamily="34" charset="0"/>
                <a:ea typeface="Calibri" panose="020F0502020204030204" pitchFamily="34" charset="0"/>
              </a:rPr>
              <a:t>.</a:t>
            </a:r>
            <a:r>
              <a:rPr lang="en-US" sz="1900" dirty="0">
                <a:latin typeface="Calibri" panose="020F0502020204030204" pitchFamily="34" charset="0"/>
                <a:ea typeface="Calibri" panose="020F0502020204030204" pitchFamily="34" charset="0"/>
              </a:rPr>
              <a:t> </a:t>
            </a:r>
            <a:r>
              <a:rPr lang="fa-IR" sz="1900" dirty="0">
                <a:effectLst/>
                <a:latin typeface="Calibri" panose="020F0502020204030204" pitchFamily="34" charset="0"/>
                <a:ea typeface="Calibri" panose="020F0502020204030204" pitchFamily="34" charset="0"/>
              </a:rPr>
              <a:t>در چنین شرایطی درختان در آستانه درجات مختلف تنش رطوبتی قرار خواهند گرفت</a:t>
            </a:r>
            <a:r>
              <a:rPr lang="en-US" sz="1900" dirty="0">
                <a:effectLst/>
                <a:latin typeface="Calibri" panose="020F0502020204030204" pitchFamily="34" charset="0"/>
                <a:ea typeface="Calibri" panose="020F0502020204030204" pitchFamily="34" charset="0"/>
              </a:rPr>
              <a:t>.</a:t>
            </a:r>
            <a:r>
              <a:rPr lang="en-US" sz="1900" dirty="0">
                <a:effectLst/>
                <a:latin typeface="B Mitra" panose="00000400000000000000" pitchFamily="2" charset="-78"/>
                <a:ea typeface="Calibri" panose="020F0502020204030204" pitchFamily="34" charset="0"/>
              </a:rPr>
              <a:t> </a:t>
            </a:r>
            <a:r>
              <a:rPr lang="fa-IR" sz="1900" dirty="0">
                <a:effectLst/>
                <a:latin typeface="B Mitra" panose="00000400000000000000" pitchFamily="2" charset="-78"/>
                <a:ea typeface="Calibri" panose="020F0502020204030204" pitchFamily="34" charset="0"/>
              </a:rPr>
              <a:t>برخی از مواقع با توجه به کندی حرکت آب در کنار ریشه ها، آب گرفتگی در اطراف ریشه به وجود می آید و به طور موقت اغلب لایه های خاک اشباع می شوند</a:t>
            </a:r>
            <a:r>
              <a:rPr lang="en-US" sz="1900" dirty="0">
                <a:effectLst/>
                <a:latin typeface="Calibri" panose="020F0502020204030204" pitchFamily="34" charset="0"/>
                <a:ea typeface="Calibri" panose="020F0502020204030204" pitchFamily="34" charset="0"/>
              </a:rPr>
              <a:t>.</a:t>
            </a:r>
            <a:r>
              <a:rPr lang="fa-IR" sz="1900" dirty="0">
                <a:effectLst/>
                <a:latin typeface="Calibri" panose="020F0502020204030204" pitchFamily="34" charset="0"/>
                <a:ea typeface="Calibri" panose="020F0502020204030204" pitchFamily="34" charset="0"/>
              </a:rPr>
              <a:t>بروز چنین اتفاقاتی باعث آسیب دیدگی ریشه می شود که دلیل اصلی آن نرسیدن اکسیژن لازم به ریشه است</a:t>
            </a:r>
            <a:r>
              <a:rPr lang="en-US" sz="1900" dirty="0">
                <a:effectLst/>
                <a:latin typeface="Calibri" panose="020F0502020204030204" pitchFamily="34" charset="0"/>
                <a:ea typeface="Calibri" panose="020F0502020204030204" pitchFamily="34" charset="0"/>
              </a:rPr>
              <a:t>.</a:t>
            </a:r>
            <a:r>
              <a:rPr lang="fa-IR" sz="1900" dirty="0">
                <a:effectLst/>
                <a:latin typeface="Calibri" panose="020F0502020204030204" pitchFamily="34" charset="0"/>
                <a:ea typeface="Calibri" panose="020F0502020204030204" pitchFamily="34" charset="0"/>
              </a:rPr>
              <a:t> همچنین  بیماری های قارچی نیز در خاک به وجود می آید و ممکن است گیاهان را با آسیب های جدی همراه کند</a:t>
            </a:r>
            <a:r>
              <a:rPr lang="en-US" sz="1900" dirty="0">
                <a:effectLst/>
                <a:latin typeface="Calibri" panose="020F0502020204030204" pitchFamily="34" charset="0"/>
                <a:ea typeface="Calibri" panose="020F0502020204030204" pitchFamily="34" charset="0"/>
              </a:rPr>
              <a:t>.</a:t>
            </a:r>
            <a:endParaRPr lang="fa-IR" sz="1900" dirty="0">
              <a:effectLst/>
              <a:latin typeface="Calibri" panose="020F0502020204030204" pitchFamily="34" charset="0"/>
              <a:ea typeface="Calibri" panose="020F0502020204030204" pitchFamily="34" charset="0"/>
            </a:endParaRPr>
          </a:p>
          <a:p>
            <a:pPr>
              <a:lnSpc>
                <a:spcPct val="160000"/>
              </a:lnSpc>
              <a:spcBef>
                <a:spcPts val="0"/>
              </a:spcBef>
              <a:spcAft>
                <a:spcPts val="800"/>
              </a:spcAft>
            </a:pPr>
            <a:r>
              <a:rPr lang="fa-IR" sz="1900" dirty="0">
                <a:effectLst/>
                <a:latin typeface="Calibri" panose="020F0502020204030204" pitchFamily="34" charset="0"/>
                <a:ea typeface="Calibri" panose="020F0502020204030204" pitchFamily="34" charset="0"/>
              </a:rPr>
              <a:t>زمانی که </a:t>
            </a:r>
            <a:r>
              <a:rPr lang="fa-IR" sz="1900" dirty="0" err="1">
                <a:effectLst/>
                <a:latin typeface="Calibri" panose="020F0502020204030204" pitchFamily="34" charset="0"/>
                <a:ea typeface="Calibri" panose="020F0502020204030204" pitchFamily="34" charset="0"/>
              </a:rPr>
              <a:t>نفوذپذیری</a:t>
            </a:r>
            <a:r>
              <a:rPr lang="fa-IR" sz="1900" dirty="0">
                <a:effectLst/>
                <a:latin typeface="Calibri" panose="020F0502020204030204" pitchFamily="34" charset="0"/>
                <a:ea typeface="Calibri" panose="020F0502020204030204" pitchFamily="34" charset="0"/>
              </a:rPr>
              <a:t> خاک کم  باشد نه تنها باعث آبیاری ناکافی می گردد، بلکه مدت زمان اشباع ماندن سطح خاک را نیز افزایش می دهد. با خشک شدن منطقه ریشه درخت به جذب آب توسط ریشه های سطحی وابسته می گردد. بنابراین در صورتی که </a:t>
            </a:r>
            <a:r>
              <a:rPr lang="fa-IR" sz="1900" dirty="0" err="1">
                <a:effectLst/>
                <a:latin typeface="Calibri" panose="020F0502020204030204" pitchFamily="34" charset="0"/>
                <a:ea typeface="Calibri" panose="020F0502020204030204" pitchFamily="34" charset="0"/>
              </a:rPr>
              <a:t>نفوذپذیری</a:t>
            </a:r>
            <a:r>
              <a:rPr lang="fa-IR" sz="1900" dirty="0">
                <a:effectLst/>
                <a:latin typeface="Calibri" panose="020F0502020204030204" pitchFamily="34" charset="0"/>
                <a:ea typeface="Calibri" panose="020F0502020204030204" pitchFamily="34" charset="0"/>
              </a:rPr>
              <a:t> کم باشد زمان اشباع ماندن خاک زیاد شده و باعث افزایش قابل ملاحظه بروز بیماری های ریشه ای </a:t>
            </a:r>
            <a:r>
              <a:rPr lang="fa-IR" sz="1900" dirty="0" err="1">
                <a:effectLst/>
                <a:latin typeface="Calibri" panose="020F0502020204030204" pitchFamily="34" charset="0"/>
                <a:ea typeface="Calibri" panose="020F0502020204030204" pitchFamily="34" charset="0"/>
              </a:rPr>
              <a:t>نظير</a:t>
            </a:r>
            <a:r>
              <a:rPr lang="fa-IR" sz="1900" dirty="0">
                <a:effectLst/>
                <a:latin typeface="Calibri" panose="020F0502020204030204" pitchFamily="34" charset="0"/>
                <a:ea typeface="Calibri" panose="020F0502020204030204" pitchFamily="34" charset="0"/>
              </a:rPr>
              <a:t> </a:t>
            </a:r>
            <a:r>
              <a:rPr lang="fa-IR" sz="1900" dirty="0" err="1">
                <a:effectLst/>
                <a:latin typeface="Calibri" panose="020F0502020204030204" pitchFamily="34" charset="0"/>
                <a:ea typeface="Calibri" panose="020F0502020204030204" pitchFamily="34" charset="0"/>
              </a:rPr>
              <a:t>فيتوفترا</a:t>
            </a:r>
            <a:r>
              <a:rPr lang="fa-IR" sz="1900" dirty="0">
                <a:effectLst/>
                <a:latin typeface="Calibri" panose="020F0502020204030204" pitchFamily="34" charset="0"/>
                <a:ea typeface="Calibri" panose="020F0502020204030204" pitchFamily="34" charset="0"/>
              </a:rPr>
              <a:t>  می گردد</a:t>
            </a:r>
            <a:r>
              <a:rPr lang="en-US" sz="1900" dirty="0">
                <a:effectLst/>
                <a:latin typeface="Calibri" panose="020F0502020204030204" pitchFamily="34" charset="0"/>
                <a:ea typeface="Calibri" panose="020F0502020204030204" pitchFamily="34" charset="0"/>
              </a:rPr>
              <a:t>.</a:t>
            </a:r>
          </a:p>
          <a:p>
            <a:pPr marL="0" marR="0" algn="just" rtl="1">
              <a:lnSpc>
                <a:spcPct val="160000"/>
              </a:lnSpc>
              <a:spcBef>
                <a:spcPts val="0"/>
              </a:spcBef>
              <a:spcAft>
                <a:spcPts val="800"/>
              </a:spcAft>
            </a:pPr>
            <a:r>
              <a:rPr lang="fa-IR" sz="1900" dirty="0" err="1">
                <a:effectLst/>
                <a:latin typeface="Calibri" panose="020F0502020204030204" pitchFamily="34" charset="0"/>
                <a:ea typeface="Calibri" panose="020F0502020204030204" pitchFamily="34" charset="0"/>
              </a:rPr>
              <a:t>سله</a:t>
            </a:r>
            <a:r>
              <a:rPr lang="fa-IR" sz="1900" dirty="0">
                <a:effectLst/>
                <a:latin typeface="Calibri" panose="020F0502020204030204" pitchFamily="34" charset="0"/>
                <a:ea typeface="Calibri" panose="020F0502020204030204" pitchFamily="34" charset="0"/>
              </a:rPr>
              <a:t> بستن سطح خاک باعث کاهش </a:t>
            </a:r>
            <a:r>
              <a:rPr lang="fa-IR" sz="1900" dirty="0" err="1">
                <a:effectLst/>
                <a:latin typeface="Calibri" panose="020F0502020204030204" pitchFamily="34" charset="0"/>
                <a:ea typeface="Calibri" panose="020F0502020204030204" pitchFamily="34" charset="0"/>
              </a:rPr>
              <a:t>نفوذپذیری</a:t>
            </a:r>
            <a:r>
              <a:rPr lang="fa-IR" sz="1900" dirty="0">
                <a:effectLst/>
                <a:latin typeface="Calibri" panose="020F0502020204030204" pitchFamily="34" charset="0"/>
                <a:ea typeface="Calibri" panose="020F0502020204030204" pitchFamily="34" charset="0"/>
              </a:rPr>
              <a:t>، در اثر از دسترس خارج کردن منافذ خاک در زیر لایه </a:t>
            </a:r>
            <a:r>
              <a:rPr lang="fa-IR" sz="1900" dirty="0" err="1">
                <a:effectLst/>
                <a:latin typeface="Calibri" panose="020F0502020204030204" pitchFamily="34" charset="0"/>
                <a:ea typeface="Calibri" panose="020F0502020204030204" pitchFamily="34" charset="0"/>
              </a:rPr>
              <a:t>سله</a:t>
            </a:r>
            <a:r>
              <a:rPr lang="fa-IR" sz="1900" dirty="0">
                <a:effectLst/>
                <a:latin typeface="Calibri" panose="020F0502020204030204" pitchFamily="34" charset="0"/>
                <a:ea typeface="Calibri" panose="020F0502020204030204" pitchFamily="34" charset="0"/>
              </a:rPr>
              <a:t> بسته می شود. </a:t>
            </a:r>
            <a:r>
              <a:rPr lang="fa-IR" sz="1900" dirty="0" err="1">
                <a:effectLst/>
                <a:latin typeface="Calibri" panose="020F0502020204030204" pitchFamily="34" charset="0"/>
                <a:ea typeface="Calibri" panose="020F0502020204030204" pitchFamily="34" charset="0"/>
              </a:rPr>
              <a:t>سله</a:t>
            </a:r>
            <a:r>
              <a:rPr lang="fa-IR" sz="1900" dirty="0">
                <a:effectLst/>
                <a:latin typeface="Calibri" panose="020F0502020204030204" pitchFamily="34" charset="0"/>
                <a:ea typeface="Calibri" panose="020F0502020204030204" pitchFamily="34" charset="0"/>
              </a:rPr>
              <a:t> ها به علت پراکنده شدن </a:t>
            </a:r>
            <a:r>
              <a:rPr lang="fa-IR" sz="1900" dirty="0" err="1">
                <a:effectLst/>
                <a:latin typeface="Calibri" panose="020F0502020204030204" pitchFamily="34" charset="0"/>
                <a:ea typeface="Calibri" panose="020F0502020204030204" pitchFamily="34" charset="0"/>
              </a:rPr>
              <a:t>خاکدانه</a:t>
            </a:r>
            <a:r>
              <a:rPr lang="fa-IR" sz="1900" dirty="0">
                <a:effectLst/>
                <a:latin typeface="Calibri" panose="020F0502020204030204" pitchFamily="34" charset="0"/>
                <a:ea typeface="Calibri" panose="020F0502020204030204" pitchFamily="34" charset="0"/>
              </a:rPr>
              <a:t> ها و کاهش تخلخل سطح خاک ایجاد می شوند. سخت شدن و بهم چسبیدن ذرات خاک هنگام خشک شدن خاک اتفاق می افتد. </a:t>
            </a:r>
          </a:p>
          <a:p>
            <a:pPr marL="0" marR="0" algn="just" rtl="1">
              <a:lnSpc>
                <a:spcPct val="160000"/>
              </a:lnSpc>
              <a:spcBef>
                <a:spcPts val="0"/>
              </a:spcBef>
              <a:spcAft>
                <a:spcPts val="800"/>
              </a:spcAft>
            </a:pPr>
            <a:r>
              <a:rPr lang="fa-IR" sz="1900" dirty="0">
                <a:effectLst/>
                <a:latin typeface="Calibri" panose="020F0502020204030204" pitchFamily="34" charset="0"/>
                <a:ea typeface="Calibri" panose="020F0502020204030204" pitchFamily="34" charset="0"/>
              </a:rPr>
              <a:t>وجود خاکهای کم عمق و یا سخت لایه، باعث می شود که قسمت های هوایی و زیرزمینی درخت، کوتاه مانده، در نتیجه باروری و عملکرد آن بطور محسوس کاهش یابد. به طور کلی درختان پسته خاک عمیق و با بافت سبک تا متوسط را بیشتر می </a:t>
            </a:r>
            <a:r>
              <a:rPr lang="fa-IR" sz="1900" dirty="0" err="1">
                <a:effectLst/>
                <a:latin typeface="Calibri" panose="020F0502020204030204" pitchFamily="34" charset="0"/>
                <a:ea typeface="Calibri" panose="020F0502020204030204" pitchFamily="34" charset="0"/>
              </a:rPr>
              <a:t>پسندند</a:t>
            </a:r>
            <a:r>
              <a:rPr lang="fa-IR" sz="1900" dirty="0">
                <a:effectLst/>
                <a:latin typeface="Calibri" panose="020F0502020204030204" pitchFamily="34" charset="0"/>
                <a:ea typeface="Calibri" panose="020F0502020204030204" pitchFamily="34" charset="0"/>
              </a:rPr>
              <a:t>.</a:t>
            </a:r>
            <a:endParaRPr lang="en-US" sz="1900" dirty="0">
              <a:effectLst/>
              <a:latin typeface="Calibri" panose="020F0502020204030204" pitchFamily="34" charset="0"/>
              <a:ea typeface="Calibri" panose="020F0502020204030204" pitchFamily="34" charset="0"/>
            </a:endParaRPr>
          </a:p>
          <a:p>
            <a:endParaRPr lang="fa-IR" sz="1800" dirty="0"/>
          </a:p>
        </p:txBody>
      </p:sp>
    </p:spTree>
    <p:extLst>
      <p:ext uri="{BB962C8B-B14F-4D97-AF65-F5344CB8AC3E}">
        <p14:creationId xmlns:p14="http://schemas.microsoft.com/office/powerpoint/2010/main" val="168270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par>
                          <p:cTn id="8" fill="hold">
                            <p:stCondLst>
                              <p:cond delay="20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750"/>
                                        <p:tgtEl>
                                          <p:spTgt spid="3">
                                            <p:txEl>
                                              <p:pRg st="1" end="1"/>
                                            </p:txEl>
                                          </p:spTgt>
                                        </p:tgtEl>
                                      </p:cBhvr>
                                    </p:animEffect>
                                  </p:childTnLst>
                                </p:cTn>
                              </p:par>
                            </p:childTnLst>
                          </p:cTn>
                        </p:par>
                        <p:par>
                          <p:cTn id="12" fill="hold">
                            <p:stCondLst>
                              <p:cond delay="2750"/>
                            </p:stCondLst>
                            <p:childTnLst>
                              <p:par>
                                <p:cTn id="13" presetID="6" presetClass="entr" presetSubtype="16"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1500"/>
                                        <p:tgtEl>
                                          <p:spTgt spid="3">
                                            <p:txEl>
                                              <p:pRg st="2" end="2"/>
                                            </p:txEl>
                                          </p:spTgt>
                                        </p:tgtEl>
                                      </p:cBhvr>
                                    </p:animEffect>
                                  </p:childTnLst>
                                </p:cTn>
                              </p:par>
                            </p:childTnLst>
                          </p:cTn>
                        </p:par>
                        <p:par>
                          <p:cTn id="16" fill="hold">
                            <p:stCondLst>
                              <p:cond delay="4250"/>
                            </p:stCondLst>
                            <p:childTnLst>
                              <p:par>
                                <p:cTn id="17" presetID="31"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3" end="3"/>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4" end="4"/>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p:cTn id="31"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5" end="5"/>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0D770-2AC9-47CF-AA4C-54376C87B459}"/>
              </a:ext>
            </a:extLst>
          </p:cNvPr>
          <p:cNvSpPr>
            <a:spLocks noGrp="1"/>
          </p:cNvSpPr>
          <p:nvPr>
            <p:ph type="title"/>
          </p:nvPr>
        </p:nvSpPr>
        <p:spPr>
          <a:xfrm>
            <a:off x="4558944" y="15536"/>
            <a:ext cx="7633056" cy="748035"/>
          </a:xfrm>
        </p:spPr>
        <p:txBody>
          <a:bodyPr/>
          <a:lstStyle/>
          <a:p>
            <a:r>
              <a:rPr lang="fa-IR" dirty="0"/>
              <a:t>عوامل محدود کننده خاکی برای کاشت پسته</a:t>
            </a:r>
          </a:p>
        </p:txBody>
      </p:sp>
      <p:sp>
        <p:nvSpPr>
          <p:cNvPr id="3" name="Content Placeholder 2">
            <a:extLst>
              <a:ext uri="{FF2B5EF4-FFF2-40B4-BE49-F238E27FC236}">
                <a16:creationId xmlns:a16="http://schemas.microsoft.com/office/drawing/2014/main" id="{E03710C0-3CBD-400C-B38D-B78044B9215E}"/>
              </a:ext>
            </a:extLst>
          </p:cNvPr>
          <p:cNvSpPr>
            <a:spLocks noGrp="1"/>
          </p:cNvSpPr>
          <p:nvPr>
            <p:ph idx="1"/>
          </p:nvPr>
        </p:nvSpPr>
        <p:spPr>
          <a:xfrm>
            <a:off x="913774" y="2414227"/>
            <a:ext cx="10364452" cy="3424107"/>
          </a:xfrm>
        </p:spPr>
        <p:txBody>
          <a:bodyPr/>
          <a:lstStyle/>
          <a:p>
            <a:r>
              <a:rPr lang="fa-IR" dirty="0"/>
              <a:t>	</a:t>
            </a:r>
          </a:p>
        </p:txBody>
      </p:sp>
      <p:pic>
        <p:nvPicPr>
          <p:cNvPr id="4" name="Content Placeholder 3">
            <a:extLst>
              <a:ext uri="{FF2B5EF4-FFF2-40B4-BE49-F238E27FC236}">
                <a16:creationId xmlns:a16="http://schemas.microsoft.com/office/drawing/2014/main" id="{A9CE6826-94B5-4DB6-B3FE-F8896A31DD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68" y="1037770"/>
            <a:ext cx="5703216" cy="5730676"/>
          </a:xfrm>
          <a:prstGeom prst="rect">
            <a:avLst/>
          </a:prstGeom>
          <a:ln>
            <a:solidFill>
              <a:schemeClr val="tx1"/>
            </a:solidFill>
          </a:ln>
        </p:spPr>
      </p:pic>
      <p:sp>
        <p:nvSpPr>
          <p:cNvPr id="6" name="TextBox 5">
            <a:extLst>
              <a:ext uri="{FF2B5EF4-FFF2-40B4-BE49-F238E27FC236}">
                <a16:creationId xmlns:a16="http://schemas.microsoft.com/office/drawing/2014/main" id="{70A661C8-464D-47E6-A290-235169ABC472}"/>
              </a:ext>
            </a:extLst>
          </p:cNvPr>
          <p:cNvSpPr txBox="1"/>
          <p:nvPr/>
        </p:nvSpPr>
        <p:spPr>
          <a:xfrm>
            <a:off x="5797484" y="888060"/>
            <a:ext cx="6183982" cy="5459187"/>
          </a:xfrm>
          <a:prstGeom prst="rect">
            <a:avLst/>
          </a:prstGeom>
          <a:noFill/>
        </p:spPr>
        <p:txBody>
          <a:bodyPr wrap="square">
            <a:spAutoFit/>
          </a:bodyPr>
          <a:lstStyle/>
          <a:p>
            <a:pPr marL="0" marR="0" algn="just" rtl="1">
              <a:lnSpc>
                <a:spcPct val="150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درختان پسته در خاکهای غنی، شنی </a:t>
            </a:r>
            <a:r>
              <a:rPr lang="fa-IR" sz="1800" dirty="0" err="1">
                <a:effectLst/>
                <a:latin typeface="Calibri" panose="020F0502020204030204" pitchFamily="34" charset="0"/>
                <a:ea typeface="Calibri" panose="020F0502020204030204" pitchFamily="34" charset="0"/>
                <a:cs typeface="B Mitra" panose="00000400000000000000" pitchFamily="2" charset="-78"/>
              </a:rPr>
              <a:t>لومی</a:t>
            </a:r>
            <a:r>
              <a:rPr lang="fa-IR" sz="1800" dirty="0">
                <a:effectLst/>
                <a:latin typeface="Calibri" panose="020F0502020204030204" pitchFamily="34" charset="0"/>
                <a:ea typeface="Calibri" panose="020F0502020204030204" pitchFamily="34" charset="0"/>
                <a:cs typeface="B Mitra" panose="00000400000000000000" pitchFamily="2" charset="-78"/>
              </a:rPr>
              <a:t> و با عمق زیاد و با  </a:t>
            </a:r>
            <a:r>
              <a:rPr lang="en-US" sz="1800" dirty="0">
                <a:effectLst/>
                <a:latin typeface="Calibri" panose="020F0502020204030204" pitchFamily="34" charset="0"/>
                <a:ea typeface="Calibri" panose="020F0502020204030204" pitchFamily="34" charset="0"/>
                <a:cs typeface="B Mitra" panose="00000400000000000000" pitchFamily="2" charset="-78"/>
              </a:rPr>
              <a:t>EC </a:t>
            </a:r>
            <a:r>
              <a:rPr lang="fa-IR" sz="1800" dirty="0">
                <a:effectLst/>
                <a:latin typeface="Calibri" panose="020F0502020204030204" pitchFamily="34" charset="0"/>
                <a:ea typeface="Calibri" panose="020F0502020204030204" pitchFamily="34" charset="0"/>
                <a:cs typeface="B Mitra" panose="00000400000000000000" pitchFamily="2" charset="-78"/>
              </a:rPr>
              <a:t> آب و خاک پایین تر محصول خوب می دهند. احداث باغات پسته در آب و خاک مرغوب، با صرفه تر، اقتصادی و برگشت سرمایه سریع تر می باشد. تحمل پذیری پسته در شرایط شوری نسبی آب و خاک دلیل بر کاشت آن در خاکهای فقیر و شور </a:t>
            </a:r>
            <a:r>
              <a:rPr lang="fa-IR" sz="1800" dirty="0" err="1">
                <a:effectLst/>
                <a:latin typeface="Calibri" panose="020F0502020204030204" pitchFamily="34" charset="0"/>
                <a:ea typeface="Calibri" panose="020F0502020204030204" pitchFamily="34" charset="0"/>
                <a:cs typeface="B Mitra" panose="00000400000000000000" pitchFamily="2" charset="-78"/>
              </a:rPr>
              <a:t>نمی</a:t>
            </a:r>
            <a:r>
              <a:rPr lang="fa-IR" sz="1800" dirty="0">
                <a:effectLst/>
                <a:latin typeface="Calibri" panose="020F0502020204030204" pitchFamily="34" charset="0"/>
                <a:ea typeface="Calibri" panose="020F0502020204030204" pitchFamily="34" charset="0"/>
                <a:cs typeface="B Mitra" panose="00000400000000000000" pitchFamily="2" charset="-78"/>
              </a:rPr>
              <a:t> باشد بطوریکه با فقر خاک و بالارفتن شوری، عملکرد در واحد سطح کاهش یافته و به تدریج باغات غیر اقتصادی می شوند. در جدول </a:t>
            </a:r>
            <a:r>
              <a:rPr lang="fa-IR" dirty="0">
                <a:latin typeface="Calibri" panose="020F0502020204030204" pitchFamily="34" charset="0"/>
                <a:ea typeface="Calibri" panose="020F0502020204030204" pitchFamily="34" charset="0"/>
                <a:cs typeface="B Mitra" panose="00000400000000000000" pitchFamily="2" charset="-78"/>
              </a:rPr>
              <a:t>رو به رو </a:t>
            </a:r>
            <a:r>
              <a:rPr lang="en-US" sz="1800" dirty="0">
                <a:effectLst/>
                <a:latin typeface="Calibri" panose="020F0502020204030204" pitchFamily="34" charset="0"/>
                <a:ea typeface="Calibri" panose="020F0502020204030204" pitchFamily="34" charset="0"/>
                <a:cs typeface="B Mitra" panose="00000400000000000000" pitchFamily="2" charset="-78"/>
              </a:rPr>
              <a:t> EC </a:t>
            </a:r>
            <a:r>
              <a:rPr lang="fa-IR" sz="1800" dirty="0">
                <a:effectLst/>
                <a:latin typeface="Calibri" panose="020F0502020204030204" pitchFamily="34" charset="0"/>
                <a:ea typeface="Calibri" panose="020F0502020204030204" pitchFamily="34" charset="0"/>
                <a:cs typeface="B Mitra" panose="00000400000000000000" pitchFamily="2" charset="-78"/>
              </a:rPr>
              <a:t>مناسب، قابل تحمل و نامناسب آب و خاک برای درختان پسته ارائه شده است. علاوه بر شوری بالای آب و خاک، وجود لایه سخت، شوری و </a:t>
            </a:r>
            <a:r>
              <a:rPr lang="fa-IR" sz="1800" dirty="0" err="1">
                <a:effectLst/>
                <a:latin typeface="Calibri" panose="020F0502020204030204" pitchFamily="34" charset="0"/>
                <a:ea typeface="Calibri" panose="020F0502020204030204" pitchFamily="34" charset="0"/>
                <a:cs typeface="B Mitra" panose="00000400000000000000" pitchFamily="2" charset="-78"/>
              </a:rPr>
              <a:t>قلیائیت</a:t>
            </a:r>
            <a:r>
              <a:rPr lang="fa-IR" sz="1800" dirty="0">
                <a:effectLst/>
                <a:latin typeface="Calibri" panose="020F0502020204030204" pitchFamily="34" charset="0"/>
                <a:ea typeface="Calibri" panose="020F0502020204030204" pitchFamily="34" charset="0"/>
                <a:cs typeface="B Mitra" panose="00000400000000000000" pitchFamily="2" charset="-78"/>
              </a:rPr>
              <a:t> خاک، وجود یک لایه کاملاً شنی در زیر لایه رسی، بالا بودن سطح سفره های کاذب آب (زه) یا به عبارتی بالا بودن سطح </a:t>
            </a:r>
            <a:r>
              <a:rPr lang="fa-IR" sz="1800" dirty="0" err="1">
                <a:effectLst/>
                <a:latin typeface="Calibri" panose="020F0502020204030204" pitchFamily="34" charset="0"/>
                <a:ea typeface="Calibri" panose="020F0502020204030204" pitchFamily="34" charset="0"/>
                <a:cs typeface="B Mitra" panose="00000400000000000000" pitchFamily="2" charset="-78"/>
              </a:rPr>
              <a:t>ایستابی</a:t>
            </a:r>
            <a:r>
              <a:rPr lang="fa-IR" sz="1800" dirty="0">
                <a:effectLst/>
                <a:latin typeface="Calibri" panose="020F0502020204030204" pitchFamily="34" charset="0"/>
                <a:ea typeface="Calibri" panose="020F0502020204030204" pitchFamily="34" charset="0"/>
                <a:cs typeface="B Mitra" panose="00000400000000000000" pitchFamily="2" charset="-78"/>
              </a:rPr>
              <a:t> از عوامل محدود کننده کشت پسته می باشد که قبل از احداث باغ لازم است توسط متخصصین آب و خاک بررسی و در صورتیکه عوامل محدود کننده قابل رفع و شرایط ، قابل اصلاح باشد نسبت به اصلاح و سپس برای احداث باغ اقدام و در غیر این صورت بهتر است از احداث باغ صرف نظر گردد. آگاهی از عوامل محدود کننده خاکی و حذف آنها از شرایط موجود مزرعه، از نکات فنی بسیار مهم می باشد. به همین دلیل این عوامل در قالب جدول زیر ارائه می گردد.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20102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heel(1)">
                                      <p:cBhvr>
                                        <p:cTn id="11" dur="2000"/>
                                        <p:tgtEl>
                                          <p:spTgt spid="6">
                                            <p:txEl>
                                              <p:pRg st="0" end="0"/>
                                            </p:txEl>
                                          </p:spTgt>
                                        </p:tgtEl>
                                      </p:cBhvr>
                                    </p:animEffect>
                                  </p:childTnLst>
                                </p:cTn>
                              </p:par>
                            </p:childTnLst>
                          </p:cTn>
                        </p:par>
                        <p:par>
                          <p:cTn id="12" fill="hold">
                            <p:stCondLst>
                              <p:cond delay="4000"/>
                            </p:stCondLst>
                            <p:childTnLst>
                              <p:par>
                                <p:cTn id="13" presetID="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DF05-4604-4296-95C0-18EA1AAA05FA}"/>
              </a:ext>
            </a:extLst>
          </p:cNvPr>
          <p:cNvSpPr>
            <a:spLocks noGrp="1"/>
          </p:cNvSpPr>
          <p:nvPr>
            <p:ph type="title"/>
          </p:nvPr>
        </p:nvSpPr>
        <p:spPr>
          <a:xfrm>
            <a:off x="4406545" y="63093"/>
            <a:ext cx="7633056" cy="672621"/>
          </a:xfrm>
        </p:spPr>
        <p:txBody>
          <a:bodyPr/>
          <a:lstStyle/>
          <a:p>
            <a:r>
              <a:rPr lang="fa-IR" dirty="0"/>
              <a:t>شناخت مشکلات </a:t>
            </a:r>
            <a:r>
              <a:rPr lang="fa-IR" dirty="0" err="1"/>
              <a:t>نفوذپذیری</a:t>
            </a:r>
            <a:r>
              <a:rPr lang="fa-IR" dirty="0"/>
              <a:t> آب در خاک</a:t>
            </a:r>
          </a:p>
        </p:txBody>
      </p:sp>
      <p:sp>
        <p:nvSpPr>
          <p:cNvPr id="3" name="Content Placeholder 2">
            <a:extLst>
              <a:ext uri="{FF2B5EF4-FFF2-40B4-BE49-F238E27FC236}">
                <a16:creationId xmlns:a16="http://schemas.microsoft.com/office/drawing/2014/main" id="{B543F330-5F9E-4629-93FA-87A76DFCC5E9}"/>
              </a:ext>
            </a:extLst>
          </p:cNvPr>
          <p:cNvSpPr>
            <a:spLocks noGrp="1"/>
          </p:cNvSpPr>
          <p:nvPr>
            <p:ph idx="1"/>
          </p:nvPr>
        </p:nvSpPr>
        <p:spPr>
          <a:xfrm>
            <a:off x="301658" y="791853"/>
            <a:ext cx="11708089" cy="5901178"/>
          </a:xfrm>
        </p:spPr>
        <p:txBody>
          <a:bodyPr/>
          <a:lstStyle/>
          <a:p>
            <a:pPr marL="285750" indent="-285750">
              <a:buFont typeface="Arial" panose="020B0604020202020204" pitchFamily="34" charset="0"/>
              <a:buChar char="•"/>
            </a:pPr>
            <a:r>
              <a:rPr lang="fa-IR" sz="1800" dirty="0">
                <a:effectLst/>
                <a:latin typeface="Calibri" panose="020F0502020204030204" pitchFamily="34" charset="0"/>
                <a:ea typeface="Calibri" panose="020F0502020204030204" pitchFamily="34" charset="0"/>
                <a:cs typeface="B Mitra" panose="00000400000000000000" pitchFamily="2" charset="-78"/>
              </a:rPr>
              <a:t>افزایش فرکانس آبیاری (کاهش دور آبیاری)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fa-IR" sz="1800" dirty="0">
                <a:effectLst/>
                <a:latin typeface="Calibri" panose="020F0502020204030204" pitchFamily="34" charset="0"/>
                <a:ea typeface="Calibri" panose="020F0502020204030204" pitchFamily="34" charset="0"/>
                <a:cs typeface="B Mitra" panose="00000400000000000000" pitchFamily="2" charset="-78"/>
              </a:rPr>
              <a:t>جلوگیری از </a:t>
            </a:r>
            <a:r>
              <a:rPr lang="fa-IR" sz="1800" dirty="0" err="1">
                <a:effectLst/>
                <a:latin typeface="Calibri" panose="020F0502020204030204" pitchFamily="34" charset="0"/>
                <a:ea typeface="Calibri" panose="020F0502020204030204" pitchFamily="34" charset="0"/>
                <a:cs typeface="B Mitra" panose="00000400000000000000" pitchFamily="2" charset="-78"/>
              </a:rPr>
              <a:t>سله</a:t>
            </a:r>
            <a:r>
              <a:rPr lang="fa-IR" sz="1800" dirty="0">
                <a:effectLst/>
                <a:latin typeface="Calibri" panose="020F0502020204030204" pitchFamily="34" charset="0"/>
                <a:ea typeface="Calibri" panose="020F0502020204030204" pitchFamily="34" charset="0"/>
                <a:cs typeface="B Mitra" panose="00000400000000000000" pitchFamily="2" charset="-78"/>
              </a:rPr>
              <a:t> بستن خاک در زمین های پسته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fa-IR" sz="1800" dirty="0">
                <a:effectLst/>
                <a:latin typeface="Calibri" panose="020F0502020204030204" pitchFamily="34" charset="0"/>
                <a:ea typeface="Calibri" panose="020F0502020204030204" pitchFamily="34" charset="0"/>
                <a:cs typeface="B Mitra" panose="00000400000000000000" pitchFamily="2" charset="-78"/>
              </a:rPr>
              <a:t>عملیات خاک ورزی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fa-IR" sz="1800" dirty="0">
                <a:effectLst/>
                <a:latin typeface="Calibri" panose="020F0502020204030204" pitchFamily="34" charset="0"/>
                <a:ea typeface="Calibri" panose="020F0502020204030204" pitchFamily="34" charset="0"/>
                <a:cs typeface="B Mitra" panose="00000400000000000000" pitchFamily="2" charset="-78"/>
              </a:rPr>
              <a:t>مدیریت مواد آلی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fa-IR" sz="1800" dirty="0">
                <a:effectLst/>
                <a:latin typeface="Calibri" panose="020F0502020204030204" pitchFamily="34" charset="0"/>
                <a:ea typeface="Calibri" panose="020F0502020204030204" pitchFamily="34" charset="0"/>
                <a:cs typeface="B Mitra" panose="00000400000000000000" pitchFamily="2" charset="-78"/>
              </a:rPr>
              <a:t>بقایای گیاهی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pic>
        <p:nvPicPr>
          <p:cNvPr id="4" name="Picture 3">
            <a:extLst>
              <a:ext uri="{FF2B5EF4-FFF2-40B4-BE49-F238E27FC236}">
                <a16:creationId xmlns:a16="http://schemas.microsoft.com/office/drawing/2014/main" id="{42170B13-C36A-4ACA-9039-5197A1EB95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85740"/>
            <a:ext cx="5794342" cy="5353028"/>
          </a:xfrm>
          <a:prstGeom prst="rect">
            <a:avLst/>
          </a:prstGeom>
          <a:ln>
            <a:solidFill>
              <a:schemeClr val="tx1"/>
            </a:solidFill>
          </a:ln>
        </p:spPr>
      </p:pic>
      <p:sp>
        <p:nvSpPr>
          <p:cNvPr id="5" name="TextBox 4">
            <a:extLst>
              <a:ext uri="{FF2B5EF4-FFF2-40B4-BE49-F238E27FC236}">
                <a16:creationId xmlns:a16="http://schemas.microsoft.com/office/drawing/2014/main" id="{DF7BA480-DCC5-4E74-9025-2F6168123057}"/>
              </a:ext>
            </a:extLst>
          </p:cNvPr>
          <p:cNvSpPr txBox="1"/>
          <p:nvPr/>
        </p:nvSpPr>
        <p:spPr>
          <a:xfrm>
            <a:off x="6245259" y="3549537"/>
            <a:ext cx="5794342" cy="2534027"/>
          </a:xfrm>
          <a:prstGeom prst="rect">
            <a:avLst/>
          </a:prstGeom>
          <a:noFill/>
        </p:spPr>
        <p:txBody>
          <a:bodyPr wrap="square" rtlCol="1">
            <a:spAutoFit/>
          </a:bodyPr>
          <a:lstStyle/>
          <a:p>
            <a:pPr algn="just" rtl="1">
              <a:lnSpc>
                <a:spcPct val="150000"/>
              </a:lnSpc>
            </a:pPr>
            <a:r>
              <a:rPr lang="fa-IR" sz="1800" dirty="0">
                <a:effectLst/>
                <a:latin typeface="Calibri" panose="020F0502020204030204" pitchFamily="34" charset="0"/>
                <a:ea typeface="Calibri" panose="020F0502020204030204" pitchFamily="34" charset="0"/>
                <a:cs typeface="B Mitra" panose="00000400000000000000" pitchFamily="2" charset="-78"/>
              </a:rPr>
              <a:t>مواد اصلاحی شیمیایی جهت بهبود </a:t>
            </a:r>
            <a:r>
              <a:rPr lang="fa-IR" sz="1800" dirty="0" err="1">
                <a:effectLst/>
                <a:latin typeface="Calibri" panose="020F0502020204030204" pitchFamily="34" charset="0"/>
                <a:ea typeface="Calibri" panose="020F0502020204030204" pitchFamily="34" charset="0"/>
                <a:cs typeface="B Mitra" panose="00000400000000000000" pitchFamily="2" charset="-78"/>
              </a:rPr>
              <a:t>نفوذپذیری</a:t>
            </a:r>
            <a:r>
              <a:rPr lang="fa-IR" sz="1800" dirty="0">
                <a:effectLst/>
                <a:latin typeface="Calibri" panose="020F0502020204030204" pitchFamily="34" charset="0"/>
                <a:ea typeface="Calibri" panose="020F0502020204030204" pitchFamily="34" charset="0"/>
                <a:cs typeface="B Mitra" panose="00000400000000000000" pitchFamily="2" charset="-78"/>
              </a:rPr>
              <a:t> آب در خاک در واقع باعث کاهش مقاومت حرکت آب در داخل </a:t>
            </a:r>
            <a:r>
              <a:rPr lang="fa-IR" sz="1800" dirty="0" err="1">
                <a:effectLst/>
                <a:latin typeface="Calibri" panose="020F0502020204030204" pitchFamily="34" charset="0"/>
                <a:ea typeface="Calibri" panose="020F0502020204030204" pitchFamily="34" charset="0"/>
                <a:cs typeface="B Mitra" panose="00000400000000000000" pitchFamily="2" charset="-78"/>
              </a:rPr>
              <a:t>پروفیل</a:t>
            </a:r>
            <a:r>
              <a:rPr lang="fa-IR" sz="1800" dirty="0">
                <a:effectLst/>
                <a:latin typeface="Calibri" panose="020F0502020204030204" pitchFamily="34" charset="0"/>
                <a:ea typeface="Calibri" panose="020F0502020204030204" pitchFamily="34" charset="0"/>
                <a:cs typeface="B Mitra" panose="00000400000000000000" pitchFamily="2" charset="-78"/>
              </a:rPr>
              <a:t> خاک می گردند.</a:t>
            </a:r>
            <a:r>
              <a:rPr lang="fa-IR" sz="1800" dirty="0">
                <a:latin typeface="Calibri" panose="020F0502020204030204" pitchFamily="34" charset="0"/>
                <a:ea typeface="Calibri" panose="020F0502020204030204" pitchFamily="34" charset="0"/>
                <a:cs typeface="Arial" panose="020B060402020202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در مجموع چهار نوع مواد شیمیایی اصلاحی جهت بهبود مسائل </a:t>
            </a:r>
            <a:r>
              <a:rPr lang="fa-IR" sz="1800" dirty="0" err="1">
                <a:effectLst/>
                <a:latin typeface="Calibri" panose="020F0502020204030204" pitchFamily="34" charset="0"/>
                <a:ea typeface="Calibri" panose="020F0502020204030204" pitchFamily="34" charset="0"/>
                <a:cs typeface="B Mitra" panose="00000400000000000000" pitchFamily="2" charset="-78"/>
              </a:rPr>
              <a:t>نفوذپذیری</a:t>
            </a:r>
            <a:r>
              <a:rPr lang="fa-IR" sz="1800" dirty="0">
                <a:effectLst/>
                <a:latin typeface="Calibri" panose="020F0502020204030204" pitchFamily="34" charset="0"/>
                <a:ea typeface="Calibri" panose="020F0502020204030204" pitchFamily="34" charset="0"/>
                <a:cs typeface="B Mitra" panose="00000400000000000000" pitchFamily="2" charset="-78"/>
              </a:rPr>
              <a:t> آب در خاک مورد استفاده قرار می گیرد که شامل نمک ها، مواد ایجاد کننده کلسیم، </a:t>
            </a:r>
            <a:r>
              <a:rPr lang="fa-IR" sz="1800" dirty="0" err="1">
                <a:effectLst/>
                <a:latin typeface="Calibri" panose="020F0502020204030204" pitchFamily="34" charset="0"/>
                <a:ea typeface="Calibri" panose="020F0502020204030204" pitchFamily="34" charset="0"/>
                <a:cs typeface="B Mitra" panose="00000400000000000000" pitchFamily="2" charset="-78"/>
              </a:rPr>
              <a:t>اسیدها</a:t>
            </a:r>
            <a:r>
              <a:rPr lang="fa-IR" sz="1800" dirty="0">
                <a:effectLst/>
                <a:latin typeface="Calibri" panose="020F0502020204030204" pitchFamily="34" charset="0"/>
                <a:ea typeface="Calibri" panose="020F0502020204030204" pitchFamily="34" charset="0"/>
                <a:cs typeface="B Mitra" panose="00000400000000000000" pitchFamily="2" charset="-78"/>
              </a:rPr>
              <a:t> یا مواد تشکیل دهنده اسید و حالت دهنده های خاکی که شامل </a:t>
            </a:r>
            <a:r>
              <a:rPr lang="fa-IR" sz="1800" dirty="0" err="1">
                <a:effectLst/>
                <a:latin typeface="Calibri" panose="020F0502020204030204" pitchFamily="34" charset="0"/>
                <a:ea typeface="Calibri" panose="020F0502020204030204" pitchFamily="34" charset="0"/>
                <a:cs typeface="B Mitra" panose="00000400000000000000" pitchFamily="2" charset="-78"/>
              </a:rPr>
              <a:t>پلیمرها</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مویان</a:t>
            </a:r>
            <a:r>
              <a:rPr lang="fa-IR" sz="1800" dirty="0">
                <a:effectLst/>
                <a:latin typeface="Calibri" panose="020F0502020204030204" pitchFamily="34" charset="0"/>
                <a:ea typeface="Calibri" panose="020F0502020204030204" pitchFamily="34" charset="0"/>
                <a:cs typeface="B Mitra" panose="00000400000000000000" pitchFamily="2" charset="-78"/>
              </a:rPr>
              <a:t> (مرطوب کننده سطح) می باشد.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pPr>
            <a:endParaRPr lang="fa-IR" dirty="0"/>
          </a:p>
        </p:txBody>
      </p:sp>
      <p:sp>
        <p:nvSpPr>
          <p:cNvPr id="6" name="TextBox 5">
            <a:extLst>
              <a:ext uri="{FF2B5EF4-FFF2-40B4-BE49-F238E27FC236}">
                <a16:creationId xmlns:a16="http://schemas.microsoft.com/office/drawing/2014/main" id="{16E6936D-A153-4053-8BB6-9DCFE6518E3E}"/>
              </a:ext>
            </a:extLst>
          </p:cNvPr>
          <p:cNvSpPr txBox="1"/>
          <p:nvPr/>
        </p:nvSpPr>
        <p:spPr>
          <a:xfrm>
            <a:off x="730578" y="904131"/>
            <a:ext cx="4637986" cy="369332"/>
          </a:xfrm>
          <a:prstGeom prst="rect">
            <a:avLst/>
          </a:prstGeom>
          <a:noFill/>
        </p:spPr>
        <p:txBody>
          <a:bodyPr wrap="square" rtlCol="1">
            <a:spAutoFit/>
          </a:bodyPr>
          <a:lstStyle/>
          <a:p>
            <a:r>
              <a:rPr lang="ar-SA" sz="1800" b="1" dirty="0">
                <a:solidFill>
                  <a:srgbClr val="FF0000"/>
                </a:solidFill>
                <a:effectLst/>
                <a:latin typeface="Calibri Light" panose="020F0302020204030204" pitchFamily="34" charset="0"/>
                <a:ea typeface="Times New Roman" panose="02020603050405020304" pitchFamily="18" charset="0"/>
                <a:cs typeface="B Mitra" panose="00000400000000000000" pitchFamily="2" charset="-78"/>
              </a:rPr>
              <a:t>اقلیم و شرایط آب و هوایی مناسب مورد نیاز درخت پسته</a:t>
            </a:r>
            <a:endParaRPr lang="en-US" sz="1800" b="1" dirty="0">
              <a:solidFill>
                <a:srgbClr val="FF0000"/>
              </a:solidFill>
              <a:effectLst/>
              <a:latin typeface="Calibri Light" panose="020F0302020204030204" pitchFamily="34" charset="0"/>
              <a:ea typeface="Times New Roman" panose="02020603050405020304" pitchFamily="18" charset="0"/>
              <a:cs typeface="B Mitra" panose="00000400000000000000" pitchFamily="2" charset="-78"/>
            </a:endParaRPr>
          </a:p>
        </p:txBody>
      </p:sp>
    </p:spTree>
    <p:extLst>
      <p:ext uri="{BB962C8B-B14F-4D97-AF65-F5344CB8AC3E}">
        <p14:creationId xmlns:p14="http://schemas.microsoft.com/office/powerpoint/2010/main" val="1755929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6"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down)">
                                      <p:cBhvr>
                                        <p:cTn id="27" dur="580">
                                          <p:stCondLst>
                                            <p:cond delay="0"/>
                                          </p:stCondLst>
                                        </p:cTn>
                                        <p:tgtEl>
                                          <p:spTgt spid="3">
                                            <p:txEl>
                                              <p:pRg st="1" end="1"/>
                                            </p:txEl>
                                          </p:spTgt>
                                        </p:tgtEl>
                                      </p:cBhvr>
                                    </p:animEffect>
                                    <p:anim calcmode="lin" valueType="num">
                                      <p:cBhvr>
                                        <p:cTn id="2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1" end="1"/>
                                            </p:txEl>
                                          </p:spTgt>
                                        </p:tgtEl>
                                      </p:cBhvr>
                                      <p:to x="100000" y="60000"/>
                                    </p:animScale>
                                    <p:animScale>
                                      <p:cBhvr>
                                        <p:cTn id="34" dur="166" decel="50000">
                                          <p:stCondLst>
                                            <p:cond delay="676"/>
                                          </p:stCondLst>
                                        </p:cTn>
                                        <p:tgtEl>
                                          <p:spTgt spid="3">
                                            <p:txEl>
                                              <p:pRg st="1" end="1"/>
                                            </p:txEl>
                                          </p:spTgt>
                                        </p:tgtEl>
                                      </p:cBhvr>
                                      <p:to x="100000" y="100000"/>
                                    </p:animScale>
                                    <p:animScale>
                                      <p:cBhvr>
                                        <p:cTn id="35" dur="26">
                                          <p:stCondLst>
                                            <p:cond delay="1312"/>
                                          </p:stCondLst>
                                        </p:cTn>
                                        <p:tgtEl>
                                          <p:spTgt spid="3">
                                            <p:txEl>
                                              <p:pRg st="1" end="1"/>
                                            </p:txEl>
                                          </p:spTgt>
                                        </p:tgtEl>
                                      </p:cBhvr>
                                      <p:to x="100000" y="80000"/>
                                    </p:animScale>
                                    <p:animScale>
                                      <p:cBhvr>
                                        <p:cTn id="36" dur="166" decel="50000">
                                          <p:stCondLst>
                                            <p:cond delay="1338"/>
                                          </p:stCondLst>
                                        </p:cTn>
                                        <p:tgtEl>
                                          <p:spTgt spid="3">
                                            <p:txEl>
                                              <p:pRg st="1" end="1"/>
                                            </p:txEl>
                                          </p:spTgt>
                                        </p:tgtEl>
                                      </p:cBhvr>
                                      <p:to x="100000" y="100000"/>
                                    </p:animScale>
                                    <p:animScale>
                                      <p:cBhvr>
                                        <p:cTn id="37" dur="26">
                                          <p:stCondLst>
                                            <p:cond delay="1642"/>
                                          </p:stCondLst>
                                        </p:cTn>
                                        <p:tgtEl>
                                          <p:spTgt spid="3">
                                            <p:txEl>
                                              <p:pRg st="1" end="1"/>
                                            </p:txEl>
                                          </p:spTgt>
                                        </p:tgtEl>
                                      </p:cBhvr>
                                      <p:to x="100000" y="90000"/>
                                    </p:animScale>
                                    <p:animScale>
                                      <p:cBhvr>
                                        <p:cTn id="38" dur="166" decel="50000">
                                          <p:stCondLst>
                                            <p:cond delay="1668"/>
                                          </p:stCondLst>
                                        </p:cTn>
                                        <p:tgtEl>
                                          <p:spTgt spid="3">
                                            <p:txEl>
                                              <p:pRg st="1" end="1"/>
                                            </p:txEl>
                                          </p:spTgt>
                                        </p:tgtEl>
                                      </p:cBhvr>
                                      <p:to x="100000" y="100000"/>
                                    </p:animScale>
                                    <p:animScale>
                                      <p:cBhvr>
                                        <p:cTn id="39" dur="26">
                                          <p:stCondLst>
                                            <p:cond delay="1808"/>
                                          </p:stCondLst>
                                        </p:cTn>
                                        <p:tgtEl>
                                          <p:spTgt spid="3">
                                            <p:txEl>
                                              <p:pRg st="1" end="1"/>
                                            </p:txEl>
                                          </p:spTgt>
                                        </p:tgtEl>
                                      </p:cBhvr>
                                      <p:to x="100000" y="95000"/>
                                    </p:animScale>
                                    <p:animScale>
                                      <p:cBhvr>
                                        <p:cTn id="40" dur="166" decel="50000">
                                          <p:stCondLst>
                                            <p:cond delay="1834"/>
                                          </p:stCondLst>
                                        </p:cTn>
                                        <p:tgtEl>
                                          <p:spTgt spid="3">
                                            <p:txEl>
                                              <p:pRg st="1" end="1"/>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animEffect transition="in" filter="wipe(down)">
                                      <p:cBhvr>
                                        <p:cTn id="59" dur="580">
                                          <p:stCondLst>
                                            <p:cond delay="0"/>
                                          </p:stCondLst>
                                        </p:cTn>
                                        <p:tgtEl>
                                          <p:spTgt spid="3">
                                            <p:txEl>
                                              <p:pRg st="3" end="3"/>
                                            </p:txEl>
                                          </p:spTgt>
                                        </p:tgtEl>
                                      </p:cBhvr>
                                    </p:animEffect>
                                    <p:anim calcmode="lin" valueType="num">
                                      <p:cBhvr>
                                        <p:cTn id="6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3" end="3"/>
                                            </p:txEl>
                                          </p:spTgt>
                                        </p:tgtEl>
                                      </p:cBhvr>
                                      <p:to x="100000" y="60000"/>
                                    </p:animScale>
                                    <p:animScale>
                                      <p:cBhvr>
                                        <p:cTn id="66" dur="166" decel="50000">
                                          <p:stCondLst>
                                            <p:cond delay="676"/>
                                          </p:stCondLst>
                                        </p:cTn>
                                        <p:tgtEl>
                                          <p:spTgt spid="3">
                                            <p:txEl>
                                              <p:pRg st="3" end="3"/>
                                            </p:txEl>
                                          </p:spTgt>
                                        </p:tgtEl>
                                      </p:cBhvr>
                                      <p:to x="100000" y="100000"/>
                                    </p:animScale>
                                    <p:animScale>
                                      <p:cBhvr>
                                        <p:cTn id="67" dur="26">
                                          <p:stCondLst>
                                            <p:cond delay="1312"/>
                                          </p:stCondLst>
                                        </p:cTn>
                                        <p:tgtEl>
                                          <p:spTgt spid="3">
                                            <p:txEl>
                                              <p:pRg st="3" end="3"/>
                                            </p:txEl>
                                          </p:spTgt>
                                        </p:tgtEl>
                                      </p:cBhvr>
                                      <p:to x="100000" y="80000"/>
                                    </p:animScale>
                                    <p:animScale>
                                      <p:cBhvr>
                                        <p:cTn id="68" dur="166" decel="50000">
                                          <p:stCondLst>
                                            <p:cond delay="1338"/>
                                          </p:stCondLst>
                                        </p:cTn>
                                        <p:tgtEl>
                                          <p:spTgt spid="3">
                                            <p:txEl>
                                              <p:pRg st="3" end="3"/>
                                            </p:txEl>
                                          </p:spTgt>
                                        </p:tgtEl>
                                      </p:cBhvr>
                                      <p:to x="100000" y="100000"/>
                                    </p:animScale>
                                    <p:animScale>
                                      <p:cBhvr>
                                        <p:cTn id="69" dur="26">
                                          <p:stCondLst>
                                            <p:cond delay="1642"/>
                                          </p:stCondLst>
                                        </p:cTn>
                                        <p:tgtEl>
                                          <p:spTgt spid="3">
                                            <p:txEl>
                                              <p:pRg st="3" end="3"/>
                                            </p:txEl>
                                          </p:spTgt>
                                        </p:tgtEl>
                                      </p:cBhvr>
                                      <p:to x="100000" y="90000"/>
                                    </p:animScale>
                                    <p:animScale>
                                      <p:cBhvr>
                                        <p:cTn id="70" dur="166" decel="50000">
                                          <p:stCondLst>
                                            <p:cond delay="1668"/>
                                          </p:stCondLst>
                                        </p:cTn>
                                        <p:tgtEl>
                                          <p:spTgt spid="3">
                                            <p:txEl>
                                              <p:pRg st="3" end="3"/>
                                            </p:txEl>
                                          </p:spTgt>
                                        </p:tgtEl>
                                      </p:cBhvr>
                                      <p:to x="100000" y="100000"/>
                                    </p:animScale>
                                    <p:animScale>
                                      <p:cBhvr>
                                        <p:cTn id="71" dur="26">
                                          <p:stCondLst>
                                            <p:cond delay="1808"/>
                                          </p:stCondLst>
                                        </p:cTn>
                                        <p:tgtEl>
                                          <p:spTgt spid="3">
                                            <p:txEl>
                                              <p:pRg st="3" end="3"/>
                                            </p:txEl>
                                          </p:spTgt>
                                        </p:tgtEl>
                                      </p:cBhvr>
                                      <p:to x="100000" y="95000"/>
                                    </p:animScale>
                                    <p:animScale>
                                      <p:cBhvr>
                                        <p:cTn id="72" dur="166" decel="50000">
                                          <p:stCondLst>
                                            <p:cond delay="1834"/>
                                          </p:stCondLst>
                                        </p:cTn>
                                        <p:tgtEl>
                                          <p:spTgt spid="3">
                                            <p:txEl>
                                              <p:pRg st="3" end="3"/>
                                            </p:txEl>
                                          </p:spTgt>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down)">
                                      <p:cBhvr>
                                        <p:cTn id="75" dur="580">
                                          <p:stCondLst>
                                            <p:cond delay="0"/>
                                          </p:stCondLst>
                                        </p:cTn>
                                        <p:tgtEl>
                                          <p:spTgt spid="3">
                                            <p:txEl>
                                              <p:pRg st="4" end="4"/>
                                            </p:txEl>
                                          </p:spTgt>
                                        </p:tgtEl>
                                      </p:cBhvr>
                                    </p:animEffect>
                                    <p:anim calcmode="lin" valueType="num">
                                      <p:cBhvr>
                                        <p:cTn id="7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4" end="4"/>
                                            </p:txEl>
                                          </p:spTgt>
                                        </p:tgtEl>
                                      </p:cBhvr>
                                      <p:to x="100000" y="60000"/>
                                    </p:animScale>
                                    <p:animScale>
                                      <p:cBhvr>
                                        <p:cTn id="82" dur="166" decel="50000">
                                          <p:stCondLst>
                                            <p:cond delay="676"/>
                                          </p:stCondLst>
                                        </p:cTn>
                                        <p:tgtEl>
                                          <p:spTgt spid="3">
                                            <p:txEl>
                                              <p:pRg st="4" end="4"/>
                                            </p:txEl>
                                          </p:spTgt>
                                        </p:tgtEl>
                                      </p:cBhvr>
                                      <p:to x="100000" y="100000"/>
                                    </p:animScale>
                                    <p:animScale>
                                      <p:cBhvr>
                                        <p:cTn id="83" dur="26">
                                          <p:stCondLst>
                                            <p:cond delay="1312"/>
                                          </p:stCondLst>
                                        </p:cTn>
                                        <p:tgtEl>
                                          <p:spTgt spid="3">
                                            <p:txEl>
                                              <p:pRg st="4" end="4"/>
                                            </p:txEl>
                                          </p:spTgt>
                                        </p:tgtEl>
                                      </p:cBhvr>
                                      <p:to x="100000" y="80000"/>
                                    </p:animScale>
                                    <p:animScale>
                                      <p:cBhvr>
                                        <p:cTn id="84" dur="166" decel="50000">
                                          <p:stCondLst>
                                            <p:cond delay="1338"/>
                                          </p:stCondLst>
                                        </p:cTn>
                                        <p:tgtEl>
                                          <p:spTgt spid="3">
                                            <p:txEl>
                                              <p:pRg st="4" end="4"/>
                                            </p:txEl>
                                          </p:spTgt>
                                        </p:tgtEl>
                                      </p:cBhvr>
                                      <p:to x="100000" y="100000"/>
                                    </p:animScale>
                                    <p:animScale>
                                      <p:cBhvr>
                                        <p:cTn id="85" dur="26">
                                          <p:stCondLst>
                                            <p:cond delay="1642"/>
                                          </p:stCondLst>
                                        </p:cTn>
                                        <p:tgtEl>
                                          <p:spTgt spid="3">
                                            <p:txEl>
                                              <p:pRg st="4" end="4"/>
                                            </p:txEl>
                                          </p:spTgt>
                                        </p:tgtEl>
                                      </p:cBhvr>
                                      <p:to x="100000" y="90000"/>
                                    </p:animScale>
                                    <p:animScale>
                                      <p:cBhvr>
                                        <p:cTn id="86" dur="166" decel="50000">
                                          <p:stCondLst>
                                            <p:cond delay="1668"/>
                                          </p:stCondLst>
                                        </p:cTn>
                                        <p:tgtEl>
                                          <p:spTgt spid="3">
                                            <p:txEl>
                                              <p:pRg st="4" end="4"/>
                                            </p:txEl>
                                          </p:spTgt>
                                        </p:tgtEl>
                                      </p:cBhvr>
                                      <p:to x="100000" y="100000"/>
                                    </p:animScale>
                                    <p:animScale>
                                      <p:cBhvr>
                                        <p:cTn id="87" dur="26">
                                          <p:stCondLst>
                                            <p:cond delay="1808"/>
                                          </p:stCondLst>
                                        </p:cTn>
                                        <p:tgtEl>
                                          <p:spTgt spid="3">
                                            <p:txEl>
                                              <p:pRg st="4" end="4"/>
                                            </p:txEl>
                                          </p:spTgt>
                                        </p:tgtEl>
                                      </p:cBhvr>
                                      <p:to x="100000" y="95000"/>
                                    </p:animScale>
                                    <p:animScale>
                                      <p:cBhvr>
                                        <p:cTn id="88" dur="166" decel="50000">
                                          <p:stCondLst>
                                            <p:cond delay="1834"/>
                                          </p:stCondLst>
                                        </p:cTn>
                                        <p:tgtEl>
                                          <p:spTgt spid="3">
                                            <p:txEl>
                                              <p:pRg st="4" end="4"/>
                                            </p:txEl>
                                          </p:spTgt>
                                        </p:tgtEl>
                                      </p:cBhvr>
                                      <p:to x="100000" y="100000"/>
                                    </p:animScale>
                                  </p:childTnLst>
                                </p:cTn>
                              </p:par>
                            </p:childTnLst>
                          </p:cTn>
                        </p:par>
                        <p:par>
                          <p:cTn id="89" fill="hold">
                            <p:stCondLst>
                              <p:cond delay="4000"/>
                            </p:stCondLst>
                            <p:childTnLst>
                              <p:par>
                                <p:cTn id="90" presetID="45" presetClass="entr" presetSubtype="0" fill="hold" nodeType="afterEffect">
                                  <p:stCondLst>
                                    <p:cond delay="0"/>
                                  </p:stCondLst>
                                  <p:childTnLst>
                                    <p:set>
                                      <p:cBhvr>
                                        <p:cTn id="91" dur="1" fill="hold">
                                          <p:stCondLst>
                                            <p:cond delay="0"/>
                                          </p:stCondLst>
                                        </p:cTn>
                                        <p:tgtEl>
                                          <p:spTgt spid="5">
                                            <p:txEl>
                                              <p:pRg st="0" end="0"/>
                                            </p:txEl>
                                          </p:spTgt>
                                        </p:tgtEl>
                                        <p:attrNameLst>
                                          <p:attrName>style.visibility</p:attrName>
                                        </p:attrNameLst>
                                      </p:cBhvr>
                                      <p:to>
                                        <p:strVal val="visible"/>
                                      </p:to>
                                    </p:set>
                                    <p:animEffect transition="in" filter="fade">
                                      <p:cBhvr>
                                        <p:cTn id="92" dur="2000"/>
                                        <p:tgtEl>
                                          <p:spTgt spid="5">
                                            <p:txEl>
                                              <p:pRg st="0" end="0"/>
                                            </p:txEl>
                                          </p:spTgt>
                                        </p:tgtEl>
                                      </p:cBhvr>
                                    </p:animEffect>
                                    <p:anim calcmode="lin" valueType="num">
                                      <p:cBhvr>
                                        <p:cTn id="93" dur="2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94" dur="2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par>
                          <p:cTn id="95" fill="hold">
                            <p:stCondLst>
                              <p:cond delay="6000"/>
                            </p:stCondLst>
                            <p:childTnLst>
                              <p:par>
                                <p:cTn id="96" presetID="31" presetClass="entr" presetSubtype="0" fill="hold" grpId="0" nodeType="afterEffect">
                                  <p:stCondLst>
                                    <p:cond delay="500"/>
                                  </p:stCondLst>
                                  <p:childTnLst>
                                    <p:set>
                                      <p:cBhvr>
                                        <p:cTn id="97" dur="1" fill="hold">
                                          <p:stCondLst>
                                            <p:cond delay="0"/>
                                          </p:stCondLst>
                                        </p:cTn>
                                        <p:tgtEl>
                                          <p:spTgt spid="6"/>
                                        </p:tgtEl>
                                        <p:attrNameLst>
                                          <p:attrName>style.visibility</p:attrName>
                                        </p:attrNameLst>
                                      </p:cBhvr>
                                      <p:to>
                                        <p:strVal val="visible"/>
                                      </p:to>
                                    </p:set>
                                    <p:anim calcmode="lin" valueType="num">
                                      <p:cBhvr>
                                        <p:cTn id="98" dur="1000" fill="hold"/>
                                        <p:tgtEl>
                                          <p:spTgt spid="6"/>
                                        </p:tgtEl>
                                        <p:attrNameLst>
                                          <p:attrName>ppt_w</p:attrName>
                                        </p:attrNameLst>
                                      </p:cBhvr>
                                      <p:tavLst>
                                        <p:tav tm="0">
                                          <p:val>
                                            <p:fltVal val="0"/>
                                          </p:val>
                                        </p:tav>
                                        <p:tav tm="100000">
                                          <p:val>
                                            <p:strVal val="#ppt_w"/>
                                          </p:val>
                                        </p:tav>
                                      </p:tavLst>
                                    </p:anim>
                                    <p:anim calcmode="lin" valueType="num">
                                      <p:cBhvr>
                                        <p:cTn id="99" dur="1000" fill="hold"/>
                                        <p:tgtEl>
                                          <p:spTgt spid="6"/>
                                        </p:tgtEl>
                                        <p:attrNameLst>
                                          <p:attrName>ppt_h</p:attrName>
                                        </p:attrNameLst>
                                      </p:cBhvr>
                                      <p:tavLst>
                                        <p:tav tm="0">
                                          <p:val>
                                            <p:fltVal val="0"/>
                                          </p:val>
                                        </p:tav>
                                        <p:tav tm="100000">
                                          <p:val>
                                            <p:strVal val="#ppt_h"/>
                                          </p:val>
                                        </p:tav>
                                      </p:tavLst>
                                    </p:anim>
                                    <p:anim calcmode="lin" valueType="num">
                                      <p:cBhvr>
                                        <p:cTn id="100" dur="1000" fill="hold"/>
                                        <p:tgtEl>
                                          <p:spTgt spid="6"/>
                                        </p:tgtEl>
                                        <p:attrNameLst>
                                          <p:attrName>style.rotation</p:attrName>
                                        </p:attrNameLst>
                                      </p:cBhvr>
                                      <p:tavLst>
                                        <p:tav tm="0">
                                          <p:val>
                                            <p:fltVal val="90"/>
                                          </p:val>
                                        </p:tav>
                                        <p:tav tm="100000">
                                          <p:val>
                                            <p:fltVal val="0"/>
                                          </p:val>
                                        </p:tav>
                                      </p:tavLst>
                                    </p:anim>
                                    <p:animEffect transition="in" filter="fade">
                                      <p:cBhvr>
                                        <p:cTn id="101" dur="1000"/>
                                        <p:tgtEl>
                                          <p:spTgt spid="6"/>
                                        </p:tgtEl>
                                      </p:cBhvr>
                                    </p:animEffect>
                                  </p:childTnLst>
                                </p:cTn>
                              </p:par>
                              <p:par>
                                <p:cTn id="102" presetID="31" presetClass="entr" presetSubtype="0" fill="hold" nodeType="withEffect">
                                  <p:stCondLst>
                                    <p:cond delay="500"/>
                                  </p:stCondLst>
                                  <p:childTnLst>
                                    <p:set>
                                      <p:cBhvr>
                                        <p:cTn id="103" dur="1" fill="hold">
                                          <p:stCondLst>
                                            <p:cond delay="0"/>
                                          </p:stCondLst>
                                        </p:cTn>
                                        <p:tgtEl>
                                          <p:spTgt spid="4"/>
                                        </p:tgtEl>
                                        <p:attrNameLst>
                                          <p:attrName>style.visibility</p:attrName>
                                        </p:attrNameLst>
                                      </p:cBhvr>
                                      <p:to>
                                        <p:strVal val="visible"/>
                                      </p:to>
                                    </p:set>
                                    <p:anim calcmode="lin" valueType="num">
                                      <p:cBhvr>
                                        <p:cTn id="104" dur="1000" fill="hold"/>
                                        <p:tgtEl>
                                          <p:spTgt spid="4"/>
                                        </p:tgtEl>
                                        <p:attrNameLst>
                                          <p:attrName>ppt_w</p:attrName>
                                        </p:attrNameLst>
                                      </p:cBhvr>
                                      <p:tavLst>
                                        <p:tav tm="0">
                                          <p:val>
                                            <p:fltVal val="0"/>
                                          </p:val>
                                        </p:tav>
                                        <p:tav tm="100000">
                                          <p:val>
                                            <p:strVal val="#ppt_w"/>
                                          </p:val>
                                        </p:tav>
                                      </p:tavLst>
                                    </p:anim>
                                    <p:anim calcmode="lin" valueType="num">
                                      <p:cBhvr>
                                        <p:cTn id="105" dur="1000" fill="hold"/>
                                        <p:tgtEl>
                                          <p:spTgt spid="4"/>
                                        </p:tgtEl>
                                        <p:attrNameLst>
                                          <p:attrName>ppt_h</p:attrName>
                                        </p:attrNameLst>
                                      </p:cBhvr>
                                      <p:tavLst>
                                        <p:tav tm="0">
                                          <p:val>
                                            <p:fltVal val="0"/>
                                          </p:val>
                                        </p:tav>
                                        <p:tav tm="100000">
                                          <p:val>
                                            <p:strVal val="#ppt_h"/>
                                          </p:val>
                                        </p:tav>
                                      </p:tavLst>
                                    </p:anim>
                                    <p:anim calcmode="lin" valueType="num">
                                      <p:cBhvr>
                                        <p:cTn id="106" dur="1000" fill="hold"/>
                                        <p:tgtEl>
                                          <p:spTgt spid="4"/>
                                        </p:tgtEl>
                                        <p:attrNameLst>
                                          <p:attrName>style.rotation</p:attrName>
                                        </p:attrNameLst>
                                      </p:cBhvr>
                                      <p:tavLst>
                                        <p:tav tm="0">
                                          <p:val>
                                            <p:fltVal val="90"/>
                                          </p:val>
                                        </p:tav>
                                        <p:tav tm="100000">
                                          <p:val>
                                            <p:fltVal val="0"/>
                                          </p:val>
                                        </p:tav>
                                      </p:tavLst>
                                    </p:anim>
                                    <p:animEffect transition="in" filter="fade">
                                      <p:cBhvr>
                                        <p:cTn id="10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4E8EB-BE4B-496C-8488-043D74E2A521}"/>
              </a:ext>
            </a:extLst>
          </p:cNvPr>
          <p:cNvSpPr>
            <a:spLocks noGrp="1"/>
          </p:cNvSpPr>
          <p:nvPr>
            <p:ph type="title"/>
          </p:nvPr>
        </p:nvSpPr>
        <p:spPr>
          <a:xfrm>
            <a:off x="4470960" y="15536"/>
            <a:ext cx="7633056" cy="682048"/>
          </a:xfrm>
        </p:spPr>
        <p:txBody>
          <a:bodyPr/>
          <a:lstStyle/>
          <a:p>
            <a:r>
              <a:rPr lang="fa-IR" dirty="0"/>
              <a:t>شرایط تغذیه ای و آبیاری درختان پسته</a:t>
            </a:r>
          </a:p>
        </p:txBody>
      </p:sp>
      <p:sp>
        <p:nvSpPr>
          <p:cNvPr id="3" name="Content Placeholder 2">
            <a:extLst>
              <a:ext uri="{FF2B5EF4-FFF2-40B4-BE49-F238E27FC236}">
                <a16:creationId xmlns:a16="http://schemas.microsoft.com/office/drawing/2014/main" id="{646CAAF4-8EC0-402A-BC3C-909CD3839793}"/>
              </a:ext>
            </a:extLst>
          </p:cNvPr>
          <p:cNvSpPr>
            <a:spLocks noGrp="1"/>
          </p:cNvSpPr>
          <p:nvPr>
            <p:ph idx="1"/>
          </p:nvPr>
        </p:nvSpPr>
        <p:spPr>
          <a:xfrm>
            <a:off x="150830" y="810705"/>
            <a:ext cx="11953186" cy="6031759"/>
          </a:xfrm>
        </p:spPr>
        <p:txBody>
          <a:bodyPr>
            <a:normAutofit/>
          </a:bodyPr>
          <a:lstStyle/>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rPr>
              <a:t>تغذیه باغات پسته در ایران به صورت های زیر انجام می گیرد: چال کود، به صورت آب آبیاری و محلول پاشی. استفاده هر یک از روش های کود دهی برای تامین تمام نیاز تغذیه ای گیاه و خاک، می تواند دارای </a:t>
            </a:r>
            <a:r>
              <a:rPr lang="fa-IR" sz="1800" dirty="0" err="1">
                <a:effectLst/>
                <a:latin typeface="Calibri" panose="020F0502020204030204" pitchFamily="34" charset="0"/>
                <a:ea typeface="Calibri" panose="020F0502020204030204" pitchFamily="34" charset="0"/>
              </a:rPr>
              <a:t>اشکالاتی</a:t>
            </a:r>
            <a:r>
              <a:rPr lang="fa-IR" sz="1800" dirty="0">
                <a:effectLst/>
                <a:latin typeface="Calibri" panose="020F0502020204030204" pitchFamily="34" charset="0"/>
                <a:ea typeface="Calibri" panose="020F0502020204030204" pitchFamily="34" charset="0"/>
              </a:rPr>
              <a:t> باشد. برای مثال به منظور تامین ماده آلی خاک با توجه به کمبود ماده آلی خاک های ایران، نیاز ضروری به مصرف مواد آلی در خاک به صورت چال کود می باشد. این استفاده از مواد آلی به صورت چال کود و زحمت های ناشی از انجام این کار، در برخی موارد کشاورزان را مجبور به استفاده از کل عناصر مورد نیاز درخت پسته به صورت چال کود می کند. با توجه به اینکه نیاز درخت در مراحل مختلف رشدی متفاوت می باشد و اینکه در استفاده کل عناصر به صورت چال کود در اول دوره رشد، ممکن است در آبیاری های سنگینی که انجام می گیرد اکثر عناصر تغذیه ای از خاک شسته شده و از دسترس گیاه خارج شود. در استفاده از روش آبیاری برای تامین کلیه نیاز تغذیه ای پسته، علاوه بر هزینه بالای این روش، در مراحل زمانی که دمای هوا پایین هست و در واقع تبخیر و </a:t>
            </a:r>
            <a:r>
              <a:rPr lang="fa-IR" sz="1800" dirty="0" err="1">
                <a:effectLst/>
                <a:latin typeface="Calibri" panose="020F0502020204030204" pitchFamily="34" charset="0"/>
                <a:ea typeface="Calibri" panose="020F0502020204030204" pitchFamily="34" charset="0"/>
              </a:rPr>
              <a:t>تعرقی</a:t>
            </a:r>
            <a:r>
              <a:rPr lang="fa-IR" sz="1800" dirty="0">
                <a:effectLst/>
                <a:latin typeface="Calibri" panose="020F0502020204030204" pitchFamily="34" charset="0"/>
                <a:ea typeface="Calibri" panose="020F0502020204030204" pitchFamily="34" charset="0"/>
              </a:rPr>
              <a:t> در خاک نیست، درخت </a:t>
            </a:r>
            <a:r>
              <a:rPr lang="fa-IR" sz="1800" dirty="0" err="1">
                <a:effectLst/>
                <a:latin typeface="Calibri" panose="020F0502020204030204" pitchFamily="34" charset="0"/>
                <a:ea typeface="Calibri" panose="020F0502020204030204" pitchFamily="34" charset="0"/>
              </a:rPr>
              <a:t>نمی</a:t>
            </a:r>
            <a:r>
              <a:rPr lang="fa-IR" sz="1800" dirty="0">
                <a:effectLst/>
                <a:latin typeface="Calibri" panose="020F0502020204030204" pitchFamily="34" charset="0"/>
                <a:ea typeface="Calibri" panose="020F0502020204030204" pitchFamily="34" charset="0"/>
              </a:rPr>
              <a:t> تواند نیازهای خود را تامین نماید (چون اولا جذب اکثر عناصر به صورت توده ای و محلول در آب است و در ثانی چون تبخیر و </a:t>
            </a:r>
            <a:r>
              <a:rPr lang="fa-IR" sz="1800" dirty="0" err="1">
                <a:effectLst/>
                <a:latin typeface="Calibri" panose="020F0502020204030204" pitchFamily="34" charset="0"/>
                <a:ea typeface="Calibri" panose="020F0502020204030204" pitchFamily="34" charset="0"/>
              </a:rPr>
              <a:t>تعرقی</a:t>
            </a:r>
            <a:r>
              <a:rPr lang="fa-IR" sz="1800" dirty="0">
                <a:effectLst/>
                <a:latin typeface="Calibri" panose="020F0502020204030204" pitchFamily="34" charset="0"/>
                <a:ea typeface="Calibri" panose="020F0502020204030204" pitchFamily="34" charset="0"/>
              </a:rPr>
              <a:t> نیست پس نیاز به جذب آب و آبیاری نیز نیست). در روش تامین عناصر گیاه به طریق محلول پاشی نیز با توجه به اثر بخشی بسیار سریع و موثر این روش ، نیاز به استفاده مداوم (هر دو هفته) می باشد و </a:t>
            </a:r>
            <a:r>
              <a:rPr lang="fa-IR" sz="1800" dirty="0" err="1">
                <a:effectLst/>
                <a:latin typeface="Calibri" panose="020F0502020204030204" pitchFamily="34" charset="0"/>
                <a:ea typeface="Calibri" panose="020F0502020204030204" pitchFamily="34" charset="0"/>
              </a:rPr>
              <a:t>نمی</a:t>
            </a:r>
            <a:r>
              <a:rPr lang="fa-IR" sz="1800" dirty="0">
                <a:effectLst/>
                <a:latin typeface="Calibri" panose="020F0502020204030204" pitchFamily="34" charset="0"/>
                <a:ea typeface="Calibri" panose="020F0502020204030204" pitchFamily="34" charset="0"/>
              </a:rPr>
              <a:t> توان برای تامین کلیه عناصر مورد نیاز گیاه از این روش استفاده نمود. توصیه برای مصرف عناصر </a:t>
            </a:r>
            <a:r>
              <a:rPr lang="fa-IR" sz="1800" dirty="0" err="1">
                <a:effectLst/>
                <a:latin typeface="Calibri" panose="020F0502020204030204" pitchFamily="34" charset="0"/>
                <a:ea typeface="Calibri" panose="020F0502020204030204" pitchFamily="34" charset="0"/>
              </a:rPr>
              <a:t>ماکرو</a:t>
            </a:r>
            <a:r>
              <a:rPr lang="fa-IR" sz="1800" dirty="0">
                <a:effectLst/>
                <a:latin typeface="Calibri" panose="020F0502020204030204" pitchFamily="34" charset="0"/>
                <a:ea typeface="Calibri" panose="020F0502020204030204" pitchFamily="34" charset="0"/>
              </a:rPr>
              <a:t> معمولا مصرف خاکی می باشد. عناصر </a:t>
            </a:r>
            <a:r>
              <a:rPr lang="fa-IR" sz="1800" dirty="0" err="1">
                <a:effectLst/>
                <a:latin typeface="Calibri" panose="020F0502020204030204" pitchFamily="34" charset="0"/>
                <a:ea typeface="Calibri" panose="020F0502020204030204" pitchFamily="34" charset="0"/>
              </a:rPr>
              <a:t>ماکرو</a:t>
            </a:r>
            <a:r>
              <a:rPr lang="fa-IR" sz="1800" dirty="0">
                <a:effectLst/>
                <a:latin typeface="Calibri" panose="020F0502020204030204" pitchFamily="34" charset="0"/>
                <a:ea typeface="Calibri" panose="020F0502020204030204" pitchFamily="34" charset="0"/>
              </a:rPr>
              <a:t> با توجه به مقدار زیادی که مورد نیاز هستند، با محلول پاشی قادر به تامین کل نیاز </a:t>
            </a:r>
            <a:r>
              <a:rPr lang="fa-IR" sz="1800" dirty="0" err="1">
                <a:effectLst/>
                <a:latin typeface="Calibri" panose="020F0502020204030204" pitchFamily="34" charset="0"/>
                <a:ea typeface="Calibri" panose="020F0502020204030204" pitchFamily="34" charset="0"/>
              </a:rPr>
              <a:t>کودی</a:t>
            </a:r>
            <a:r>
              <a:rPr lang="fa-IR" sz="1800" dirty="0">
                <a:effectLst/>
                <a:latin typeface="Calibri" panose="020F0502020204030204" pitchFamily="34" charset="0"/>
                <a:ea typeface="Calibri" panose="020F0502020204030204" pitchFamily="34" charset="0"/>
              </a:rPr>
              <a:t> نخواهد بود.</a:t>
            </a:r>
            <a:endParaRPr lang="en-US" sz="1800" dirty="0">
              <a:effectLst/>
              <a:latin typeface="Calibri" panose="020F0502020204030204" pitchFamily="34" charset="0"/>
              <a:ea typeface="Calibri" panose="020F0502020204030204" pitchFamily="34" charset="0"/>
            </a:endParaRPr>
          </a:p>
          <a:p>
            <a:r>
              <a:rPr lang="fa-IR" sz="1800" dirty="0">
                <a:effectLst/>
                <a:latin typeface="Calibri" panose="020F0502020204030204" pitchFamily="34" charset="0"/>
                <a:ea typeface="Calibri" panose="020F0502020204030204" pitchFamily="34" charset="0"/>
              </a:rPr>
              <a:t>طبق مطالب گفته شده استفاده ترکیبی از روش های فوق برای تامین سریع و کامل عناصر به تناسب دوره رشد و سن گیاه می تواند مناسب باشد. برای این منظور می تواند مواد آلی مورد نیاز خاک و گیاه به همراه قسمتی از عناصر تغذیه ای مورد نیاز گیاه طبق آنالیز خاک به صورت چال کود استفاده شود و متناسب با نیاز دوره ای گیاه از عناصری مثل پتاسیم، </a:t>
            </a:r>
            <a:r>
              <a:rPr lang="fa-IR" sz="1800" dirty="0" err="1">
                <a:effectLst/>
                <a:latin typeface="Calibri" panose="020F0502020204030204" pitchFamily="34" charset="0"/>
                <a:ea typeface="Calibri" panose="020F0502020204030204" pitchFamily="34" charset="0"/>
              </a:rPr>
              <a:t>نیتروژن</a:t>
            </a:r>
            <a:r>
              <a:rPr lang="fa-IR" sz="1800" dirty="0">
                <a:effectLst/>
                <a:latin typeface="Calibri" panose="020F0502020204030204" pitchFamily="34" charset="0"/>
                <a:ea typeface="Calibri" panose="020F0502020204030204" pitchFamily="34" charset="0"/>
              </a:rPr>
              <a:t> و مواد </a:t>
            </a:r>
            <a:r>
              <a:rPr lang="fa-IR" sz="1800" dirty="0" err="1">
                <a:effectLst/>
                <a:latin typeface="Calibri" panose="020F0502020204030204" pitchFamily="34" charset="0"/>
                <a:ea typeface="Calibri" panose="020F0502020204030204" pitchFamily="34" charset="0"/>
              </a:rPr>
              <a:t>هیومیک</a:t>
            </a:r>
            <a:r>
              <a:rPr lang="fa-IR" sz="1800" dirty="0">
                <a:effectLst/>
                <a:latin typeface="Calibri" panose="020F0502020204030204" pitchFamily="34" charset="0"/>
                <a:ea typeface="Calibri" panose="020F0502020204030204" pitchFamily="34" charset="0"/>
              </a:rPr>
              <a:t> استفاده گردد. با محلول پاشی می توان در شرایطی که تبخیر و </a:t>
            </a:r>
            <a:r>
              <a:rPr lang="fa-IR" sz="1800" dirty="0" err="1">
                <a:effectLst/>
                <a:latin typeface="Calibri" panose="020F0502020204030204" pitchFamily="34" charset="0"/>
                <a:ea typeface="Calibri" panose="020F0502020204030204" pitchFamily="34" charset="0"/>
              </a:rPr>
              <a:t>تعرقی</a:t>
            </a:r>
            <a:r>
              <a:rPr lang="fa-IR" sz="1800" dirty="0">
                <a:effectLst/>
                <a:latin typeface="Calibri" panose="020F0502020204030204" pitchFamily="34" charset="0"/>
                <a:ea typeface="Calibri" panose="020F0502020204030204" pitchFamily="34" charset="0"/>
              </a:rPr>
              <a:t> در خاک نیست و نیاز به برطرف کردن کمبود سریع یک عنصر باشد و یا نیاز به تامین عنصری در شرایط حساس تبدیل دوره ای گیاه باشد (مانند مرحله تبدیل گل به میوه) نیاز درخت پسته را تامین نمود</a:t>
            </a:r>
            <a:endParaRPr lang="fa-IR" dirty="0"/>
          </a:p>
        </p:txBody>
      </p:sp>
    </p:spTree>
    <p:extLst>
      <p:ext uri="{BB962C8B-B14F-4D97-AF65-F5344CB8AC3E}">
        <p14:creationId xmlns:p14="http://schemas.microsoft.com/office/powerpoint/2010/main" val="14842359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heel(1)">
                                      <p:cBhvr>
                                        <p:cTn id="11" dur="2000"/>
                                        <p:tgtEl>
                                          <p:spTgt spid="3">
                                            <p:txEl>
                                              <p:pRg st="0" end="0"/>
                                            </p:txEl>
                                          </p:spTgt>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heel(1)">
                                      <p:cBhvr>
                                        <p:cTn id="15"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15D8-D404-4E06-B871-0A924D947309}"/>
              </a:ext>
            </a:extLst>
          </p:cNvPr>
          <p:cNvSpPr>
            <a:spLocks noGrp="1"/>
          </p:cNvSpPr>
          <p:nvPr>
            <p:ph type="title"/>
          </p:nvPr>
        </p:nvSpPr>
        <p:spPr>
          <a:xfrm>
            <a:off x="4414400" y="0"/>
            <a:ext cx="7633056" cy="688157"/>
          </a:xfrm>
        </p:spPr>
        <p:txBody>
          <a:bodyPr/>
          <a:lstStyle/>
          <a:p>
            <a:r>
              <a:rPr lang="fa-IR" dirty="0"/>
              <a:t>نگهداری – توزیع</a:t>
            </a:r>
          </a:p>
        </p:txBody>
      </p:sp>
      <p:sp>
        <p:nvSpPr>
          <p:cNvPr id="3" name="Content Placeholder 2">
            <a:extLst>
              <a:ext uri="{FF2B5EF4-FFF2-40B4-BE49-F238E27FC236}">
                <a16:creationId xmlns:a16="http://schemas.microsoft.com/office/drawing/2014/main" id="{F16FC52B-3043-4EBE-AAEE-6CBFF46DD989}"/>
              </a:ext>
            </a:extLst>
          </p:cNvPr>
          <p:cNvSpPr>
            <a:spLocks noGrp="1"/>
          </p:cNvSpPr>
          <p:nvPr>
            <p:ph idx="1"/>
          </p:nvPr>
        </p:nvSpPr>
        <p:spPr>
          <a:xfrm>
            <a:off x="329938" y="791852"/>
            <a:ext cx="11717518" cy="6066148"/>
          </a:xfrm>
        </p:spPr>
        <p:txBody>
          <a:bodyPr>
            <a:normAutofit/>
          </a:bodyPr>
          <a:lstStyle/>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rPr>
              <a:t>در این طرح ما قصد داریم که با ایجاد بسته بندی های جدید و خلاقانه باعث افزایش جذابیت بسته بندی های پسته بشویم تا تاثیر به سزایی در میزان سفارش گیری آن مشاهده کنیم. یکی از مهم ترین عوامل خرید یک محصول بحث طراحی آن میباشد. به نحوی که ممکن است یک محصول بی کیفیت با یک بسته بندی شکیل میزان فروش بالایی در پی داشته باشد.</a:t>
            </a:r>
            <a:endParaRPr lang="en-US" sz="1800" dirty="0">
              <a:effectLst/>
              <a:latin typeface="Calibri" panose="020F0502020204030204" pitchFamily="34" charset="0"/>
              <a:ea typeface="Calibri" panose="020F050202020403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rPr>
              <a:t>اولین چیزی که به چشم خریدار می آید قبل از آن که بداند به دنبال چه محصولی است، بسته بندی محصول است.</a:t>
            </a:r>
            <a:endParaRPr lang="en-US" sz="1800" dirty="0">
              <a:effectLst/>
              <a:latin typeface="Calibri" panose="020F0502020204030204" pitchFamily="34" charset="0"/>
              <a:ea typeface="Calibri" panose="020F050202020403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rPr>
              <a:t> عوامل متعددی در بسته بندی ها تاثیر گذار میباشند که عبارت </a:t>
            </a:r>
            <a:r>
              <a:rPr lang="fa-IR" sz="1800" dirty="0" err="1">
                <a:effectLst/>
                <a:latin typeface="Calibri" panose="020F0502020204030204" pitchFamily="34" charset="0"/>
                <a:ea typeface="Calibri" panose="020F0502020204030204" pitchFamily="34" charset="0"/>
              </a:rPr>
              <a:t>اند</a:t>
            </a:r>
            <a:r>
              <a:rPr lang="fa-IR" sz="1800" dirty="0">
                <a:effectLst/>
                <a:latin typeface="Calibri" panose="020F0502020204030204" pitchFamily="34" charset="0"/>
                <a:ea typeface="Calibri" panose="020F0502020204030204" pitchFamily="34" charset="0"/>
              </a:rPr>
              <a:t> از :</a:t>
            </a:r>
            <a:endParaRPr lang="en-US" sz="1800" dirty="0">
              <a:effectLst/>
              <a:latin typeface="Calibri" panose="020F0502020204030204" pitchFamily="34" charset="0"/>
              <a:ea typeface="Calibri" panose="020F0502020204030204" pitchFamily="34" charset="0"/>
            </a:endParaRPr>
          </a:p>
          <a:p>
            <a:pPr marL="342900" marR="0" lvl="0" indent="-342900" algn="just" rtl="1">
              <a:spcBef>
                <a:spcPts val="0"/>
              </a:spcBef>
              <a:spcAft>
                <a:spcPts val="0"/>
              </a:spcAft>
              <a:buFont typeface="Symbol" panose="05050102010706020507" pitchFamily="18" charset="2"/>
              <a:buChar char=""/>
            </a:pPr>
            <a:r>
              <a:rPr lang="fa-IR" sz="1800" dirty="0">
                <a:effectLst/>
                <a:latin typeface="Calibri" panose="020F0502020204030204" pitchFamily="34" charset="0"/>
                <a:ea typeface="Calibri" panose="020F0502020204030204" pitchFamily="34" charset="0"/>
              </a:rPr>
              <a:t>ترکیب اصولی و استاندارد رنگ ها</a:t>
            </a:r>
            <a:endParaRPr lang="en-US" sz="1800" dirty="0">
              <a:effectLst/>
              <a:latin typeface="Calibri" panose="020F0502020204030204" pitchFamily="34" charset="0"/>
              <a:ea typeface="Calibri" panose="020F0502020204030204" pitchFamily="34" charset="0"/>
            </a:endParaRPr>
          </a:p>
          <a:p>
            <a:pPr marL="342900" marR="0" lvl="0" indent="-342900" algn="just" rtl="1">
              <a:spcBef>
                <a:spcPts val="0"/>
              </a:spcBef>
              <a:spcAft>
                <a:spcPts val="0"/>
              </a:spcAft>
              <a:buFont typeface="Symbol" panose="05050102010706020507" pitchFamily="18" charset="2"/>
              <a:buChar char=""/>
            </a:pPr>
            <a:r>
              <a:rPr lang="fa-IR" sz="1800" dirty="0">
                <a:effectLst/>
                <a:latin typeface="Calibri" panose="020F0502020204030204" pitchFamily="34" charset="0"/>
                <a:ea typeface="Calibri" panose="020F0502020204030204" pitchFamily="34" charset="0"/>
              </a:rPr>
              <a:t>اندازه بسته بندی</a:t>
            </a:r>
            <a:endParaRPr lang="en-US" sz="1800" dirty="0">
              <a:effectLst/>
              <a:latin typeface="Calibri" panose="020F0502020204030204" pitchFamily="34" charset="0"/>
              <a:ea typeface="Calibri" panose="020F0502020204030204" pitchFamily="34" charset="0"/>
            </a:endParaRPr>
          </a:p>
          <a:p>
            <a:pPr marL="342900" marR="0" lvl="0" indent="-342900" algn="just" rtl="1">
              <a:spcBef>
                <a:spcPts val="0"/>
              </a:spcBef>
              <a:spcAft>
                <a:spcPts val="0"/>
              </a:spcAft>
              <a:buFont typeface="Symbol" panose="05050102010706020507" pitchFamily="18" charset="2"/>
              <a:buChar char=""/>
            </a:pPr>
            <a:r>
              <a:rPr lang="fa-IR" sz="1800" dirty="0">
                <a:effectLst/>
                <a:latin typeface="Calibri" panose="020F0502020204030204" pitchFamily="34" charset="0"/>
                <a:ea typeface="Calibri" panose="020F0502020204030204" pitchFamily="34" charset="0"/>
              </a:rPr>
              <a:t>شکل بسته بندی</a:t>
            </a:r>
            <a:endParaRPr lang="en-US" sz="1800" dirty="0">
              <a:effectLst/>
              <a:latin typeface="Calibri" panose="020F0502020204030204" pitchFamily="34" charset="0"/>
              <a:ea typeface="Calibri" panose="020F0502020204030204" pitchFamily="34" charset="0"/>
            </a:endParaRPr>
          </a:p>
          <a:p>
            <a:pPr marL="342900" marR="0" lvl="0" indent="-342900" algn="just" rtl="1">
              <a:spcBef>
                <a:spcPts val="0"/>
              </a:spcBef>
              <a:spcAft>
                <a:spcPts val="0"/>
              </a:spcAft>
              <a:buFont typeface="Symbol" panose="05050102010706020507" pitchFamily="18" charset="2"/>
              <a:buChar char=""/>
            </a:pPr>
            <a:r>
              <a:rPr lang="fa-IR" sz="1800" dirty="0">
                <a:effectLst/>
                <a:latin typeface="Calibri" panose="020F0502020204030204" pitchFamily="34" charset="0"/>
                <a:ea typeface="Calibri" panose="020F0502020204030204" pitchFamily="34" charset="0"/>
              </a:rPr>
              <a:t>نوآوری و خلاقیت در بسته بندی</a:t>
            </a:r>
            <a:endParaRPr lang="en-US" sz="1800" dirty="0">
              <a:effectLst/>
              <a:latin typeface="Calibri" panose="020F0502020204030204" pitchFamily="34" charset="0"/>
              <a:ea typeface="Calibri" panose="020F0502020204030204" pitchFamily="34" charset="0"/>
            </a:endParaRPr>
          </a:p>
          <a:p>
            <a:pPr marL="342900" marR="0" lvl="0" indent="-342900" algn="just" rtl="1">
              <a:spcBef>
                <a:spcPts val="0"/>
              </a:spcBef>
              <a:spcAft>
                <a:spcPts val="800"/>
              </a:spcAft>
              <a:buFont typeface="Symbol" panose="05050102010706020507" pitchFamily="18" charset="2"/>
              <a:buChar char=""/>
            </a:pPr>
            <a:r>
              <a:rPr lang="fa-IR" sz="1800" dirty="0">
                <a:effectLst/>
                <a:latin typeface="Calibri" panose="020F0502020204030204" pitchFamily="34" charset="0"/>
                <a:ea typeface="Calibri" panose="020F0502020204030204" pitchFamily="34" charset="0"/>
              </a:rPr>
              <a:t>لوگو و طرح به کار رفته</a:t>
            </a:r>
          </a:p>
          <a:p>
            <a:pPr marL="0" marR="0" algn="just" rtl="1">
              <a:lnSpc>
                <a:spcPct val="115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موضوع بسته بندی خود نیز به دو قسمت تقسیم میشوند:</a:t>
            </a:r>
            <a:r>
              <a:rPr lang="fa-IR" sz="1800" dirty="0">
                <a:latin typeface="Calibri" panose="020F0502020204030204" pitchFamily="34" charset="0"/>
                <a:ea typeface="Calibri" panose="020F0502020204030204" pitchFamily="34" charset="0"/>
                <a:cs typeface="Arial" panose="020B0604020202020204" pitchFamily="34" charset="0"/>
              </a:rPr>
              <a:t> </a:t>
            </a:r>
            <a:r>
              <a:rPr lang="fa-IR" sz="1800" dirty="0">
                <a:latin typeface="Calibri" panose="020F0502020204030204" pitchFamily="34" charset="0"/>
                <a:ea typeface="Calibri" panose="020F0502020204030204" pitchFamily="34" charset="0"/>
              </a:rPr>
              <a:t>1</a:t>
            </a:r>
            <a:r>
              <a:rPr lang="fa-IR" sz="1800" dirty="0">
                <a:effectLst/>
                <a:latin typeface="Calibri" panose="020F0502020204030204" pitchFamily="34" charset="0"/>
                <a:ea typeface="Calibri" panose="020F0502020204030204" pitchFamily="34" charset="0"/>
                <a:cs typeface="B Mitra" panose="00000400000000000000" pitchFamily="2" charset="-78"/>
              </a:rPr>
              <a:t>- طراحی بسته بندی </a:t>
            </a:r>
            <a:r>
              <a:rPr lang="fa-IR" sz="1800" dirty="0" err="1">
                <a:effectLst/>
                <a:latin typeface="Calibri" panose="020F0502020204030204" pitchFamily="34" charset="0"/>
                <a:ea typeface="Calibri" panose="020F0502020204030204" pitchFamily="34" charset="0"/>
                <a:cs typeface="B Mitra" panose="00000400000000000000" pitchFamily="2" charset="-78"/>
              </a:rPr>
              <a:t>نوآورانه</a:t>
            </a:r>
            <a:r>
              <a:rPr lang="fa-IR" sz="1800" dirty="0">
                <a:effectLst/>
                <a:latin typeface="Calibri" panose="020F0502020204030204" pitchFamily="34" charset="0"/>
                <a:ea typeface="Calibri" panose="020F0502020204030204" pitchFamily="34" charset="0"/>
                <a:cs typeface="B Mitra" panose="00000400000000000000" pitchFamily="2" charset="-78"/>
              </a:rPr>
              <a:t> و با کیفیت.</a:t>
            </a:r>
            <a:r>
              <a:rPr lang="fa-IR" sz="1800" dirty="0">
                <a:latin typeface="Calibri" panose="020F0502020204030204" pitchFamily="34" charset="0"/>
                <a:ea typeface="Calibri" panose="020F0502020204030204" pitchFamily="34" charset="0"/>
                <a:cs typeface="Arial" panose="020B0604020202020204" pitchFamily="34" charset="0"/>
              </a:rPr>
              <a:t> </a:t>
            </a:r>
            <a:r>
              <a:rPr lang="fa-IR" sz="1800" dirty="0">
                <a:latin typeface="Calibri" panose="020F0502020204030204" pitchFamily="34" charset="0"/>
                <a:ea typeface="Calibri" panose="020F0502020204030204" pitchFamily="34" charset="0"/>
              </a:rPr>
              <a:t>2</a:t>
            </a:r>
            <a:r>
              <a:rPr lang="fa-IR" sz="1800" dirty="0">
                <a:effectLst/>
                <a:latin typeface="Calibri" panose="020F0502020204030204" pitchFamily="34" charset="0"/>
                <a:ea typeface="Calibri" panose="020F0502020204030204" pitchFamily="34" charset="0"/>
                <a:cs typeface="B Mitra" panose="00000400000000000000" pitchFamily="2" charset="-78"/>
              </a:rPr>
              <a:t>- روش های نوین برای جلو گیری از خرابی.</a:t>
            </a:r>
          </a:p>
          <a:p>
            <a:pPr marL="0" marR="0" algn="just" rtl="1">
              <a:lnSpc>
                <a:spcPct val="115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در این طرح ما قصد داریم که با ایجاد بسته بندی های جدید و خلاقانه باعث افزایش جذابیت بسته بندی های پسته بشویم تا تاثیر به سزایی در میزان سفارش گیری آن مشاهده کنیم.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R="0" lvl="0" algn="just" rtl="1">
              <a:spcBef>
                <a:spcPts val="0"/>
              </a:spcBef>
              <a:spcAft>
                <a:spcPts val="800"/>
              </a:spcAft>
            </a:pPr>
            <a:endParaRPr lang="fa-IR" sz="1800" dirty="0">
              <a:effectLst/>
              <a:latin typeface="Calibri" panose="020F0502020204030204" pitchFamily="34" charset="0"/>
              <a:ea typeface="Calibri" panose="020F0502020204030204" pitchFamily="34" charset="0"/>
            </a:endParaRPr>
          </a:p>
          <a:p>
            <a:pPr marR="0" lvl="0" algn="just" rtl="1">
              <a:spcBef>
                <a:spcPts val="0"/>
              </a:spcBef>
              <a:spcAft>
                <a:spcPts val="800"/>
              </a:spcAft>
            </a:pP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039938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42" presetClass="entr" presetSubtype="0" fill="hold" nodeType="afterEffect">
                                  <p:stCondLst>
                                    <p:cond delay="7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75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75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75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75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75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75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75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75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47F1B-F9B1-476A-9EB0-3462E94B296E}"/>
              </a:ext>
            </a:extLst>
          </p:cNvPr>
          <p:cNvSpPr>
            <a:spLocks noGrp="1"/>
          </p:cNvSpPr>
          <p:nvPr>
            <p:ph idx="1"/>
          </p:nvPr>
        </p:nvSpPr>
        <p:spPr>
          <a:xfrm>
            <a:off x="223101" y="584463"/>
            <a:ext cx="11745798" cy="6579908"/>
          </a:xfrm>
        </p:spPr>
        <p:txBody>
          <a:bodyPr>
            <a:normAutofit/>
          </a:bodyPr>
          <a:lstStyle/>
          <a:p>
            <a:pPr marL="0" marR="0" algn="r" rtl="1">
              <a:spcBef>
                <a:spcPts val="200"/>
              </a:spcBef>
              <a:spcAft>
                <a:spcPts val="0"/>
              </a:spcAft>
            </a:pPr>
            <a:r>
              <a:rPr lang="ar-SA" b="1" dirty="0">
                <a:solidFill>
                  <a:schemeClr val="accent1">
                    <a:lumMod val="50000"/>
                  </a:schemeClr>
                </a:solidFill>
                <a:latin typeface="Calibri Light" panose="020F0302020204030204" pitchFamily="34" charset="0"/>
              </a:rPr>
              <a:t>بسته بندی های فروشگاهی</a:t>
            </a:r>
            <a:endParaRPr lang="en-US" b="1" dirty="0">
              <a:solidFill>
                <a:schemeClr val="accent1">
                  <a:lumMod val="50000"/>
                </a:schemeClr>
              </a:solidFill>
              <a:latin typeface="Calibri Light" panose="020F030202020403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rPr>
              <a:t>این نوع بسته بندی های باید در فرم و شکل های مستطیل و </a:t>
            </a:r>
            <a:r>
              <a:rPr lang="fa-IR" sz="1800" dirty="0" err="1">
                <a:effectLst/>
                <a:latin typeface="Calibri" panose="020F0502020204030204" pitchFamily="34" charset="0"/>
                <a:ea typeface="Calibri" panose="020F0502020204030204" pitchFamily="34" charset="0"/>
              </a:rPr>
              <a:t>مربعی</a:t>
            </a:r>
            <a:r>
              <a:rPr lang="fa-IR" sz="1800" dirty="0">
                <a:effectLst/>
                <a:latin typeface="Calibri" panose="020F0502020204030204" pitchFamily="34" charset="0"/>
                <a:ea typeface="Calibri" panose="020F0502020204030204" pitchFamily="34" charset="0"/>
              </a:rPr>
              <a:t> شکل باشند، زیرا در تیراژ و تولید بالا صورت میگیرند و در انبار ذخیره میشوند.</a:t>
            </a:r>
            <a:endParaRPr lang="en-US" sz="1800" dirty="0">
              <a:effectLst/>
              <a:latin typeface="Calibri" panose="020F0502020204030204" pitchFamily="34" charset="0"/>
              <a:ea typeface="Calibri" panose="020F050202020403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rPr>
              <a:t>اشکال مستطیل و مربع به دلیل کمترین میزان </a:t>
            </a:r>
            <a:r>
              <a:rPr lang="fa-IR" sz="1800" dirty="0" err="1">
                <a:effectLst/>
                <a:latin typeface="Calibri" panose="020F0502020204030204" pitchFamily="34" charset="0"/>
                <a:ea typeface="Calibri" panose="020F0502020204030204" pitchFamily="34" charset="0"/>
              </a:rPr>
              <a:t>پرتی</a:t>
            </a:r>
            <a:r>
              <a:rPr lang="fa-IR" sz="1800" dirty="0">
                <a:effectLst/>
                <a:latin typeface="Calibri" panose="020F0502020204030204" pitchFamily="34" charset="0"/>
                <a:ea typeface="Calibri" panose="020F0502020204030204" pitchFamily="34" charset="0"/>
              </a:rPr>
              <a:t>، کمترین فضای ممکن را در انبار میگیرند و هزینه انبار داری را کاهش میدهند.</a:t>
            </a:r>
            <a:endParaRPr lang="fa-IR" sz="1800" b="1" dirty="0">
              <a:solidFill>
                <a:srgbClr val="1F3763"/>
              </a:solidFill>
              <a:latin typeface="Calibri Light" panose="020F0302020204030204" pitchFamily="34" charset="0"/>
              <a:ea typeface="Times New Roman" panose="02020603050405020304" pitchFamily="18" charset="0"/>
            </a:endParaRPr>
          </a:p>
          <a:p>
            <a:pPr marL="0" marR="0" algn="r" rtl="1">
              <a:spcBef>
                <a:spcPts val="200"/>
              </a:spcBef>
              <a:spcAft>
                <a:spcPts val="0"/>
              </a:spcAft>
            </a:pPr>
            <a:r>
              <a:rPr lang="ar-SA" b="1" dirty="0">
                <a:solidFill>
                  <a:schemeClr val="accent1">
                    <a:lumMod val="50000"/>
                  </a:schemeClr>
                </a:solidFill>
                <a:latin typeface="Calibri Light" panose="020F0302020204030204" pitchFamily="34" charset="0"/>
              </a:rPr>
              <a:t>بسته بندی های صادراتی</a:t>
            </a:r>
            <a:endParaRPr lang="en-US" b="1" dirty="0">
              <a:solidFill>
                <a:schemeClr val="accent1">
                  <a:lumMod val="50000"/>
                </a:schemeClr>
              </a:solidFill>
              <a:latin typeface="Calibri Light" panose="020F030202020403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این سبک از بسته بندی ها نیز باید در همان شکل و فرم مستطیل باشند چون در مرحله </a:t>
            </a:r>
            <a:r>
              <a:rPr lang="fa-IR" sz="1800" dirty="0" err="1">
                <a:effectLst/>
                <a:latin typeface="Calibri" panose="020F0502020204030204" pitchFamily="34" charset="0"/>
                <a:ea typeface="Calibri" panose="020F0502020204030204" pitchFamily="34" charset="0"/>
                <a:cs typeface="B Mitra" panose="00000400000000000000" pitchFamily="2" charset="-78"/>
              </a:rPr>
              <a:t>لجستیک</a:t>
            </a:r>
            <a:r>
              <a:rPr lang="fa-IR" sz="1800" dirty="0">
                <a:effectLst/>
                <a:latin typeface="Calibri" panose="020F0502020204030204" pitchFamily="34" charset="0"/>
                <a:ea typeface="Calibri" panose="020F0502020204030204" pitchFamily="34" charset="0"/>
                <a:cs typeface="B Mitra" panose="00000400000000000000" pitchFamily="2" charset="-78"/>
              </a:rPr>
              <a:t> و انبار داری فضای کمتری را اشغال کنند هزینه های کمتری را به طبع در پی دارند.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این نوع بسته بندی ها علاوه بر شکیل بودن به علت صادرات، باید از نظر ماده اولیه و اقتصادی نیز به صرفه باشند.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گرچه اگر تلاش بر این شود که این نوع بسته بندی ها به نحوی بیانگر کشور ایران و فرهنگ آن باشند نیز به نوبه خود تاثیر بسزایی در میزان فروش میشود که میتوان این انتقال مفهوم از طریق لوگو، برند، استفاده از </a:t>
            </a:r>
            <a:r>
              <a:rPr lang="fa-IR" sz="1800" dirty="0" err="1">
                <a:effectLst/>
                <a:latin typeface="Calibri" panose="020F0502020204030204" pitchFamily="34" charset="0"/>
                <a:ea typeface="Calibri" panose="020F0502020204030204" pitchFamily="34" charset="0"/>
                <a:cs typeface="B Mitra" panose="00000400000000000000" pitchFamily="2" charset="-78"/>
              </a:rPr>
              <a:t>المان</a:t>
            </a:r>
            <a:r>
              <a:rPr lang="fa-IR" sz="1800" dirty="0">
                <a:effectLst/>
                <a:latin typeface="Calibri" panose="020F0502020204030204" pitchFamily="34" charset="0"/>
                <a:ea typeface="Calibri" panose="020F0502020204030204" pitchFamily="34" charset="0"/>
                <a:cs typeface="B Mitra" panose="00000400000000000000" pitchFamily="2" charset="-78"/>
              </a:rPr>
              <a:t> های سنتی و... باشند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spcBef>
                <a:spcPts val="200"/>
              </a:spcBef>
              <a:spcAft>
                <a:spcPts val="0"/>
              </a:spcAft>
            </a:pPr>
            <a:r>
              <a:rPr lang="ar-SA" b="1" dirty="0">
                <a:solidFill>
                  <a:schemeClr val="accent1">
                    <a:lumMod val="50000"/>
                  </a:schemeClr>
                </a:solidFill>
                <a:latin typeface="Calibri Light" panose="020F0302020204030204" pitchFamily="34" charset="0"/>
              </a:rPr>
              <a:t>بسته بندی های هدیه</a:t>
            </a:r>
            <a:endParaRPr lang="en-US" b="1" dirty="0">
              <a:solidFill>
                <a:schemeClr val="accent1">
                  <a:lumMod val="50000"/>
                </a:schemeClr>
              </a:solidFill>
              <a:latin typeface="Calibri Light" panose="020F030202020403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بسته بندی ها هدیه می توانند در فرم و شکل های مختلفی باشند زیرا این نوع بسته بندی ها در تعداد انبوه تولید نمیشوند و مشکلی در فضا در بر گیرنده در انبار نخواهیم داشت. علاوه بر این، به علت اینکه بسته بندی های هدیه بیشتر در جنبه های بصری تاثیر گذارند استفاده از شکل های مختلف در بسته بندی آن بلامانع است و سعی در شکیل بودن آن باید داشته باشیم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علاوه بر تمام این </a:t>
            </a:r>
            <a:r>
              <a:rPr lang="fa-IR" sz="1800" dirty="0" err="1">
                <a:effectLst/>
                <a:latin typeface="Calibri" panose="020F0502020204030204" pitchFamily="34" charset="0"/>
                <a:ea typeface="Calibri" panose="020F0502020204030204" pitchFamily="34" charset="0"/>
                <a:cs typeface="B Mitra" panose="00000400000000000000" pitchFamily="2" charset="-78"/>
              </a:rPr>
              <a:t>المان</a:t>
            </a:r>
            <a:r>
              <a:rPr lang="fa-IR" sz="1800" dirty="0">
                <a:effectLst/>
                <a:latin typeface="Calibri" panose="020F0502020204030204" pitchFamily="34" charset="0"/>
                <a:ea typeface="Calibri" panose="020F0502020204030204" pitchFamily="34" charset="0"/>
                <a:cs typeface="B Mitra" panose="00000400000000000000" pitchFamily="2" charset="-78"/>
              </a:rPr>
              <a:t> های مهم و تاثیر گذار در بسته بندی ها، باید به سبز بودن فرایند و مواد اولیه بسته بندی ها نیز توجه کنیم تا میزان خطر کمتری برای محیط زیست و طبیعت ایجاد کنیم.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sz="2000" dirty="0"/>
          </a:p>
        </p:txBody>
      </p:sp>
      <p:sp>
        <p:nvSpPr>
          <p:cNvPr id="4" name="TextBox 3">
            <a:extLst>
              <a:ext uri="{FF2B5EF4-FFF2-40B4-BE49-F238E27FC236}">
                <a16:creationId xmlns:a16="http://schemas.microsoft.com/office/drawing/2014/main" id="{D8DB196D-A8FC-4C02-82D6-A407501C8883}"/>
              </a:ext>
            </a:extLst>
          </p:cNvPr>
          <p:cNvSpPr txBox="1"/>
          <p:nvPr/>
        </p:nvSpPr>
        <p:spPr>
          <a:xfrm>
            <a:off x="6006446" y="83156"/>
            <a:ext cx="6094428" cy="584775"/>
          </a:xfrm>
          <a:prstGeom prst="rect">
            <a:avLst/>
          </a:prstGeom>
          <a:noFill/>
        </p:spPr>
        <p:txBody>
          <a:bodyPr wrap="square">
            <a:spAutoFit/>
          </a:bodyPr>
          <a:lstStyle/>
          <a:p>
            <a:pPr marL="0" marR="0" algn="r" rtl="1">
              <a:spcBef>
                <a:spcPts val="200"/>
              </a:spcBef>
              <a:spcAft>
                <a:spcPts val="0"/>
              </a:spcAft>
            </a:pPr>
            <a:r>
              <a:rPr lang="fa-IR" sz="3200" b="1" dirty="0">
                <a:solidFill>
                  <a:srgbClr val="00B0F0"/>
                </a:solidFill>
                <a:effectLst/>
                <a:latin typeface="Calibri Light" panose="020F0302020204030204" pitchFamily="34" charset="0"/>
                <a:ea typeface="Times New Roman" panose="02020603050405020304" pitchFamily="18" charset="0"/>
              </a:rPr>
              <a:t>انواع بسته بندی:</a:t>
            </a:r>
            <a:endParaRPr lang="en-US" sz="3200" b="1" dirty="0">
              <a:solidFill>
                <a:srgbClr val="00B0F0"/>
              </a:solidFill>
              <a:effectLst/>
              <a:latin typeface="Calibri Light" panose="020F0302020204030204" pitchFamily="34" charset="0"/>
              <a:ea typeface="Times New Roman" panose="02020603050405020304" pitchFamily="18" charset="0"/>
            </a:endParaRPr>
          </a:p>
        </p:txBody>
      </p:sp>
    </p:spTree>
    <p:extLst>
      <p:ext uri="{BB962C8B-B14F-4D97-AF65-F5344CB8AC3E}">
        <p14:creationId xmlns:p14="http://schemas.microsoft.com/office/powerpoint/2010/main" val="18042349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childTnLst>
                          </p:cTn>
                        </p:par>
                        <p:par>
                          <p:cTn id="12" fill="hold">
                            <p:stCondLst>
                              <p:cond delay="2000"/>
                            </p:stCondLst>
                            <p:childTnLst>
                              <p:par>
                                <p:cTn id="13" presetID="16" presetClass="entr" presetSubtype="21"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par>
                          <p:cTn id="19" fill="hold">
                            <p:stCondLst>
                              <p:cond delay="2500"/>
                            </p:stCondLst>
                            <p:childTnLst>
                              <p:par>
                                <p:cTn id="20" presetID="16" presetClass="entr" presetSubtype="21" fill="hold" nodeType="afterEffect">
                                  <p:stCondLst>
                                    <p:cond delay="10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par>
                          <p:cTn id="23" fill="hold">
                            <p:stCondLst>
                              <p:cond delay="4000"/>
                            </p:stCondLst>
                            <p:childTnLst>
                              <p:par>
                                <p:cTn id="24" presetID="16" presetClass="entr" presetSubtype="21" fill="hold" nodeType="afterEffect">
                                  <p:stCondLst>
                                    <p:cond delay="100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arn(inVertical)">
                                      <p:cBhvr>
                                        <p:cTn id="26" dur="500"/>
                                        <p:tgtEl>
                                          <p:spTgt spid="3">
                                            <p:txEl>
                                              <p:pRg st="4" end="4"/>
                                            </p:txEl>
                                          </p:spTgt>
                                        </p:tgtEl>
                                      </p:cBhvr>
                                    </p:animEffect>
                                  </p:childTnLst>
                                </p:cTn>
                              </p:par>
                              <p:par>
                                <p:cTn id="27" presetID="16" presetClass="entr" presetSubtype="21" fill="hold" nodeType="withEffect">
                                  <p:stCondLst>
                                    <p:cond delay="100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arn(inVertical)">
                                      <p:cBhvr>
                                        <p:cTn id="29" dur="500"/>
                                        <p:tgtEl>
                                          <p:spTgt spid="3">
                                            <p:txEl>
                                              <p:pRg st="5" end="5"/>
                                            </p:txEl>
                                          </p:spTgt>
                                        </p:tgtEl>
                                      </p:cBhvr>
                                    </p:animEffect>
                                  </p:childTnLst>
                                </p:cTn>
                              </p:par>
                              <p:par>
                                <p:cTn id="30" presetID="16" presetClass="entr" presetSubtype="21" fill="hold" nodeType="withEffect">
                                  <p:stCondLst>
                                    <p:cond delay="100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inVertical)">
                                      <p:cBhvr>
                                        <p:cTn id="32" dur="500"/>
                                        <p:tgtEl>
                                          <p:spTgt spid="3">
                                            <p:txEl>
                                              <p:pRg st="6" end="6"/>
                                            </p:txEl>
                                          </p:spTgt>
                                        </p:tgtEl>
                                      </p:cBhvr>
                                    </p:animEffect>
                                  </p:childTnLst>
                                </p:cTn>
                              </p:par>
                            </p:childTnLst>
                          </p:cTn>
                        </p:par>
                        <p:par>
                          <p:cTn id="33" fill="hold">
                            <p:stCondLst>
                              <p:cond delay="5500"/>
                            </p:stCondLst>
                            <p:childTnLst>
                              <p:par>
                                <p:cTn id="34" presetID="16" presetClass="entr" presetSubtype="21" fill="hold" nodeType="afterEffect">
                                  <p:stCondLst>
                                    <p:cond delay="100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barn(inVertical)">
                                      <p:cBhvr>
                                        <p:cTn id="36" dur="500"/>
                                        <p:tgtEl>
                                          <p:spTgt spid="3">
                                            <p:txEl>
                                              <p:pRg st="7" end="7"/>
                                            </p:txEl>
                                          </p:spTgt>
                                        </p:tgtEl>
                                      </p:cBhvr>
                                    </p:animEffect>
                                  </p:childTnLst>
                                </p:cTn>
                              </p:par>
                            </p:childTnLst>
                          </p:cTn>
                        </p:par>
                        <p:par>
                          <p:cTn id="37" fill="hold">
                            <p:stCondLst>
                              <p:cond delay="7000"/>
                            </p:stCondLst>
                            <p:childTnLst>
                              <p:par>
                                <p:cTn id="38" presetID="16" presetClass="entr" presetSubtype="21" fill="hold" nodeType="afterEffect">
                                  <p:stCondLst>
                                    <p:cond delay="100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barn(inVertical)">
                                      <p:cBhvr>
                                        <p:cTn id="40" dur="500"/>
                                        <p:tgtEl>
                                          <p:spTgt spid="3">
                                            <p:txEl>
                                              <p:pRg st="8" end="8"/>
                                            </p:txEl>
                                          </p:spTgt>
                                        </p:tgtEl>
                                      </p:cBhvr>
                                    </p:animEffect>
                                  </p:childTnLst>
                                </p:cTn>
                              </p:par>
                              <p:par>
                                <p:cTn id="41" presetID="16" presetClass="entr" presetSubtype="21" fill="hold" nodeType="withEffect">
                                  <p:stCondLst>
                                    <p:cond delay="100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barn(inVertical)">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D7CB-77C9-4818-B481-65CCD99655A2}"/>
              </a:ext>
            </a:extLst>
          </p:cNvPr>
          <p:cNvSpPr>
            <a:spLocks noGrp="1"/>
          </p:cNvSpPr>
          <p:nvPr>
            <p:ph type="title"/>
          </p:nvPr>
        </p:nvSpPr>
        <p:spPr>
          <a:xfrm>
            <a:off x="4436395" y="257923"/>
            <a:ext cx="7633056" cy="594064"/>
          </a:xfrm>
        </p:spPr>
        <p:txBody>
          <a:bodyPr>
            <a:normAutofit fontScale="90000"/>
          </a:bodyPr>
          <a:lstStyle/>
          <a:p>
            <a:r>
              <a:rPr lang="fa-IR" sz="4000" b="1" dirty="0">
                <a:effectLst/>
                <a:latin typeface="Calibri Light" panose="020F0302020204030204" pitchFamily="34" charset="0"/>
                <a:ea typeface="Times New Roman" panose="02020603050405020304" pitchFamily="18" charset="0"/>
                <a:cs typeface="B Mitra" panose="00000400000000000000" pitchFamily="2" charset="-78"/>
              </a:rPr>
              <a:t>فراورده های پسته</a:t>
            </a:r>
            <a:br>
              <a:rPr lang="en-US" sz="4000" b="1" dirty="0">
                <a:effectLst/>
                <a:latin typeface="Calibri Light" panose="020F0302020204030204" pitchFamily="34" charset="0"/>
                <a:ea typeface="Times New Roman" panose="02020603050405020304" pitchFamily="18" charset="0"/>
                <a:cs typeface="B Mitra" panose="00000400000000000000" pitchFamily="2" charset="-78"/>
              </a:rPr>
            </a:br>
            <a:endParaRPr lang="fa-IR" dirty="0"/>
          </a:p>
        </p:txBody>
      </p:sp>
      <p:sp>
        <p:nvSpPr>
          <p:cNvPr id="3" name="Content Placeholder 2">
            <a:extLst>
              <a:ext uri="{FF2B5EF4-FFF2-40B4-BE49-F238E27FC236}">
                <a16:creationId xmlns:a16="http://schemas.microsoft.com/office/drawing/2014/main" id="{CEC3372B-7C10-47DB-8A5D-DB4A4377F30E}"/>
              </a:ext>
            </a:extLst>
          </p:cNvPr>
          <p:cNvSpPr>
            <a:spLocks noGrp="1"/>
          </p:cNvSpPr>
          <p:nvPr>
            <p:ph idx="1"/>
          </p:nvPr>
        </p:nvSpPr>
        <p:spPr>
          <a:xfrm>
            <a:off x="163397" y="942680"/>
            <a:ext cx="12028603" cy="5561815"/>
          </a:xfrm>
        </p:spPr>
        <p:txBody>
          <a:bodyPr/>
          <a:lstStyle/>
          <a:p>
            <a:pPr marL="457200" marR="0" rtl="1">
              <a:lnSpc>
                <a:spcPct val="115000"/>
              </a:lnSpc>
              <a:spcBef>
                <a:spcPts val="0"/>
              </a:spcBef>
              <a:spcAft>
                <a:spcPts val="800"/>
              </a:spcAft>
            </a:pPr>
            <a:r>
              <a:rPr lang="fa-IR" sz="1800" dirty="0">
                <a:effectLst/>
                <a:latin typeface="Adobe Arabic"/>
                <a:ea typeface="Calibri" panose="020F0502020204030204" pitchFamily="34" charset="0"/>
                <a:cs typeface="B Mitra" panose="00000400000000000000" pitchFamily="2" charset="-78"/>
              </a:rPr>
              <a:t>علاوه بر </a:t>
            </a:r>
            <a:r>
              <a:rPr lang="fa-IR" sz="1800" dirty="0" err="1">
                <a:effectLst/>
                <a:latin typeface="Adobe Arabic"/>
                <a:ea typeface="Calibri" panose="020F0502020204030204" pitchFamily="34" charset="0"/>
                <a:cs typeface="B Mitra" panose="00000400000000000000" pitchFamily="2" charset="-78"/>
              </a:rPr>
              <a:t>آینکه</a:t>
            </a:r>
            <a:r>
              <a:rPr lang="fa-IR" sz="1800" dirty="0">
                <a:effectLst/>
                <a:latin typeface="Adobe Arabic"/>
                <a:ea typeface="Calibri" panose="020F0502020204030204" pitchFamily="34" charset="0"/>
                <a:cs typeface="B Mitra" panose="00000400000000000000" pitchFamily="2" charset="-78"/>
              </a:rPr>
              <a:t> پسته در طعم های مختلف و انواع مختلف وجود دارد و در سطح بازار به فروش میرسد، فراورده </a:t>
            </a:r>
            <a:r>
              <a:rPr lang="fa-IR" sz="1800" dirty="0" err="1">
                <a:effectLst/>
                <a:latin typeface="Adobe Arabic"/>
                <a:ea typeface="Calibri" panose="020F0502020204030204" pitchFamily="34" charset="0"/>
                <a:cs typeface="B Mitra" panose="00000400000000000000" pitchFamily="2" charset="-78"/>
              </a:rPr>
              <a:t>هایی</a:t>
            </a:r>
            <a:r>
              <a:rPr lang="fa-IR" sz="1800" dirty="0">
                <a:effectLst/>
                <a:latin typeface="Adobe Arabic"/>
                <a:ea typeface="Calibri" panose="020F0502020204030204" pitchFamily="34" charset="0"/>
                <a:cs typeface="B Mitra" panose="00000400000000000000" pitchFamily="2" charset="-78"/>
              </a:rPr>
              <a:t> نیز از پسته تهیه میشود که هر کدام از این فرآورده ها در بسته بندی های متفاوت عرضه میشوند که در ادامه برخی از این فراورده ها را مشاهده میکنیم:</a:t>
            </a:r>
          </a:p>
          <a:p>
            <a:pPr marL="457200" marR="0" rtl="1">
              <a:lnSpc>
                <a:spcPct val="115000"/>
              </a:lnSpc>
              <a:spcBef>
                <a:spcPts val="0"/>
              </a:spcBef>
              <a:spcAft>
                <a:spcPts val="800"/>
              </a:spcAft>
            </a:pPr>
            <a:endParaRPr lang="fa-IR" sz="600" dirty="0">
              <a:effectLst/>
              <a:latin typeface="Adobe Arabic"/>
              <a:ea typeface="Calibri" panose="020F0502020204030204" pitchFamily="34" charset="0"/>
              <a:cs typeface="B Mitra" panose="00000400000000000000" pitchFamily="2" charset="-78"/>
            </a:endParaRPr>
          </a:p>
          <a:p>
            <a:pPr marL="742950" indent="-285750">
              <a:lnSpc>
                <a:spcPct val="115000"/>
              </a:lnSpc>
              <a:spcBef>
                <a:spcPts val="0"/>
              </a:spcBef>
              <a:spcAft>
                <a:spcPts val="800"/>
              </a:spcAft>
              <a:buFont typeface="Wingdings" panose="05000000000000000000" pitchFamily="2" charset="2"/>
              <a:buChar char="v"/>
            </a:pPr>
            <a:r>
              <a:rPr lang="fa-IR"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 </a:t>
            </a:r>
            <a:r>
              <a:rPr lang="ar-SA"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عطر پسته</a:t>
            </a:r>
            <a:endParaRPr lang="en-US"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endParaRPr>
          </a:p>
          <a:p>
            <a:pPr marL="742950" indent="-285750">
              <a:lnSpc>
                <a:spcPct val="115000"/>
              </a:lnSpc>
              <a:spcBef>
                <a:spcPts val="0"/>
              </a:spcBef>
              <a:spcAft>
                <a:spcPts val="800"/>
              </a:spcAft>
              <a:buFont typeface="Wingdings" panose="05000000000000000000" pitchFamily="2" charset="2"/>
              <a:buChar char="v"/>
            </a:pPr>
            <a:r>
              <a:rPr lang="fa-IR"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 </a:t>
            </a:r>
            <a:r>
              <a:rPr lang="ar-SA"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کرم پسته</a:t>
            </a:r>
            <a:endParaRPr lang="en-US"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endParaRPr>
          </a:p>
          <a:p>
            <a:pPr marL="742950" indent="-285750">
              <a:lnSpc>
                <a:spcPct val="115000"/>
              </a:lnSpc>
              <a:spcBef>
                <a:spcPts val="0"/>
              </a:spcBef>
              <a:spcAft>
                <a:spcPts val="800"/>
              </a:spcAft>
              <a:buFont typeface="Wingdings" panose="05000000000000000000" pitchFamily="2" charset="2"/>
              <a:buChar char="v"/>
            </a:pPr>
            <a:r>
              <a:rPr lang="fa-IR"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 </a:t>
            </a:r>
            <a:r>
              <a:rPr lang="ar-SA"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کره پسته</a:t>
            </a:r>
            <a:endParaRPr lang="en-US"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endParaRPr>
          </a:p>
          <a:p>
            <a:pPr marL="742950" indent="-285750">
              <a:lnSpc>
                <a:spcPct val="115000"/>
              </a:lnSpc>
              <a:spcBef>
                <a:spcPts val="0"/>
              </a:spcBef>
              <a:spcAft>
                <a:spcPts val="800"/>
              </a:spcAft>
              <a:buFont typeface="Wingdings" panose="05000000000000000000" pitchFamily="2" charset="2"/>
              <a:buChar char="v"/>
            </a:pPr>
            <a:r>
              <a:rPr lang="fa-IR"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 </a:t>
            </a:r>
            <a:r>
              <a:rPr lang="ar-SA"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مرطوب کننده پوست و موی پسته</a:t>
            </a:r>
            <a:endParaRPr lang="en-US"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endParaRPr>
          </a:p>
          <a:p>
            <a:pPr marL="742950" indent="-285750">
              <a:lnSpc>
                <a:spcPct val="115000"/>
              </a:lnSpc>
              <a:spcBef>
                <a:spcPts val="0"/>
              </a:spcBef>
              <a:spcAft>
                <a:spcPts val="800"/>
              </a:spcAft>
              <a:buFont typeface="Wingdings" panose="05000000000000000000" pitchFamily="2" charset="2"/>
              <a:buChar char="v"/>
            </a:pPr>
            <a:r>
              <a:rPr lang="fa-IR"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 </a:t>
            </a:r>
            <a:r>
              <a:rPr lang="ar-SA"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شیر پسته ویژه استفاده در قهوه (گیاهی)</a:t>
            </a:r>
            <a:endParaRPr lang="en-US"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endParaRPr>
          </a:p>
          <a:p>
            <a:pPr marL="742950" indent="-285750">
              <a:lnSpc>
                <a:spcPct val="115000"/>
              </a:lnSpc>
              <a:spcBef>
                <a:spcPts val="0"/>
              </a:spcBef>
              <a:spcAft>
                <a:spcPts val="800"/>
              </a:spcAft>
              <a:buFont typeface="Wingdings" panose="05000000000000000000" pitchFamily="2" charset="2"/>
              <a:buChar char="v"/>
            </a:pPr>
            <a:r>
              <a:rPr lang="fa-IR"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 </a:t>
            </a:r>
            <a:r>
              <a:rPr lang="ar-SA"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rPr>
              <a:t>روغن پسته</a:t>
            </a:r>
            <a:endParaRPr lang="en-US" sz="1800" b="1" dirty="0">
              <a:solidFill>
                <a:srgbClr val="1F3763"/>
              </a:solidFill>
              <a:effectLst/>
              <a:latin typeface="Calibri Light" panose="020F0302020204030204" pitchFamily="34" charset="0"/>
              <a:ea typeface="Times New Roman" panose="02020603050405020304" pitchFamily="18" charset="0"/>
              <a:cs typeface="B Mitra" panose="00000400000000000000" pitchFamily="2" charset="-78"/>
            </a:endParaRPr>
          </a:p>
          <a:p>
            <a:pPr marL="742950" marR="0" indent="-285750" rtl="1">
              <a:lnSpc>
                <a:spcPct val="115000"/>
              </a:lnSpc>
              <a:spcBef>
                <a:spcPts val="0"/>
              </a:spcBef>
              <a:spcAft>
                <a:spcPts val="800"/>
              </a:spcAft>
              <a:buFont typeface="Wingdings" panose="05000000000000000000" pitchFamily="2" charset="2"/>
              <a:buChar char="v"/>
            </a:pPr>
            <a:r>
              <a:rPr lang="fa-IR" sz="1800" b="1" dirty="0">
                <a:solidFill>
                  <a:srgbClr val="1F3763"/>
                </a:solidFill>
                <a:latin typeface="Calibri Light" panose="020F0302020204030204" pitchFamily="34" charset="0"/>
              </a:rPr>
              <a:t> مربا پسته</a:t>
            </a:r>
          </a:p>
          <a:p>
            <a:pPr marL="742950" marR="0" indent="-285750" rtl="1">
              <a:lnSpc>
                <a:spcPct val="115000"/>
              </a:lnSpc>
              <a:spcBef>
                <a:spcPts val="0"/>
              </a:spcBef>
              <a:spcAft>
                <a:spcPts val="800"/>
              </a:spcAft>
              <a:buFont typeface="Wingdings" panose="05000000000000000000" pitchFamily="2" charset="2"/>
              <a:buChar char="v"/>
            </a:pPr>
            <a:r>
              <a:rPr lang="fa-IR" sz="1800" b="1" dirty="0">
                <a:solidFill>
                  <a:srgbClr val="1F3763"/>
                </a:solidFill>
                <a:latin typeface="Calibri Light" panose="020F0302020204030204" pitchFamily="34" charset="0"/>
              </a:rPr>
              <a:t> زغال</a:t>
            </a:r>
            <a:endParaRPr lang="en-US" sz="1800" b="1" dirty="0">
              <a:solidFill>
                <a:srgbClr val="1F3763"/>
              </a:solidFill>
              <a:latin typeface="Calibri Light" panose="020F0302020204030204" pitchFamily="34" charset="0"/>
            </a:endParaRPr>
          </a:p>
          <a:p>
            <a:endParaRPr lang="fa-IR" dirty="0"/>
          </a:p>
        </p:txBody>
      </p:sp>
      <p:pic>
        <p:nvPicPr>
          <p:cNvPr id="4" name="Picture 3">
            <a:extLst>
              <a:ext uri="{FF2B5EF4-FFF2-40B4-BE49-F238E27FC236}">
                <a16:creationId xmlns:a16="http://schemas.microsoft.com/office/drawing/2014/main" id="{829C1C65-B2B1-46E7-AF04-CBE2FFE4F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87" y="1938384"/>
            <a:ext cx="2025193" cy="2077510"/>
          </a:xfrm>
          <a:prstGeom prst="rect">
            <a:avLst/>
          </a:prstGeom>
        </p:spPr>
      </p:pic>
      <p:pic>
        <p:nvPicPr>
          <p:cNvPr id="5" name="Picture 4">
            <a:extLst>
              <a:ext uri="{FF2B5EF4-FFF2-40B4-BE49-F238E27FC236}">
                <a16:creationId xmlns:a16="http://schemas.microsoft.com/office/drawing/2014/main" id="{219D92C4-9757-40A4-9DDA-59B18642E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080" y="4015894"/>
            <a:ext cx="1534498" cy="2135173"/>
          </a:xfrm>
          <a:prstGeom prst="rect">
            <a:avLst/>
          </a:prstGeom>
        </p:spPr>
      </p:pic>
      <p:pic>
        <p:nvPicPr>
          <p:cNvPr id="6" name="Picture 5">
            <a:extLst>
              <a:ext uri="{FF2B5EF4-FFF2-40B4-BE49-F238E27FC236}">
                <a16:creationId xmlns:a16="http://schemas.microsoft.com/office/drawing/2014/main" id="{7593BD9D-8DAC-4CFF-808F-C5F8008EB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9593" y="1880722"/>
            <a:ext cx="1788987" cy="2135171"/>
          </a:xfrm>
          <a:prstGeom prst="rect">
            <a:avLst/>
          </a:prstGeom>
        </p:spPr>
      </p:pic>
      <p:pic>
        <p:nvPicPr>
          <p:cNvPr id="7" name="Picture 6">
            <a:extLst>
              <a:ext uri="{FF2B5EF4-FFF2-40B4-BE49-F238E27FC236}">
                <a16:creationId xmlns:a16="http://schemas.microsoft.com/office/drawing/2014/main" id="{A70C86F7-2BE1-491D-8565-0C3C365C4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687" y="4015895"/>
            <a:ext cx="2270760" cy="2135171"/>
          </a:xfrm>
          <a:prstGeom prst="rect">
            <a:avLst/>
          </a:prstGeom>
        </p:spPr>
      </p:pic>
    </p:spTree>
    <p:extLst>
      <p:ext uri="{BB962C8B-B14F-4D97-AF65-F5344CB8AC3E}">
        <p14:creationId xmlns:p14="http://schemas.microsoft.com/office/powerpoint/2010/main" val="177398751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31"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4" dur="1000"/>
                                        <p:tgtEl>
                                          <p:spTgt spid="3">
                                            <p:txEl>
                                              <p:pRg st="0" end="0"/>
                                            </p:txEl>
                                          </p:spTgt>
                                        </p:tgtEl>
                                      </p:cBhvr>
                                    </p:animEffect>
                                  </p:childTnLst>
                                </p:cTn>
                              </p:par>
                              <p:par>
                                <p:cTn id="15" presetID="3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9"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0" dur="1000"/>
                                        <p:tgtEl>
                                          <p:spTgt spid="3">
                                            <p:txEl>
                                              <p:pRg st="2" end="2"/>
                                            </p:txEl>
                                          </p:spTgt>
                                        </p:tgtEl>
                                      </p:cBhvr>
                                    </p:animEffect>
                                  </p:childTnLst>
                                </p:cTn>
                              </p:par>
                              <p:par>
                                <p:cTn id="21" presetID="3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3" end="3"/>
                                            </p:txEl>
                                          </p:spTgt>
                                        </p:tgtEl>
                                      </p:cBhvr>
                                    </p:animEffect>
                                  </p:childTnLst>
                                </p:cTn>
                              </p:par>
                              <p:par>
                                <p:cTn id="27" presetID="3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4" end="4"/>
                                            </p:txEl>
                                          </p:spTgt>
                                        </p:tgtEl>
                                      </p:cBhvr>
                                    </p:animEffect>
                                  </p:childTnLst>
                                </p:cTn>
                              </p:par>
                              <p:par>
                                <p:cTn id="33" presetID="3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5" end="5"/>
                                            </p:txEl>
                                          </p:spTgt>
                                        </p:tgtEl>
                                      </p:cBhvr>
                                    </p:animEffect>
                                  </p:childTnLst>
                                </p:cTn>
                              </p:par>
                              <p:par>
                                <p:cTn id="39" presetID="3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6" end="6"/>
                                            </p:txEl>
                                          </p:spTgt>
                                        </p:tgtEl>
                                      </p:cBhvr>
                                    </p:animEffect>
                                  </p:childTnLst>
                                </p:cTn>
                              </p:par>
                              <p:par>
                                <p:cTn id="45" presetID="31"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p:cTn id="47"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7" end="7"/>
                                            </p:txEl>
                                          </p:spTgt>
                                        </p:tgtEl>
                                      </p:cBhvr>
                                    </p:animEffect>
                                  </p:childTnLst>
                                </p:cTn>
                              </p:par>
                              <p:par>
                                <p:cTn id="51" presetID="31" presetClass="entr" presetSubtype="0" fill="hold"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p:cTn id="53"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8" end="8"/>
                                            </p:txEl>
                                          </p:spTgt>
                                        </p:tgtEl>
                                      </p:cBhvr>
                                    </p:animEffect>
                                  </p:childTnLst>
                                </p:cTn>
                              </p:par>
                              <p:par>
                                <p:cTn id="57" presetID="31" presetClass="entr" presetSubtype="0"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p:cTn id="59"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9" end="9"/>
                                            </p:txEl>
                                          </p:spTgt>
                                        </p:tgtEl>
                                      </p:cBhvr>
                                    </p:animEffect>
                                  </p:childTnLst>
                                </p:cTn>
                              </p:par>
                            </p:childTnLst>
                          </p:cTn>
                        </p:par>
                        <p:par>
                          <p:cTn id="63" fill="hold">
                            <p:stCondLst>
                              <p:cond delay="2500"/>
                            </p:stCondLst>
                            <p:childTnLst>
                              <p:par>
                                <p:cTn id="64" presetID="26" presetClass="entr" presetSubtype="0" fill="hold" nodeType="afterEffect">
                                  <p:stCondLst>
                                    <p:cond delay="750"/>
                                  </p:stCondLst>
                                  <p:childTnLst>
                                    <p:set>
                                      <p:cBhvr>
                                        <p:cTn id="65" dur="1" fill="hold">
                                          <p:stCondLst>
                                            <p:cond delay="0"/>
                                          </p:stCondLst>
                                        </p:cTn>
                                        <p:tgtEl>
                                          <p:spTgt spid="4"/>
                                        </p:tgtEl>
                                        <p:attrNameLst>
                                          <p:attrName>style.visibility</p:attrName>
                                        </p:attrNameLst>
                                      </p:cBhvr>
                                      <p:to>
                                        <p:strVal val="visible"/>
                                      </p:to>
                                    </p:set>
                                    <p:animEffect transition="in" filter="wipe(down)">
                                      <p:cBhvr>
                                        <p:cTn id="66" dur="580">
                                          <p:stCondLst>
                                            <p:cond delay="0"/>
                                          </p:stCondLst>
                                        </p:cTn>
                                        <p:tgtEl>
                                          <p:spTgt spid="4"/>
                                        </p:tgtEl>
                                      </p:cBhvr>
                                    </p:animEffect>
                                    <p:anim calcmode="lin" valueType="num">
                                      <p:cBhvr>
                                        <p:cTn id="6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72" dur="26">
                                          <p:stCondLst>
                                            <p:cond delay="650"/>
                                          </p:stCondLst>
                                        </p:cTn>
                                        <p:tgtEl>
                                          <p:spTgt spid="4"/>
                                        </p:tgtEl>
                                      </p:cBhvr>
                                      <p:to x="100000" y="60000"/>
                                    </p:animScale>
                                    <p:animScale>
                                      <p:cBhvr>
                                        <p:cTn id="73" dur="166" decel="50000">
                                          <p:stCondLst>
                                            <p:cond delay="676"/>
                                          </p:stCondLst>
                                        </p:cTn>
                                        <p:tgtEl>
                                          <p:spTgt spid="4"/>
                                        </p:tgtEl>
                                      </p:cBhvr>
                                      <p:to x="100000" y="100000"/>
                                    </p:animScale>
                                    <p:animScale>
                                      <p:cBhvr>
                                        <p:cTn id="74" dur="26">
                                          <p:stCondLst>
                                            <p:cond delay="1312"/>
                                          </p:stCondLst>
                                        </p:cTn>
                                        <p:tgtEl>
                                          <p:spTgt spid="4"/>
                                        </p:tgtEl>
                                      </p:cBhvr>
                                      <p:to x="100000" y="80000"/>
                                    </p:animScale>
                                    <p:animScale>
                                      <p:cBhvr>
                                        <p:cTn id="75" dur="166" decel="50000">
                                          <p:stCondLst>
                                            <p:cond delay="1338"/>
                                          </p:stCondLst>
                                        </p:cTn>
                                        <p:tgtEl>
                                          <p:spTgt spid="4"/>
                                        </p:tgtEl>
                                      </p:cBhvr>
                                      <p:to x="100000" y="100000"/>
                                    </p:animScale>
                                    <p:animScale>
                                      <p:cBhvr>
                                        <p:cTn id="76" dur="26">
                                          <p:stCondLst>
                                            <p:cond delay="1642"/>
                                          </p:stCondLst>
                                        </p:cTn>
                                        <p:tgtEl>
                                          <p:spTgt spid="4"/>
                                        </p:tgtEl>
                                      </p:cBhvr>
                                      <p:to x="100000" y="90000"/>
                                    </p:animScale>
                                    <p:animScale>
                                      <p:cBhvr>
                                        <p:cTn id="77" dur="166" decel="50000">
                                          <p:stCondLst>
                                            <p:cond delay="1668"/>
                                          </p:stCondLst>
                                        </p:cTn>
                                        <p:tgtEl>
                                          <p:spTgt spid="4"/>
                                        </p:tgtEl>
                                      </p:cBhvr>
                                      <p:to x="100000" y="100000"/>
                                    </p:animScale>
                                    <p:animScale>
                                      <p:cBhvr>
                                        <p:cTn id="78" dur="26">
                                          <p:stCondLst>
                                            <p:cond delay="1808"/>
                                          </p:stCondLst>
                                        </p:cTn>
                                        <p:tgtEl>
                                          <p:spTgt spid="4"/>
                                        </p:tgtEl>
                                      </p:cBhvr>
                                      <p:to x="100000" y="95000"/>
                                    </p:animScale>
                                    <p:animScale>
                                      <p:cBhvr>
                                        <p:cTn id="79" dur="166" decel="50000">
                                          <p:stCondLst>
                                            <p:cond delay="1834"/>
                                          </p:stCondLst>
                                        </p:cTn>
                                        <p:tgtEl>
                                          <p:spTgt spid="4"/>
                                        </p:tgtEl>
                                      </p:cBhvr>
                                      <p:to x="100000" y="100000"/>
                                    </p:animScale>
                                  </p:childTnLst>
                                </p:cTn>
                              </p:par>
                              <p:par>
                                <p:cTn id="80" presetID="26" presetClass="entr" presetSubtype="0" fill="hold" nodeType="withEffect">
                                  <p:stCondLst>
                                    <p:cond delay="750"/>
                                  </p:stCondLst>
                                  <p:childTnLst>
                                    <p:set>
                                      <p:cBhvr>
                                        <p:cTn id="81" dur="1" fill="hold">
                                          <p:stCondLst>
                                            <p:cond delay="0"/>
                                          </p:stCondLst>
                                        </p:cTn>
                                        <p:tgtEl>
                                          <p:spTgt spid="6"/>
                                        </p:tgtEl>
                                        <p:attrNameLst>
                                          <p:attrName>style.visibility</p:attrName>
                                        </p:attrNameLst>
                                      </p:cBhvr>
                                      <p:to>
                                        <p:strVal val="visible"/>
                                      </p:to>
                                    </p:set>
                                    <p:animEffect transition="in" filter="wipe(down)">
                                      <p:cBhvr>
                                        <p:cTn id="82" dur="580">
                                          <p:stCondLst>
                                            <p:cond delay="0"/>
                                          </p:stCondLst>
                                        </p:cTn>
                                        <p:tgtEl>
                                          <p:spTgt spid="6"/>
                                        </p:tgtEl>
                                      </p:cBhvr>
                                    </p:animEffect>
                                    <p:anim calcmode="lin" valueType="num">
                                      <p:cBhvr>
                                        <p:cTn id="8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88" dur="26">
                                          <p:stCondLst>
                                            <p:cond delay="650"/>
                                          </p:stCondLst>
                                        </p:cTn>
                                        <p:tgtEl>
                                          <p:spTgt spid="6"/>
                                        </p:tgtEl>
                                      </p:cBhvr>
                                      <p:to x="100000" y="60000"/>
                                    </p:animScale>
                                    <p:animScale>
                                      <p:cBhvr>
                                        <p:cTn id="89" dur="166" decel="50000">
                                          <p:stCondLst>
                                            <p:cond delay="676"/>
                                          </p:stCondLst>
                                        </p:cTn>
                                        <p:tgtEl>
                                          <p:spTgt spid="6"/>
                                        </p:tgtEl>
                                      </p:cBhvr>
                                      <p:to x="100000" y="100000"/>
                                    </p:animScale>
                                    <p:animScale>
                                      <p:cBhvr>
                                        <p:cTn id="90" dur="26">
                                          <p:stCondLst>
                                            <p:cond delay="1312"/>
                                          </p:stCondLst>
                                        </p:cTn>
                                        <p:tgtEl>
                                          <p:spTgt spid="6"/>
                                        </p:tgtEl>
                                      </p:cBhvr>
                                      <p:to x="100000" y="80000"/>
                                    </p:animScale>
                                    <p:animScale>
                                      <p:cBhvr>
                                        <p:cTn id="91" dur="166" decel="50000">
                                          <p:stCondLst>
                                            <p:cond delay="1338"/>
                                          </p:stCondLst>
                                        </p:cTn>
                                        <p:tgtEl>
                                          <p:spTgt spid="6"/>
                                        </p:tgtEl>
                                      </p:cBhvr>
                                      <p:to x="100000" y="100000"/>
                                    </p:animScale>
                                    <p:animScale>
                                      <p:cBhvr>
                                        <p:cTn id="92" dur="26">
                                          <p:stCondLst>
                                            <p:cond delay="1642"/>
                                          </p:stCondLst>
                                        </p:cTn>
                                        <p:tgtEl>
                                          <p:spTgt spid="6"/>
                                        </p:tgtEl>
                                      </p:cBhvr>
                                      <p:to x="100000" y="90000"/>
                                    </p:animScale>
                                    <p:animScale>
                                      <p:cBhvr>
                                        <p:cTn id="93" dur="166" decel="50000">
                                          <p:stCondLst>
                                            <p:cond delay="1668"/>
                                          </p:stCondLst>
                                        </p:cTn>
                                        <p:tgtEl>
                                          <p:spTgt spid="6"/>
                                        </p:tgtEl>
                                      </p:cBhvr>
                                      <p:to x="100000" y="100000"/>
                                    </p:animScale>
                                    <p:animScale>
                                      <p:cBhvr>
                                        <p:cTn id="94" dur="26">
                                          <p:stCondLst>
                                            <p:cond delay="1808"/>
                                          </p:stCondLst>
                                        </p:cTn>
                                        <p:tgtEl>
                                          <p:spTgt spid="6"/>
                                        </p:tgtEl>
                                      </p:cBhvr>
                                      <p:to x="100000" y="95000"/>
                                    </p:animScale>
                                    <p:animScale>
                                      <p:cBhvr>
                                        <p:cTn id="95" dur="166" decel="50000">
                                          <p:stCondLst>
                                            <p:cond delay="1834"/>
                                          </p:stCondLst>
                                        </p:cTn>
                                        <p:tgtEl>
                                          <p:spTgt spid="6"/>
                                        </p:tgtEl>
                                      </p:cBhvr>
                                      <p:to x="100000" y="100000"/>
                                    </p:animScale>
                                  </p:childTnLst>
                                </p:cTn>
                              </p:par>
                              <p:par>
                                <p:cTn id="96" presetID="26" presetClass="entr" presetSubtype="0" fill="hold" nodeType="withEffect">
                                  <p:stCondLst>
                                    <p:cond delay="750"/>
                                  </p:stCondLst>
                                  <p:childTnLst>
                                    <p:set>
                                      <p:cBhvr>
                                        <p:cTn id="97" dur="1" fill="hold">
                                          <p:stCondLst>
                                            <p:cond delay="0"/>
                                          </p:stCondLst>
                                        </p:cTn>
                                        <p:tgtEl>
                                          <p:spTgt spid="7"/>
                                        </p:tgtEl>
                                        <p:attrNameLst>
                                          <p:attrName>style.visibility</p:attrName>
                                        </p:attrNameLst>
                                      </p:cBhvr>
                                      <p:to>
                                        <p:strVal val="visible"/>
                                      </p:to>
                                    </p:set>
                                    <p:animEffect transition="in" filter="wipe(down)">
                                      <p:cBhvr>
                                        <p:cTn id="98" dur="580">
                                          <p:stCondLst>
                                            <p:cond delay="0"/>
                                          </p:stCondLst>
                                        </p:cTn>
                                        <p:tgtEl>
                                          <p:spTgt spid="7"/>
                                        </p:tgtEl>
                                      </p:cBhvr>
                                    </p:animEffect>
                                    <p:anim calcmode="lin" valueType="num">
                                      <p:cBhvr>
                                        <p:cTn id="99"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04" dur="26">
                                          <p:stCondLst>
                                            <p:cond delay="650"/>
                                          </p:stCondLst>
                                        </p:cTn>
                                        <p:tgtEl>
                                          <p:spTgt spid="7"/>
                                        </p:tgtEl>
                                      </p:cBhvr>
                                      <p:to x="100000" y="60000"/>
                                    </p:animScale>
                                    <p:animScale>
                                      <p:cBhvr>
                                        <p:cTn id="105" dur="166" decel="50000">
                                          <p:stCondLst>
                                            <p:cond delay="676"/>
                                          </p:stCondLst>
                                        </p:cTn>
                                        <p:tgtEl>
                                          <p:spTgt spid="7"/>
                                        </p:tgtEl>
                                      </p:cBhvr>
                                      <p:to x="100000" y="100000"/>
                                    </p:animScale>
                                    <p:animScale>
                                      <p:cBhvr>
                                        <p:cTn id="106" dur="26">
                                          <p:stCondLst>
                                            <p:cond delay="1312"/>
                                          </p:stCondLst>
                                        </p:cTn>
                                        <p:tgtEl>
                                          <p:spTgt spid="7"/>
                                        </p:tgtEl>
                                      </p:cBhvr>
                                      <p:to x="100000" y="80000"/>
                                    </p:animScale>
                                    <p:animScale>
                                      <p:cBhvr>
                                        <p:cTn id="107" dur="166" decel="50000">
                                          <p:stCondLst>
                                            <p:cond delay="1338"/>
                                          </p:stCondLst>
                                        </p:cTn>
                                        <p:tgtEl>
                                          <p:spTgt spid="7"/>
                                        </p:tgtEl>
                                      </p:cBhvr>
                                      <p:to x="100000" y="100000"/>
                                    </p:animScale>
                                    <p:animScale>
                                      <p:cBhvr>
                                        <p:cTn id="108" dur="26">
                                          <p:stCondLst>
                                            <p:cond delay="1642"/>
                                          </p:stCondLst>
                                        </p:cTn>
                                        <p:tgtEl>
                                          <p:spTgt spid="7"/>
                                        </p:tgtEl>
                                      </p:cBhvr>
                                      <p:to x="100000" y="90000"/>
                                    </p:animScale>
                                    <p:animScale>
                                      <p:cBhvr>
                                        <p:cTn id="109" dur="166" decel="50000">
                                          <p:stCondLst>
                                            <p:cond delay="1668"/>
                                          </p:stCondLst>
                                        </p:cTn>
                                        <p:tgtEl>
                                          <p:spTgt spid="7"/>
                                        </p:tgtEl>
                                      </p:cBhvr>
                                      <p:to x="100000" y="100000"/>
                                    </p:animScale>
                                    <p:animScale>
                                      <p:cBhvr>
                                        <p:cTn id="110" dur="26">
                                          <p:stCondLst>
                                            <p:cond delay="1808"/>
                                          </p:stCondLst>
                                        </p:cTn>
                                        <p:tgtEl>
                                          <p:spTgt spid="7"/>
                                        </p:tgtEl>
                                      </p:cBhvr>
                                      <p:to x="100000" y="95000"/>
                                    </p:animScale>
                                    <p:animScale>
                                      <p:cBhvr>
                                        <p:cTn id="111" dur="166" decel="50000">
                                          <p:stCondLst>
                                            <p:cond delay="1834"/>
                                          </p:stCondLst>
                                        </p:cTn>
                                        <p:tgtEl>
                                          <p:spTgt spid="7"/>
                                        </p:tgtEl>
                                      </p:cBhvr>
                                      <p:to x="100000" y="100000"/>
                                    </p:animScale>
                                  </p:childTnLst>
                                </p:cTn>
                              </p:par>
                              <p:par>
                                <p:cTn id="112" presetID="26" presetClass="entr" presetSubtype="0" fill="hold" nodeType="withEffect">
                                  <p:stCondLst>
                                    <p:cond delay="750"/>
                                  </p:stCondLst>
                                  <p:childTnLst>
                                    <p:set>
                                      <p:cBhvr>
                                        <p:cTn id="113" dur="1" fill="hold">
                                          <p:stCondLst>
                                            <p:cond delay="0"/>
                                          </p:stCondLst>
                                        </p:cTn>
                                        <p:tgtEl>
                                          <p:spTgt spid="5"/>
                                        </p:tgtEl>
                                        <p:attrNameLst>
                                          <p:attrName>style.visibility</p:attrName>
                                        </p:attrNameLst>
                                      </p:cBhvr>
                                      <p:to>
                                        <p:strVal val="visible"/>
                                      </p:to>
                                    </p:set>
                                    <p:animEffect transition="in" filter="wipe(down)">
                                      <p:cBhvr>
                                        <p:cTn id="114" dur="580">
                                          <p:stCondLst>
                                            <p:cond delay="0"/>
                                          </p:stCondLst>
                                        </p:cTn>
                                        <p:tgtEl>
                                          <p:spTgt spid="5"/>
                                        </p:tgtEl>
                                      </p:cBhvr>
                                    </p:animEffect>
                                    <p:anim calcmode="lin" valueType="num">
                                      <p:cBhvr>
                                        <p:cTn id="11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1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1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1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20" dur="26">
                                          <p:stCondLst>
                                            <p:cond delay="650"/>
                                          </p:stCondLst>
                                        </p:cTn>
                                        <p:tgtEl>
                                          <p:spTgt spid="5"/>
                                        </p:tgtEl>
                                      </p:cBhvr>
                                      <p:to x="100000" y="60000"/>
                                    </p:animScale>
                                    <p:animScale>
                                      <p:cBhvr>
                                        <p:cTn id="121" dur="166" decel="50000">
                                          <p:stCondLst>
                                            <p:cond delay="676"/>
                                          </p:stCondLst>
                                        </p:cTn>
                                        <p:tgtEl>
                                          <p:spTgt spid="5"/>
                                        </p:tgtEl>
                                      </p:cBhvr>
                                      <p:to x="100000" y="100000"/>
                                    </p:animScale>
                                    <p:animScale>
                                      <p:cBhvr>
                                        <p:cTn id="122" dur="26">
                                          <p:stCondLst>
                                            <p:cond delay="1312"/>
                                          </p:stCondLst>
                                        </p:cTn>
                                        <p:tgtEl>
                                          <p:spTgt spid="5"/>
                                        </p:tgtEl>
                                      </p:cBhvr>
                                      <p:to x="100000" y="80000"/>
                                    </p:animScale>
                                    <p:animScale>
                                      <p:cBhvr>
                                        <p:cTn id="123" dur="166" decel="50000">
                                          <p:stCondLst>
                                            <p:cond delay="1338"/>
                                          </p:stCondLst>
                                        </p:cTn>
                                        <p:tgtEl>
                                          <p:spTgt spid="5"/>
                                        </p:tgtEl>
                                      </p:cBhvr>
                                      <p:to x="100000" y="100000"/>
                                    </p:animScale>
                                    <p:animScale>
                                      <p:cBhvr>
                                        <p:cTn id="124" dur="26">
                                          <p:stCondLst>
                                            <p:cond delay="1642"/>
                                          </p:stCondLst>
                                        </p:cTn>
                                        <p:tgtEl>
                                          <p:spTgt spid="5"/>
                                        </p:tgtEl>
                                      </p:cBhvr>
                                      <p:to x="100000" y="90000"/>
                                    </p:animScale>
                                    <p:animScale>
                                      <p:cBhvr>
                                        <p:cTn id="125" dur="166" decel="50000">
                                          <p:stCondLst>
                                            <p:cond delay="1668"/>
                                          </p:stCondLst>
                                        </p:cTn>
                                        <p:tgtEl>
                                          <p:spTgt spid="5"/>
                                        </p:tgtEl>
                                      </p:cBhvr>
                                      <p:to x="100000" y="100000"/>
                                    </p:animScale>
                                    <p:animScale>
                                      <p:cBhvr>
                                        <p:cTn id="126" dur="26">
                                          <p:stCondLst>
                                            <p:cond delay="1808"/>
                                          </p:stCondLst>
                                        </p:cTn>
                                        <p:tgtEl>
                                          <p:spTgt spid="5"/>
                                        </p:tgtEl>
                                      </p:cBhvr>
                                      <p:to x="100000" y="95000"/>
                                    </p:animScale>
                                    <p:animScale>
                                      <p:cBhvr>
                                        <p:cTn id="12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018D-2B6B-4825-9F06-9EE9D3224C3F}"/>
              </a:ext>
            </a:extLst>
          </p:cNvPr>
          <p:cNvSpPr>
            <a:spLocks noGrp="1"/>
          </p:cNvSpPr>
          <p:nvPr>
            <p:ph type="title"/>
          </p:nvPr>
        </p:nvSpPr>
        <p:spPr>
          <a:xfrm>
            <a:off x="3342758" y="20484"/>
            <a:ext cx="8713509" cy="644340"/>
          </a:xfrm>
        </p:spPr>
        <p:txBody>
          <a:bodyPr>
            <a:normAutofit/>
          </a:bodyPr>
          <a:lstStyle/>
          <a:p>
            <a:r>
              <a:rPr lang="fa-IR" sz="3200" dirty="0"/>
              <a:t>بسته بندی های پیشنهادی </a:t>
            </a:r>
            <a:r>
              <a:rPr lang="fa-IR" sz="3200" dirty="0" err="1"/>
              <a:t>فروشگاهی</a:t>
            </a:r>
            <a:r>
              <a:rPr lang="fa-IR" sz="3200" dirty="0"/>
              <a:t> – صادراتی</a:t>
            </a:r>
          </a:p>
        </p:txBody>
      </p:sp>
      <p:sp>
        <p:nvSpPr>
          <p:cNvPr id="7" name="Content Placeholder 6">
            <a:extLst>
              <a:ext uri="{FF2B5EF4-FFF2-40B4-BE49-F238E27FC236}">
                <a16:creationId xmlns:a16="http://schemas.microsoft.com/office/drawing/2014/main" id="{90B88F30-CB8F-4C1F-A677-F9BE9D6DBEE8}"/>
              </a:ext>
            </a:extLst>
          </p:cNvPr>
          <p:cNvSpPr>
            <a:spLocks noGrp="1"/>
          </p:cNvSpPr>
          <p:nvPr>
            <p:ph idx="1"/>
          </p:nvPr>
        </p:nvSpPr>
        <p:spPr>
          <a:xfrm>
            <a:off x="7317933" y="1663254"/>
            <a:ext cx="4687444" cy="730528"/>
          </a:xfrm>
        </p:spPr>
        <p:txBody>
          <a:bodyPr>
            <a:normAutofit/>
          </a:bodyPr>
          <a:lstStyle/>
          <a:p>
            <a:r>
              <a:rPr lang="fa-IR" b="1" dirty="0"/>
              <a:t>پسته خام:</a:t>
            </a:r>
          </a:p>
        </p:txBody>
      </p:sp>
      <p:sp>
        <p:nvSpPr>
          <p:cNvPr id="8" name="TextBox 7">
            <a:extLst>
              <a:ext uri="{FF2B5EF4-FFF2-40B4-BE49-F238E27FC236}">
                <a16:creationId xmlns:a16="http://schemas.microsoft.com/office/drawing/2014/main" id="{B7B34207-8FB7-478A-88BC-B0D4FE5A8E61}"/>
              </a:ext>
            </a:extLst>
          </p:cNvPr>
          <p:cNvSpPr txBox="1"/>
          <p:nvPr/>
        </p:nvSpPr>
        <p:spPr>
          <a:xfrm>
            <a:off x="2425832" y="1797686"/>
            <a:ext cx="3101419" cy="461665"/>
          </a:xfrm>
          <a:prstGeom prst="rect">
            <a:avLst/>
          </a:prstGeom>
          <a:noFill/>
        </p:spPr>
        <p:txBody>
          <a:bodyPr wrap="square" rtlCol="1">
            <a:spAutoFit/>
          </a:bodyPr>
          <a:lstStyle/>
          <a:p>
            <a:pPr algn="r"/>
            <a:r>
              <a:rPr lang="fa-IR" sz="2400" b="1" dirty="0">
                <a:effectLst/>
                <a:latin typeface="Calibri" panose="020F0502020204030204" pitchFamily="34" charset="0"/>
                <a:ea typeface="Calibri" panose="020F0502020204030204" pitchFamily="34" charset="0"/>
                <a:cs typeface="B Mitra" panose="00000400000000000000" pitchFamily="2" charset="-78"/>
              </a:rPr>
              <a:t>پسته نمکی:</a:t>
            </a:r>
            <a:endParaRPr lang="en-US" sz="2400" b="1" dirty="0">
              <a:effectLst/>
              <a:latin typeface="Calibri" panose="020F0502020204030204" pitchFamily="34" charset="0"/>
              <a:ea typeface="Calibri" panose="020F0502020204030204" pitchFamily="34" charset="0"/>
              <a:cs typeface="B Mitra" panose="00000400000000000000" pitchFamily="2" charset="-78"/>
            </a:endParaRPr>
          </a:p>
        </p:txBody>
      </p:sp>
      <p:sp>
        <p:nvSpPr>
          <p:cNvPr id="10" name="TextBox 9">
            <a:extLst>
              <a:ext uri="{FF2B5EF4-FFF2-40B4-BE49-F238E27FC236}">
                <a16:creationId xmlns:a16="http://schemas.microsoft.com/office/drawing/2014/main" id="{A9E205BC-705E-4AFC-9D80-D3ABDC60B86E}"/>
              </a:ext>
            </a:extLst>
          </p:cNvPr>
          <p:cNvSpPr txBox="1"/>
          <p:nvPr/>
        </p:nvSpPr>
        <p:spPr>
          <a:xfrm>
            <a:off x="3101419" y="1082146"/>
            <a:ext cx="9196189" cy="369332"/>
          </a:xfrm>
          <a:prstGeom prst="rect">
            <a:avLst/>
          </a:prstGeom>
          <a:noFill/>
        </p:spPr>
        <p:txBody>
          <a:bodyPr wrap="square" rtlCol="1">
            <a:spAutoFit/>
          </a:bodyPr>
          <a:lstStyle/>
          <a:p>
            <a:r>
              <a:rPr lang="fa-IR" sz="1800"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a:t>
            </a:r>
            <a:r>
              <a:rPr lang="fa-IR" sz="1800" dirty="0">
                <a:effectLst/>
                <a:latin typeface="Calibri" panose="020F0502020204030204" pitchFamily="34" charset="0"/>
                <a:ea typeface="Calibri" panose="020F0502020204030204" pitchFamily="34" charset="0"/>
                <a:cs typeface="B Mitra" panose="00000400000000000000" pitchFamily="2" charset="-78"/>
              </a:rPr>
              <a:t> بخش خاکستری رنگ این بسته بندی ها، به صورت شفاف در نظر گرفته شده به منظور ایجاد امکان برای تماشای پسته داخل بسته بندی.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BCEC07ED-F171-4CC7-B3EF-EFC9F854EA13}"/>
              </a:ext>
            </a:extLst>
          </p:cNvPr>
          <p:cNvCxnSpPr/>
          <p:nvPr/>
        </p:nvCxnSpPr>
        <p:spPr>
          <a:xfrm>
            <a:off x="5976593" y="2355349"/>
            <a:ext cx="0" cy="4336956"/>
          </a:xfrm>
          <a:prstGeom prst="line">
            <a:avLst/>
          </a:prstGeom>
        </p:spPr>
        <p:style>
          <a:lnRef idx="3">
            <a:schemeClr val="accent5"/>
          </a:lnRef>
          <a:fillRef idx="0">
            <a:schemeClr val="accent5"/>
          </a:fillRef>
          <a:effectRef idx="2">
            <a:schemeClr val="accent5"/>
          </a:effectRef>
          <a:fontRef idx="minor">
            <a:schemeClr val="tx1"/>
          </a:fontRef>
        </p:style>
      </p:cxnSp>
      <p:pic>
        <p:nvPicPr>
          <p:cNvPr id="13" name="Picture 12">
            <a:extLst>
              <a:ext uri="{FF2B5EF4-FFF2-40B4-BE49-F238E27FC236}">
                <a16:creationId xmlns:a16="http://schemas.microsoft.com/office/drawing/2014/main" id="{517723D9-D8EA-4E2E-8F28-6876A75FB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371" y="2355349"/>
            <a:ext cx="3383983" cy="4502651"/>
          </a:xfrm>
          <a:prstGeom prst="rect">
            <a:avLst/>
          </a:prstGeom>
        </p:spPr>
      </p:pic>
      <p:pic>
        <p:nvPicPr>
          <p:cNvPr id="14" name="Picture 13">
            <a:extLst>
              <a:ext uri="{FF2B5EF4-FFF2-40B4-BE49-F238E27FC236}">
                <a16:creationId xmlns:a16="http://schemas.microsoft.com/office/drawing/2014/main" id="{703A13F9-10D2-4E3A-BF74-EAA398ED0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397" y="2334864"/>
            <a:ext cx="3383983" cy="4502652"/>
          </a:xfrm>
          <a:prstGeom prst="rect">
            <a:avLst/>
          </a:prstGeom>
        </p:spPr>
      </p:pic>
    </p:spTree>
    <p:extLst>
      <p:ext uri="{BB962C8B-B14F-4D97-AF65-F5344CB8AC3E}">
        <p14:creationId xmlns:p14="http://schemas.microsoft.com/office/powerpoint/2010/main" val="228319963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6"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80">
                                          <p:stCondLst>
                                            <p:cond delay="0"/>
                                          </p:stCondLst>
                                        </p:cTn>
                                        <p:tgtEl>
                                          <p:spTgt spid="10"/>
                                        </p:tgtEl>
                                      </p:cBhvr>
                                    </p:animEffect>
                                    <p:anim calcmode="lin" valueType="num">
                                      <p:cBhvr>
                                        <p:cTn id="1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7" dur="26">
                                          <p:stCondLst>
                                            <p:cond delay="650"/>
                                          </p:stCondLst>
                                        </p:cTn>
                                        <p:tgtEl>
                                          <p:spTgt spid="10"/>
                                        </p:tgtEl>
                                      </p:cBhvr>
                                      <p:to x="100000" y="60000"/>
                                    </p:animScale>
                                    <p:animScale>
                                      <p:cBhvr>
                                        <p:cTn id="18" dur="166" decel="50000">
                                          <p:stCondLst>
                                            <p:cond delay="676"/>
                                          </p:stCondLst>
                                        </p:cTn>
                                        <p:tgtEl>
                                          <p:spTgt spid="10"/>
                                        </p:tgtEl>
                                      </p:cBhvr>
                                      <p:to x="100000" y="100000"/>
                                    </p:animScale>
                                    <p:animScale>
                                      <p:cBhvr>
                                        <p:cTn id="19" dur="26">
                                          <p:stCondLst>
                                            <p:cond delay="1312"/>
                                          </p:stCondLst>
                                        </p:cTn>
                                        <p:tgtEl>
                                          <p:spTgt spid="10"/>
                                        </p:tgtEl>
                                      </p:cBhvr>
                                      <p:to x="100000" y="80000"/>
                                    </p:animScale>
                                    <p:animScale>
                                      <p:cBhvr>
                                        <p:cTn id="20" dur="166" decel="50000">
                                          <p:stCondLst>
                                            <p:cond delay="1338"/>
                                          </p:stCondLst>
                                        </p:cTn>
                                        <p:tgtEl>
                                          <p:spTgt spid="10"/>
                                        </p:tgtEl>
                                      </p:cBhvr>
                                      <p:to x="100000" y="100000"/>
                                    </p:animScale>
                                    <p:animScale>
                                      <p:cBhvr>
                                        <p:cTn id="21" dur="26">
                                          <p:stCondLst>
                                            <p:cond delay="1642"/>
                                          </p:stCondLst>
                                        </p:cTn>
                                        <p:tgtEl>
                                          <p:spTgt spid="10"/>
                                        </p:tgtEl>
                                      </p:cBhvr>
                                      <p:to x="100000" y="90000"/>
                                    </p:animScale>
                                    <p:animScale>
                                      <p:cBhvr>
                                        <p:cTn id="22" dur="166" decel="50000">
                                          <p:stCondLst>
                                            <p:cond delay="1668"/>
                                          </p:stCondLst>
                                        </p:cTn>
                                        <p:tgtEl>
                                          <p:spTgt spid="10"/>
                                        </p:tgtEl>
                                      </p:cBhvr>
                                      <p:to x="100000" y="100000"/>
                                    </p:animScale>
                                    <p:animScale>
                                      <p:cBhvr>
                                        <p:cTn id="23" dur="26">
                                          <p:stCondLst>
                                            <p:cond delay="1808"/>
                                          </p:stCondLst>
                                        </p:cTn>
                                        <p:tgtEl>
                                          <p:spTgt spid="10"/>
                                        </p:tgtEl>
                                      </p:cBhvr>
                                      <p:to x="100000" y="95000"/>
                                    </p:animScale>
                                    <p:animScale>
                                      <p:cBhvr>
                                        <p:cTn id="24" dur="166" decel="50000">
                                          <p:stCondLst>
                                            <p:cond delay="1834"/>
                                          </p:stCondLst>
                                        </p:cTn>
                                        <p:tgtEl>
                                          <p:spTgt spid="10"/>
                                        </p:tgtEl>
                                      </p:cBhvr>
                                      <p:to x="100000" y="100000"/>
                                    </p:animScale>
                                  </p:childTnLst>
                                </p:cTn>
                              </p:par>
                            </p:childTnLst>
                          </p:cTn>
                        </p:par>
                        <p:par>
                          <p:cTn id="25" fill="hold">
                            <p:stCondLst>
                              <p:cond delay="4000"/>
                            </p:stCondLst>
                            <p:childTnLst>
                              <p:par>
                                <p:cTn id="26" presetID="2" presetClass="entr" presetSubtype="4" fill="hold" grpId="0" nodeType="after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 calcmode="lin" valueType="num">
                                      <p:cBhvr additive="base">
                                        <p:cTn id="2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par>
                          <p:cTn id="34" fill="hold">
                            <p:stCondLst>
                              <p:cond delay="4500"/>
                            </p:stCondLst>
                            <p:childTnLst>
                              <p:par>
                                <p:cTn id="35" presetID="26"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80">
                                          <p:stCondLst>
                                            <p:cond delay="0"/>
                                          </p:stCondLst>
                                        </p:cTn>
                                        <p:tgtEl>
                                          <p:spTgt spid="12"/>
                                        </p:tgtEl>
                                      </p:cBhvr>
                                    </p:animEffect>
                                    <p:anim calcmode="lin" valueType="num">
                                      <p:cBhvr>
                                        <p:cTn id="3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3" dur="26">
                                          <p:stCondLst>
                                            <p:cond delay="650"/>
                                          </p:stCondLst>
                                        </p:cTn>
                                        <p:tgtEl>
                                          <p:spTgt spid="12"/>
                                        </p:tgtEl>
                                      </p:cBhvr>
                                      <p:to x="100000" y="60000"/>
                                    </p:animScale>
                                    <p:animScale>
                                      <p:cBhvr>
                                        <p:cTn id="44" dur="166" decel="50000">
                                          <p:stCondLst>
                                            <p:cond delay="676"/>
                                          </p:stCondLst>
                                        </p:cTn>
                                        <p:tgtEl>
                                          <p:spTgt spid="12"/>
                                        </p:tgtEl>
                                      </p:cBhvr>
                                      <p:to x="100000" y="100000"/>
                                    </p:animScale>
                                    <p:animScale>
                                      <p:cBhvr>
                                        <p:cTn id="45" dur="26">
                                          <p:stCondLst>
                                            <p:cond delay="1312"/>
                                          </p:stCondLst>
                                        </p:cTn>
                                        <p:tgtEl>
                                          <p:spTgt spid="12"/>
                                        </p:tgtEl>
                                      </p:cBhvr>
                                      <p:to x="100000" y="80000"/>
                                    </p:animScale>
                                    <p:animScale>
                                      <p:cBhvr>
                                        <p:cTn id="46" dur="166" decel="50000">
                                          <p:stCondLst>
                                            <p:cond delay="1338"/>
                                          </p:stCondLst>
                                        </p:cTn>
                                        <p:tgtEl>
                                          <p:spTgt spid="12"/>
                                        </p:tgtEl>
                                      </p:cBhvr>
                                      <p:to x="100000" y="100000"/>
                                    </p:animScale>
                                    <p:animScale>
                                      <p:cBhvr>
                                        <p:cTn id="47" dur="26">
                                          <p:stCondLst>
                                            <p:cond delay="1642"/>
                                          </p:stCondLst>
                                        </p:cTn>
                                        <p:tgtEl>
                                          <p:spTgt spid="12"/>
                                        </p:tgtEl>
                                      </p:cBhvr>
                                      <p:to x="100000" y="90000"/>
                                    </p:animScale>
                                    <p:animScale>
                                      <p:cBhvr>
                                        <p:cTn id="48" dur="166" decel="50000">
                                          <p:stCondLst>
                                            <p:cond delay="1668"/>
                                          </p:stCondLst>
                                        </p:cTn>
                                        <p:tgtEl>
                                          <p:spTgt spid="12"/>
                                        </p:tgtEl>
                                      </p:cBhvr>
                                      <p:to x="100000" y="100000"/>
                                    </p:animScale>
                                    <p:animScale>
                                      <p:cBhvr>
                                        <p:cTn id="49" dur="26">
                                          <p:stCondLst>
                                            <p:cond delay="1808"/>
                                          </p:stCondLst>
                                        </p:cTn>
                                        <p:tgtEl>
                                          <p:spTgt spid="12"/>
                                        </p:tgtEl>
                                      </p:cBhvr>
                                      <p:to x="100000" y="95000"/>
                                    </p:animScale>
                                    <p:animScale>
                                      <p:cBhvr>
                                        <p:cTn id="50" dur="166" decel="50000">
                                          <p:stCondLst>
                                            <p:cond delay="1834"/>
                                          </p:stCondLst>
                                        </p:cTn>
                                        <p:tgtEl>
                                          <p:spTgt spid="12"/>
                                        </p:tgtEl>
                                      </p:cBhvr>
                                      <p:to x="100000" y="100000"/>
                                    </p:animScale>
                                  </p:childTnLst>
                                </p:cTn>
                              </p:par>
                            </p:childTnLst>
                          </p:cTn>
                        </p:par>
                        <p:par>
                          <p:cTn id="51" fill="hold">
                            <p:stCondLst>
                              <p:cond delay="6500"/>
                            </p:stCondLst>
                            <p:childTnLst>
                              <p:par>
                                <p:cTn id="52" presetID="21" presetClass="entr" presetSubtype="1" fill="hold" nodeType="afterEffect">
                                  <p:stCondLst>
                                    <p:cond delay="750"/>
                                  </p:stCondLst>
                                  <p:childTnLst>
                                    <p:set>
                                      <p:cBhvr>
                                        <p:cTn id="53" dur="1" fill="hold">
                                          <p:stCondLst>
                                            <p:cond delay="0"/>
                                          </p:stCondLst>
                                        </p:cTn>
                                        <p:tgtEl>
                                          <p:spTgt spid="13"/>
                                        </p:tgtEl>
                                        <p:attrNameLst>
                                          <p:attrName>style.visibility</p:attrName>
                                        </p:attrNameLst>
                                      </p:cBhvr>
                                      <p:to>
                                        <p:strVal val="visible"/>
                                      </p:to>
                                    </p:set>
                                    <p:animEffect transition="in" filter="wheel(1)">
                                      <p:cBhvr>
                                        <p:cTn id="54" dur="2000"/>
                                        <p:tgtEl>
                                          <p:spTgt spid="13"/>
                                        </p:tgtEl>
                                      </p:cBhvr>
                                    </p:animEffect>
                                  </p:childTnLst>
                                </p:cTn>
                              </p:par>
                              <p:par>
                                <p:cTn id="55" presetID="21" presetClass="entr" presetSubtype="1" fill="hold" nodeType="withEffect">
                                  <p:stCondLst>
                                    <p:cond delay="750"/>
                                  </p:stCondLst>
                                  <p:childTnLst>
                                    <p:set>
                                      <p:cBhvr>
                                        <p:cTn id="56" dur="1" fill="hold">
                                          <p:stCondLst>
                                            <p:cond delay="0"/>
                                          </p:stCondLst>
                                        </p:cTn>
                                        <p:tgtEl>
                                          <p:spTgt spid="14"/>
                                        </p:tgtEl>
                                        <p:attrNameLst>
                                          <p:attrName>style.visibility</p:attrName>
                                        </p:attrNameLst>
                                      </p:cBhvr>
                                      <p:to>
                                        <p:strVal val="visible"/>
                                      </p:to>
                                    </p:set>
                                    <p:animEffect transition="in" filter="wheel(1)">
                                      <p:cBhvr>
                                        <p:cTn id="5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EE7E-5DAC-48A6-A54F-0458E761C70D}"/>
              </a:ext>
            </a:extLst>
          </p:cNvPr>
          <p:cNvSpPr>
            <a:spLocks noGrp="1"/>
          </p:cNvSpPr>
          <p:nvPr>
            <p:ph type="title"/>
          </p:nvPr>
        </p:nvSpPr>
        <p:spPr>
          <a:xfrm>
            <a:off x="3454320" y="16589"/>
            <a:ext cx="8600388" cy="616060"/>
          </a:xfrm>
        </p:spPr>
        <p:txBody>
          <a:bodyPr>
            <a:normAutofit/>
          </a:bodyPr>
          <a:lstStyle/>
          <a:p>
            <a:r>
              <a:rPr lang="fa-IR" sz="3200" dirty="0"/>
              <a:t>بسته بندی های پیشنهادی </a:t>
            </a:r>
            <a:r>
              <a:rPr lang="fa-IR" sz="3200" dirty="0" err="1"/>
              <a:t>فروشگاهی</a:t>
            </a:r>
            <a:r>
              <a:rPr lang="fa-IR" sz="3200" dirty="0"/>
              <a:t> – صادراتی</a:t>
            </a:r>
          </a:p>
        </p:txBody>
      </p:sp>
      <p:sp>
        <p:nvSpPr>
          <p:cNvPr id="3" name="Content Placeholder 2">
            <a:extLst>
              <a:ext uri="{FF2B5EF4-FFF2-40B4-BE49-F238E27FC236}">
                <a16:creationId xmlns:a16="http://schemas.microsoft.com/office/drawing/2014/main" id="{F1ECC4DC-4B7B-40DE-AA9B-9BEB3F9C60FA}"/>
              </a:ext>
            </a:extLst>
          </p:cNvPr>
          <p:cNvSpPr>
            <a:spLocks noGrp="1"/>
          </p:cNvSpPr>
          <p:nvPr>
            <p:ph idx="1"/>
          </p:nvPr>
        </p:nvSpPr>
        <p:spPr>
          <a:xfrm>
            <a:off x="10251000" y="1732420"/>
            <a:ext cx="1736854" cy="679516"/>
          </a:xfrm>
        </p:spPr>
        <p:txBody>
          <a:bodyPr/>
          <a:lstStyle/>
          <a:p>
            <a:r>
              <a:rPr lang="fa-IR" b="1" dirty="0"/>
              <a:t>پسته فلفلی:</a:t>
            </a:r>
          </a:p>
        </p:txBody>
      </p:sp>
      <p:pic>
        <p:nvPicPr>
          <p:cNvPr id="4" name="Picture 3">
            <a:extLst>
              <a:ext uri="{FF2B5EF4-FFF2-40B4-BE49-F238E27FC236}">
                <a16:creationId xmlns:a16="http://schemas.microsoft.com/office/drawing/2014/main" id="{2D10D483-A588-4237-AF31-578173C99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887" y="2411936"/>
            <a:ext cx="3341455" cy="4446064"/>
          </a:xfrm>
          <a:prstGeom prst="rect">
            <a:avLst/>
          </a:prstGeom>
        </p:spPr>
      </p:pic>
      <p:pic>
        <p:nvPicPr>
          <p:cNvPr id="5" name="Picture 4">
            <a:extLst>
              <a:ext uri="{FF2B5EF4-FFF2-40B4-BE49-F238E27FC236}">
                <a16:creationId xmlns:a16="http://schemas.microsoft.com/office/drawing/2014/main" id="{B8993994-6413-455F-8F15-E8E070E25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770" y="2411936"/>
            <a:ext cx="3341455" cy="4446065"/>
          </a:xfrm>
          <a:prstGeom prst="rect">
            <a:avLst/>
          </a:prstGeom>
        </p:spPr>
      </p:pic>
      <p:cxnSp>
        <p:nvCxnSpPr>
          <p:cNvPr id="6" name="Straight Connector 5">
            <a:extLst>
              <a:ext uri="{FF2B5EF4-FFF2-40B4-BE49-F238E27FC236}">
                <a16:creationId xmlns:a16="http://schemas.microsoft.com/office/drawing/2014/main" id="{AD3E68CA-E365-4D8F-A64C-AA22CE72EA29}"/>
              </a:ext>
            </a:extLst>
          </p:cNvPr>
          <p:cNvCxnSpPr/>
          <p:nvPr/>
        </p:nvCxnSpPr>
        <p:spPr>
          <a:xfrm>
            <a:off x="8023781" y="2411936"/>
            <a:ext cx="0" cy="4336956"/>
          </a:xfrm>
          <a:prstGeom prst="line">
            <a:avLst/>
          </a:prstGeom>
        </p:spPr>
        <p:style>
          <a:lnRef idx="3">
            <a:schemeClr val="accent5"/>
          </a:lnRef>
          <a:fillRef idx="0">
            <a:schemeClr val="accent5"/>
          </a:fillRef>
          <a:effectRef idx="2">
            <a:schemeClr val="accent5"/>
          </a:effectRef>
          <a:fontRef idx="minor">
            <a:schemeClr val="tx1"/>
          </a:fontRef>
        </p:style>
      </p:cxnSp>
      <p:sp>
        <p:nvSpPr>
          <p:cNvPr id="7" name="Content Placeholder 2">
            <a:extLst>
              <a:ext uri="{FF2B5EF4-FFF2-40B4-BE49-F238E27FC236}">
                <a16:creationId xmlns:a16="http://schemas.microsoft.com/office/drawing/2014/main" id="{81C1223D-D470-4E84-8EB3-14CB0B1C74AE}"/>
              </a:ext>
            </a:extLst>
          </p:cNvPr>
          <p:cNvSpPr txBox="1">
            <a:spLocks/>
          </p:cNvSpPr>
          <p:nvPr/>
        </p:nvSpPr>
        <p:spPr>
          <a:xfrm>
            <a:off x="6211514" y="1734412"/>
            <a:ext cx="1736854" cy="679516"/>
          </a:xfrm>
          <a:prstGeom prst="rect">
            <a:avLst/>
          </a:prstGeom>
        </p:spPr>
        <p:txBody>
          <a:bodyPr vert="horz" lIns="91440" tIns="45720" rIns="91440" bIns="45720" rtlCol="0" anchor="t">
            <a:normAutofit fontScale="92500"/>
          </a:bodyPr>
          <a:lstStyle>
            <a:lvl1pPr marL="0" indent="0" algn="just" defTabSz="457200" rtl="1" eaLnBrk="1" latinLnBrk="0" hangingPunct="1">
              <a:lnSpc>
                <a:spcPct val="150000"/>
              </a:lnSpc>
              <a:spcBef>
                <a:spcPct val="20000"/>
              </a:spcBef>
              <a:spcAft>
                <a:spcPts val="600"/>
              </a:spcAft>
              <a:buClr>
                <a:schemeClr val="accent1">
                  <a:lumMod val="75000"/>
                </a:schemeClr>
              </a:buClr>
              <a:buSzPct val="145000"/>
              <a:buFont typeface="Arial"/>
              <a:buNone/>
              <a:defRPr sz="2400" kern="1200" cap="none">
                <a:solidFill>
                  <a:schemeClr val="tx1"/>
                </a:solidFill>
                <a:effectLst/>
                <a:latin typeface="+mn-lt"/>
                <a:ea typeface="+mn-ea"/>
                <a:cs typeface="B Mitra" panose="00000400000000000000" pitchFamily="2" charset="-78"/>
              </a:defRPr>
            </a:lvl1pPr>
            <a:lvl2pPr marL="457200" indent="0" algn="just" defTabSz="457200" rtl="1" eaLnBrk="1" latinLnBrk="0" hangingPunct="1">
              <a:lnSpc>
                <a:spcPct val="150000"/>
              </a:lnSpc>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B Mitra" panose="00000400000000000000" pitchFamily="2" charset="-78"/>
              </a:defRPr>
            </a:lvl2pPr>
            <a:lvl3pPr marL="914400" indent="0" algn="just" defTabSz="457200" rtl="1" eaLnBrk="1" latinLnBrk="0" hangingPunct="1">
              <a:lnSpc>
                <a:spcPct val="150000"/>
              </a:lnSpc>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B Mitra" panose="00000400000000000000" pitchFamily="2" charset="-78"/>
              </a:defRPr>
            </a:lvl3pPr>
            <a:lvl4pPr marL="1371600" indent="0" algn="just" defTabSz="457200" rtl="1" eaLnBrk="1" latinLnBrk="0" hangingPunct="1">
              <a:lnSpc>
                <a:spcPct val="150000"/>
              </a:lnSpc>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B Mitra" panose="00000400000000000000" pitchFamily="2" charset="-78"/>
              </a:defRPr>
            </a:lvl4pPr>
            <a:lvl5pPr marL="1828800" indent="0" algn="just" defTabSz="457200" rtl="1" eaLnBrk="1" latinLnBrk="0" hangingPunct="1">
              <a:lnSpc>
                <a:spcPct val="150000"/>
              </a:lnSpc>
              <a:spcBef>
                <a:spcPct val="20000"/>
              </a:spcBef>
              <a:spcAft>
                <a:spcPts val="600"/>
              </a:spcAft>
              <a:buClr>
                <a:schemeClr val="accent1">
                  <a:lumMod val="75000"/>
                </a:schemeClr>
              </a:buClr>
              <a:buSzPct val="145000"/>
              <a:buFont typeface="Arial"/>
              <a:buNone/>
              <a:defRPr sz="1400" kern="1200" cap="none">
                <a:solidFill>
                  <a:schemeClr val="tx1"/>
                </a:solidFill>
                <a:effectLst/>
                <a:latin typeface="+mn-lt"/>
                <a:ea typeface="+mn-ea"/>
                <a:cs typeface="B Mitra" panose="00000400000000000000" pitchFamily="2" charset="-78"/>
              </a:defRPr>
            </a:lvl5pPr>
            <a:lvl6pPr marL="25146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a-IR" b="1" dirty="0"/>
              <a:t>پسته سرکه ای:</a:t>
            </a:r>
          </a:p>
        </p:txBody>
      </p:sp>
      <p:sp>
        <p:nvSpPr>
          <p:cNvPr id="8" name="TextBox 7">
            <a:extLst>
              <a:ext uri="{FF2B5EF4-FFF2-40B4-BE49-F238E27FC236}">
                <a16:creationId xmlns:a16="http://schemas.microsoft.com/office/drawing/2014/main" id="{3BCFB311-972F-4676-A43A-B9CD6BBBEF94}"/>
              </a:ext>
            </a:extLst>
          </p:cNvPr>
          <p:cNvSpPr txBox="1"/>
          <p:nvPr/>
        </p:nvSpPr>
        <p:spPr>
          <a:xfrm>
            <a:off x="3101419" y="1082146"/>
            <a:ext cx="9196189" cy="369332"/>
          </a:xfrm>
          <a:prstGeom prst="rect">
            <a:avLst/>
          </a:prstGeom>
          <a:noFill/>
        </p:spPr>
        <p:txBody>
          <a:bodyPr wrap="square" rtlCol="1">
            <a:spAutoFit/>
          </a:bodyPr>
          <a:lstStyle/>
          <a:p>
            <a:r>
              <a:rPr lang="fa-IR" sz="1800"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a:t>
            </a:r>
            <a:r>
              <a:rPr lang="fa-IR" sz="1800" dirty="0">
                <a:effectLst/>
                <a:latin typeface="Calibri" panose="020F0502020204030204" pitchFamily="34" charset="0"/>
                <a:ea typeface="Calibri" panose="020F0502020204030204" pitchFamily="34" charset="0"/>
                <a:cs typeface="B Mitra" panose="00000400000000000000" pitchFamily="2" charset="-78"/>
              </a:rPr>
              <a:t> بخش خاکستری رنگ این بسته بندی ها، به صورت شفاف در نظر گرفته شده به منظور ایجاد امکان برای تماشای پسته داخل بسته بندی.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FE702C50-D935-4063-8C3C-E5DFF65A7822}"/>
              </a:ext>
            </a:extLst>
          </p:cNvPr>
          <p:cNvSpPr txBox="1">
            <a:spLocks/>
          </p:cNvSpPr>
          <p:nvPr/>
        </p:nvSpPr>
        <p:spPr>
          <a:xfrm>
            <a:off x="2109022" y="1732420"/>
            <a:ext cx="1736854" cy="679516"/>
          </a:xfrm>
          <a:prstGeom prst="rect">
            <a:avLst/>
          </a:prstGeom>
        </p:spPr>
        <p:txBody>
          <a:bodyPr vert="horz" lIns="91440" tIns="45720" rIns="91440" bIns="45720" rtlCol="0" anchor="t">
            <a:normAutofit/>
          </a:bodyPr>
          <a:lstStyle>
            <a:lvl1pPr marL="0" indent="0" algn="just" defTabSz="457200" rtl="1" eaLnBrk="1" latinLnBrk="0" hangingPunct="1">
              <a:lnSpc>
                <a:spcPct val="150000"/>
              </a:lnSpc>
              <a:spcBef>
                <a:spcPct val="20000"/>
              </a:spcBef>
              <a:spcAft>
                <a:spcPts val="600"/>
              </a:spcAft>
              <a:buClr>
                <a:schemeClr val="accent1">
                  <a:lumMod val="75000"/>
                </a:schemeClr>
              </a:buClr>
              <a:buSzPct val="145000"/>
              <a:buFont typeface="Arial"/>
              <a:buNone/>
              <a:defRPr sz="2400" kern="1200" cap="none">
                <a:solidFill>
                  <a:schemeClr val="tx1"/>
                </a:solidFill>
                <a:effectLst/>
                <a:latin typeface="+mn-lt"/>
                <a:ea typeface="+mn-ea"/>
                <a:cs typeface="B Mitra" panose="00000400000000000000" pitchFamily="2" charset="-78"/>
              </a:defRPr>
            </a:lvl1pPr>
            <a:lvl2pPr marL="457200" indent="0" algn="just" defTabSz="457200" rtl="1" eaLnBrk="1" latinLnBrk="0" hangingPunct="1">
              <a:lnSpc>
                <a:spcPct val="150000"/>
              </a:lnSpc>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B Mitra" panose="00000400000000000000" pitchFamily="2" charset="-78"/>
              </a:defRPr>
            </a:lvl2pPr>
            <a:lvl3pPr marL="914400" indent="0" algn="just" defTabSz="457200" rtl="1" eaLnBrk="1" latinLnBrk="0" hangingPunct="1">
              <a:lnSpc>
                <a:spcPct val="150000"/>
              </a:lnSpc>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B Mitra" panose="00000400000000000000" pitchFamily="2" charset="-78"/>
              </a:defRPr>
            </a:lvl3pPr>
            <a:lvl4pPr marL="1371600" indent="0" algn="just" defTabSz="457200" rtl="1" eaLnBrk="1" latinLnBrk="0" hangingPunct="1">
              <a:lnSpc>
                <a:spcPct val="150000"/>
              </a:lnSpc>
              <a:spcBef>
                <a:spcPct val="20000"/>
              </a:spcBef>
              <a:spcAft>
                <a:spcPts val="600"/>
              </a:spcAft>
              <a:buClr>
                <a:schemeClr val="accent1">
                  <a:lumMod val="75000"/>
                </a:schemeClr>
              </a:buClr>
              <a:buSzPct val="145000"/>
              <a:buFont typeface="Arial"/>
              <a:buNone/>
              <a:defRPr sz="1600" kern="1200" cap="none">
                <a:solidFill>
                  <a:schemeClr val="tx1"/>
                </a:solidFill>
                <a:effectLst/>
                <a:latin typeface="+mn-lt"/>
                <a:ea typeface="+mn-ea"/>
                <a:cs typeface="B Mitra" panose="00000400000000000000" pitchFamily="2" charset="-78"/>
              </a:defRPr>
            </a:lvl4pPr>
            <a:lvl5pPr marL="1828800" indent="0" algn="just" defTabSz="457200" rtl="1" eaLnBrk="1" latinLnBrk="0" hangingPunct="1">
              <a:lnSpc>
                <a:spcPct val="150000"/>
              </a:lnSpc>
              <a:spcBef>
                <a:spcPct val="20000"/>
              </a:spcBef>
              <a:spcAft>
                <a:spcPts val="600"/>
              </a:spcAft>
              <a:buClr>
                <a:schemeClr val="accent1">
                  <a:lumMod val="75000"/>
                </a:schemeClr>
              </a:buClr>
              <a:buSzPct val="145000"/>
              <a:buFont typeface="Arial"/>
              <a:buNone/>
              <a:defRPr sz="1400" kern="1200" cap="none">
                <a:solidFill>
                  <a:schemeClr val="tx1"/>
                </a:solidFill>
                <a:effectLst/>
                <a:latin typeface="+mn-lt"/>
                <a:ea typeface="+mn-ea"/>
                <a:cs typeface="B Mitra" panose="00000400000000000000" pitchFamily="2" charset="-78"/>
              </a:defRPr>
            </a:lvl5pPr>
            <a:lvl6pPr marL="25146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a-IR" b="1" dirty="0"/>
              <a:t>پسته زعفرانی:</a:t>
            </a:r>
          </a:p>
        </p:txBody>
      </p:sp>
      <p:cxnSp>
        <p:nvCxnSpPr>
          <p:cNvPr id="10" name="Straight Connector 9">
            <a:extLst>
              <a:ext uri="{FF2B5EF4-FFF2-40B4-BE49-F238E27FC236}">
                <a16:creationId xmlns:a16="http://schemas.microsoft.com/office/drawing/2014/main" id="{B31C6AF6-AD54-4E92-8442-BF16964ED3DD}"/>
              </a:ext>
            </a:extLst>
          </p:cNvPr>
          <p:cNvCxnSpPr/>
          <p:nvPr/>
        </p:nvCxnSpPr>
        <p:spPr>
          <a:xfrm>
            <a:off x="3896413" y="2411936"/>
            <a:ext cx="0" cy="4336956"/>
          </a:xfrm>
          <a:prstGeom prst="line">
            <a:avLst/>
          </a:prstGeom>
        </p:spPr>
        <p:style>
          <a:lnRef idx="3">
            <a:schemeClr val="accent5"/>
          </a:lnRef>
          <a:fillRef idx="0">
            <a:schemeClr val="accent5"/>
          </a:fillRef>
          <a:effectRef idx="2">
            <a:schemeClr val="accent5"/>
          </a:effectRef>
          <a:fontRef idx="minor">
            <a:schemeClr val="tx1"/>
          </a:fontRef>
        </p:style>
      </p:cxnSp>
      <p:pic>
        <p:nvPicPr>
          <p:cNvPr id="11" name="Picture 10">
            <a:extLst>
              <a:ext uri="{FF2B5EF4-FFF2-40B4-BE49-F238E27FC236}">
                <a16:creationId xmlns:a16="http://schemas.microsoft.com/office/drawing/2014/main" id="{2431213A-AB1C-4BF7-AAF8-7B18DFAFA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66" y="2424682"/>
            <a:ext cx="3341454" cy="4446063"/>
          </a:xfrm>
          <a:prstGeom prst="rect">
            <a:avLst/>
          </a:prstGeom>
        </p:spPr>
      </p:pic>
    </p:spTree>
    <p:extLst>
      <p:ext uri="{BB962C8B-B14F-4D97-AF65-F5344CB8AC3E}">
        <p14:creationId xmlns:p14="http://schemas.microsoft.com/office/powerpoint/2010/main" val="1365924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26"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80">
                                          <p:stCondLst>
                                            <p:cond delay="0"/>
                                          </p:stCondLst>
                                        </p:cTn>
                                        <p:tgtEl>
                                          <p:spTgt spid="8"/>
                                        </p:tgtEl>
                                      </p:cBhvr>
                                    </p:animEffect>
                                    <p:anim calcmode="lin" valueType="num">
                                      <p:cBhvr>
                                        <p:cTn id="1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7" dur="26">
                                          <p:stCondLst>
                                            <p:cond delay="650"/>
                                          </p:stCondLst>
                                        </p:cTn>
                                        <p:tgtEl>
                                          <p:spTgt spid="8"/>
                                        </p:tgtEl>
                                      </p:cBhvr>
                                      <p:to x="100000" y="60000"/>
                                    </p:animScale>
                                    <p:animScale>
                                      <p:cBhvr>
                                        <p:cTn id="18" dur="166" decel="50000">
                                          <p:stCondLst>
                                            <p:cond delay="676"/>
                                          </p:stCondLst>
                                        </p:cTn>
                                        <p:tgtEl>
                                          <p:spTgt spid="8"/>
                                        </p:tgtEl>
                                      </p:cBhvr>
                                      <p:to x="100000" y="100000"/>
                                    </p:animScale>
                                    <p:animScale>
                                      <p:cBhvr>
                                        <p:cTn id="19" dur="26">
                                          <p:stCondLst>
                                            <p:cond delay="1312"/>
                                          </p:stCondLst>
                                        </p:cTn>
                                        <p:tgtEl>
                                          <p:spTgt spid="8"/>
                                        </p:tgtEl>
                                      </p:cBhvr>
                                      <p:to x="100000" y="80000"/>
                                    </p:animScale>
                                    <p:animScale>
                                      <p:cBhvr>
                                        <p:cTn id="20" dur="166" decel="50000">
                                          <p:stCondLst>
                                            <p:cond delay="1338"/>
                                          </p:stCondLst>
                                        </p:cTn>
                                        <p:tgtEl>
                                          <p:spTgt spid="8"/>
                                        </p:tgtEl>
                                      </p:cBhvr>
                                      <p:to x="100000" y="100000"/>
                                    </p:animScale>
                                    <p:animScale>
                                      <p:cBhvr>
                                        <p:cTn id="21" dur="26">
                                          <p:stCondLst>
                                            <p:cond delay="1642"/>
                                          </p:stCondLst>
                                        </p:cTn>
                                        <p:tgtEl>
                                          <p:spTgt spid="8"/>
                                        </p:tgtEl>
                                      </p:cBhvr>
                                      <p:to x="100000" y="90000"/>
                                    </p:animScale>
                                    <p:animScale>
                                      <p:cBhvr>
                                        <p:cTn id="22" dur="166" decel="50000">
                                          <p:stCondLst>
                                            <p:cond delay="1668"/>
                                          </p:stCondLst>
                                        </p:cTn>
                                        <p:tgtEl>
                                          <p:spTgt spid="8"/>
                                        </p:tgtEl>
                                      </p:cBhvr>
                                      <p:to x="100000" y="100000"/>
                                    </p:animScale>
                                    <p:animScale>
                                      <p:cBhvr>
                                        <p:cTn id="23" dur="26">
                                          <p:stCondLst>
                                            <p:cond delay="1808"/>
                                          </p:stCondLst>
                                        </p:cTn>
                                        <p:tgtEl>
                                          <p:spTgt spid="8"/>
                                        </p:tgtEl>
                                      </p:cBhvr>
                                      <p:to x="100000" y="95000"/>
                                    </p:animScale>
                                    <p:animScale>
                                      <p:cBhvr>
                                        <p:cTn id="24" dur="166" decel="50000">
                                          <p:stCondLst>
                                            <p:cond delay="1834"/>
                                          </p:stCondLst>
                                        </p:cTn>
                                        <p:tgtEl>
                                          <p:spTgt spid="8"/>
                                        </p:tgtEl>
                                      </p:cBhvr>
                                      <p:to x="100000" y="100000"/>
                                    </p:animScale>
                                  </p:childTnLst>
                                </p:cTn>
                              </p:par>
                            </p:childTnLst>
                          </p:cTn>
                        </p:par>
                        <p:par>
                          <p:cTn id="25" fill="hold">
                            <p:stCondLst>
                              <p:cond delay="3500"/>
                            </p:stCondLst>
                            <p:childTnLst>
                              <p:par>
                                <p:cTn id="26" presetID="31" presetClass="entr" presetSubtype="0" fill="hold" grpId="0" nodeType="after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 calcmode="lin" valueType="num">
                                      <p:cBhvr>
                                        <p:cTn id="28"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9"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30"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31" dur="1000"/>
                                        <p:tgtEl>
                                          <p:spTgt spid="3">
                                            <p:txEl>
                                              <p:pRg st="0" end="0"/>
                                            </p:txEl>
                                          </p:spTgt>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1000" fill="hold"/>
                                        <p:tgtEl>
                                          <p:spTgt spid="7"/>
                                        </p:tgtEl>
                                        <p:attrNameLst>
                                          <p:attrName>ppt_w</p:attrName>
                                        </p:attrNameLst>
                                      </p:cBhvr>
                                      <p:tavLst>
                                        <p:tav tm="0">
                                          <p:val>
                                            <p:fltVal val="0"/>
                                          </p:val>
                                        </p:tav>
                                        <p:tav tm="100000">
                                          <p:val>
                                            <p:strVal val="#ppt_w"/>
                                          </p:val>
                                        </p:tav>
                                      </p:tavLst>
                                    </p:anim>
                                    <p:anim calcmode="lin" valueType="num">
                                      <p:cBhvr>
                                        <p:cTn id="35" dur="1000" fill="hold"/>
                                        <p:tgtEl>
                                          <p:spTgt spid="7"/>
                                        </p:tgtEl>
                                        <p:attrNameLst>
                                          <p:attrName>ppt_h</p:attrName>
                                        </p:attrNameLst>
                                      </p:cBhvr>
                                      <p:tavLst>
                                        <p:tav tm="0">
                                          <p:val>
                                            <p:fltVal val="0"/>
                                          </p:val>
                                        </p:tav>
                                        <p:tav tm="100000">
                                          <p:val>
                                            <p:strVal val="#ppt_h"/>
                                          </p:val>
                                        </p:tav>
                                      </p:tavLst>
                                    </p:anim>
                                    <p:anim calcmode="lin" valueType="num">
                                      <p:cBhvr>
                                        <p:cTn id="36" dur="1000" fill="hold"/>
                                        <p:tgtEl>
                                          <p:spTgt spid="7"/>
                                        </p:tgtEl>
                                        <p:attrNameLst>
                                          <p:attrName>style.rotation</p:attrName>
                                        </p:attrNameLst>
                                      </p:cBhvr>
                                      <p:tavLst>
                                        <p:tav tm="0">
                                          <p:val>
                                            <p:fltVal val="90"/>
                                          </p:val>
                                        </p:tav>
                                        <p:tav tm="100000">
                                          <p:val>
                                            <p:fltVal val="0"/>
                                          </p:val>
                                        </p:tav>
                                      </p:tavLst>
                                    </p:anim>
                                    <p:animEffect transition="in" filter="fade">
                                      <p:cBhvr>
                                        <p:cTn id="37" dur="1000"/>
                                        <p:tgtEl>
                                          <p:spTgt spid="7"/>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1000" fill="hold"/>
                                        <p:tgtEl>
                                          <p:spTgt spid="9"/>
                                        </p:tgtEl>
                                        <p:attrNameLst>
                                          <p:attrName>ppt_w</p:attrName>
                                        </p:attrNameLst>
                                      </p:cBhvr>
                                      <p:tavLst>
                                        <p:tav tm="0">
                                          <p:val>
                                            <p:fltVal val="0"/>
                                          </p:val>
                                        </p:tav>
                                        <p:tav tm="100000">
                                          <p:val>
                                            <p:strVal val="#ppt_w"/>
                                          </p:val>
                                        </p:tav>
                                      </p:tavLst>
                                    </p:anim>
                                    <p:anim calcmode="lin" valueType="num">
                                      <p:cBhvr>
                                        <p:cTn id="41" dur="1000" fill="hold"/>
                                        <p:tgtEl>
                                          <p:spTgt spid="9"/>
                                        </p:tgtEl>
                                        <p:attrNameLst>
                                          <p:attrName>ppt_h</p:attrName>
                                        </p:attrNameLst>
                                      </p:cBhvr>
                                      <p:tavLst>
                                        <p:tav tm="0">
                                          <p:val>
                                            <p:fltVal val="0"/>
                                          </p:val>
                                        </p:tav>
                                        <p:tav tm="100000">
                                          <p:val>
                                            <p:strVal val="#ppt_h"/>
                                          </p:val>
                                        </p:tav>
                                      </p:tavLst>
                                    </p:anim>
                                    <p:anim calcmode="lin" valueType="num">
                                      <p:cBhvr>
                                        <p:cTn id="42" dur="1000" fill="hold"/>
                                        <p:tgtEl>
                                          <p:spTgt spid="9"/>
                                        </p:tgtEl>
                                        <p:attrNameLst>
                                          <p:attrName>style.rotation</p:attrName>
                                        </p:attrNameLst>
                                      </p:cBhvr>
                                      <p:tavLst>
                                        <p:tav tm="0">
                                          <p:val>
                                            <p:fltVal val="90"/>
                                          </p:val>
                                        </p:tav>
                                        <p:tav tm="100000">
                                          <p:val>
                                            <p:fltVal val="0"/>
                                          </p:val>
                                        </p:tav>
                                      </p:tavLst>
                                    </p:anim>
                                    <p:animEffect transition="in" filter="fade">
                                      <p:cBhvr>
                                        <p:cTn id="43" dur="1000"/>
                                        <p:tgtEl>
                                          <p:spTgt spid="9"/>
                                        </p:tgtEl>
                                      </p:cBhvr>
                                    </p:animEffect>
                                  </p:childTnLst>
                                </p:cTn>
                              </p:par>
                            </p:childTnLst>
                          </p:cTn>
                        </p:par>
                        <p:par>
                          <p:cTn id="44" fill="hold">
                            <p:stCondLst>
                              <p:cond delay="4500"/>
                            </p:stCondLst>
                            <p:childTnLst>
                              <p:par>
                                <p:cTn id="45" presetID="26"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80">
                                          <p:stCondLst>
                                            <p:cond delay="0"/>
                                          </p:stCondLst>
                                        </p:cTn>
                                        <p:tgtEl>
                                          <p:spTgt spid="6"/>
                                        </p:tgtEl>
                                      </p:cBhvr>
                                    </p:animEffect>
                                    <p:anim calcmode="lin" valueType="num">
                                      <p:cBhvr>
                                        <p:cTn id="4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3" dur="26">
                                          <p:stCondLst>
                                            <p:cond delay="650"/>
                                          </p:stCondLst>
                                        </p:cTn>
                                        <p:tgtEl>
                                          <p:spTgt spid="6"/>
                                        </p:tgtEl>
                                      </p:cBhvr>
                                      <p:to x="100000" y="60000"/>
                                    </p:animScale>
                                    <p:animScale>
                                      <p:cBhvr>
                                        <p:cTn id="54" dur="166" decel="50000">
                                          <p:stCondLst>
                                            <p:cond delay="676"/>
                                          </p:stCondLst>
                                        </p:cTn>
                                        <p:tgtEl>
                                          <p:spTgt spid="6"/>
                                        </p:tgtEl>
                                      </p:cBhvr>
                                      <p:to x="100000" y="100000"/>
                                    </p:animScale>
                                    <p:animScale>
                                      <p:cBhvr>
                                        <p:cTn id="55" dur="26">
                                          <p:stCondLst>
                                            <p:cond delay="1312"/>
                                          </p:stCondLst>
                                        </p:cTn>
                                        <p:tgtEl>
                                          <p:spTgt spid="6"/>
                                        </p:tgtEl>
                                      </p:cBhvr>
                                      <p:to x="100000" y="80000"/>
                                    </p:animScale>
                                    <p:animScale>
                                      <p:cBhvr>
                                        <p:cTn id="56" dur="166" decel="50000">
                                          <p:stCondLst>
                                            <p:cond delay="1338"/>
                                          </p:stCondLst>
                                        </p:cTn>
                                        <p:tgtEl>
                                          <p:spTgt spid="6"/>
                                        </p:tgtEl>
                                      </p:cBhvr>
                                      <p:to x="100000" y="100000"/>
                                    </p:animScale>
                                    <p:animScale>
                                      <p:cBhvr>
                                        <p:cTn id="57" dur="26">
                                          <p:stCondLst>
                                            <p:cond delay="1642"/>
                                          </p:stCondLst>
                                        </p:cTn>
                                        <p:tgtEl>
                                          <p:spTgt spid="6"/>
                                        </p:tgtEl>
                                      </p:cBhvr>
                                      <p:to x="100000" y="90000"/>
                                    </p:animScale>
                                    <p:animScale>
                                      <p:cBhvr>
                                        <p:cTn id="58" dur="166" decel="50000">
                                          <p:stCondLst>
                                            <p:cond delay="1668"/>
                                          </p:stCondLst>
                                        </p:cTn>
                                        <p:tgtEl>
                                          <p:spTgt spid="6"/>
                                        </p:tgtEl>
                                      </p:cBhvr>
                                      <p:to x="100000" y="100000"/>
                                    </p:animScale>
                                    <p:animScale>
                                      <p:cBhvr>
                                        <p:cTn id="59" dur="26">
                                          <p:stCondLst>
                                            <p:cond delay="1808"/>
                                          </p:stCondLst>
                                        </p:cTn>
                                        <p:tgtEl>
                                          <p:spTgt spid="6"/>
                                        </p:tgtEl>
                                      </p:cBhvr>
                                      <p:to x="100000" y="95000"/>
                                    </p:animScale>
                                    <p:animScale>
                                      <p:cBhvr>
                                        <p:cTn id="60" dur="166" decel="50000">
                                          <p:stCondLst>
                                            <p:cond delay="1834"/>
                                          </p:stCondLst>
                                        </p:cTn>
                                        <p:tgtEl>
                                          <p:spTgt spid="6"/>
                                        </p:tgtEl>
                                      </p:cBhvr>
                                      <p:to x="100000" y="100000"/>
                                    </p:animScale>
                                  </p:childTnLst>
                                </p:cTn>
                              </p:par>
                              <p:par>
                                <p:cTn id="61" presetID="26"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80">
                                          <p:stCondLst>
                                            <p:cond delay="0"/>
                                          </p:stCondLst>
                                        </p:cTn>
                                        <p:tgtEl>
                                          <p:spTgt spid="10"/>
                                        </p:tgtEl>
                                      </p:cBhvr>
                                    </p:animEffect>
                                    <p:anim calcmode="lin" valueType="num">
                                      <p:cBhvr>
                                        <p:cTn id="6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9" dur="26">
                                          <p:stCondLst>
                                            <p:cond delay="650"/>
                                          </p:stCondLst>
                                        </p:cTn>
                                        <p:tgtEl>
                                          <p:spTgt spid="10"/>
                                        </p:tgtEl>
                                      </p:cBhvr>
                                      <p:to x="100000" y="60000"/>
                                    </p:animScale>
                                    <p:animScale>
                                      <p:cBhvr>
                                        <p:cTn id="70" dur="166" decel="50000">
                                          <p:stCondLst>
                                            <p:cond delay="676"/>
                                          </p:stCondLst>
                                        </p:cTn>
                                        <p:tgtEl>
                                          <p:spTgt spid="10"/>
                                        </p:tgtEl>
                                      </p:cBhvr>
                                      <p:to x="100000" y="100000"/>
                                    </p:animScale>
                                    <p:animScale>
                                      <p:cBhvr>
                                        <p:cTn id="71" dur="26">
                                          <p:stCondLst>
                                            <p:cond delay="1312"/>
                                          </p:stCondLst>
                                        </p:cTn>
                                        <p:tgtEl>
                                          <p:spTgt spid="10"/>
                                        </p:tgtEl>
                                      </p:cBhvr>
                                      <p:to x="100000" y="80000"/>
                                    </p:animScale>
                                    <p:animScale>
                                      <p:cBhvr>
                                        <p:cTn id="72" dur="166" decel="50000">
                                          <p:stCondLst>
                                            <p:cond delay="1338"/>
                                          </p:stCondLst>
                                        </p:cTn>
                                        <p:tgtEl>
                                          <p:spTgt spid="10"/>
                                        </p:tgtEl>
                                      </p:cBhvr>
                                      <p:to x="100000" y="100000"/>
                                    </p:animScale>
                                    <p:animScale>
                                      <p:cBhvr>
                                        <p:cTn id="73" dur="26">
                                          <p:stCondLst>
                                            <p:cond delay="1642"/>
                                          </p:stCondLst>
                                        </p:cTn>
                                        <p:tgtEl>
                                          <p:spTgt spid="10"/>
                                        </p:tgtEl>
                                      </p:cBhvr>
                                      <p:to x="100000" y="90000"/>
                                    </p:animScale>
                                    <p:animScale>
                                      <p:cBhvr>
                                        <p:cTn id="74" dur="166" decel="50000">
                                          <p:stCondLst>
                                            <p:cond delay="1668"/>
                                          </p:stCondLst>
                                        </p:cTn>
                                        <p:tgtEl>
                                          <p:spTgt spid="10"/>
                                        </p:tgtEl>
                                      </p:cBhvr>
                                      <p:to x="100000" y="100000"/>
                                    </p:animScale>
                                    <p:animScale>
                                      <p:cBhvr>
                                        <p:cTn id="75" dur="26">
                                          <p:stCondLst>
                                            <p:cond delay="1808"/>
                                          </p:stCondLst>
                                        </p:cTn>
                                        <p:tgtEl>
                                          <p:spTgt spid="10"/>
                                        </p:tgtEl>
                                      </p:cBhvr>
                                      <p:to x="100000" y="95000"/>
                                    </p:animScale>
                                    <p:animScale>
                                      <p:cBhvr>
                                        <p:cTn id="76" dur="166" decel="50000">
                                          <p:stCondLst>
                                            <p:cond delay="1834"/>
                                          </p:stCondLst>
                                        </p:cTn>
                                        <p:tgtEl>
                                          <p:spTgt spid="10"/>
                                        </p:tgtEl>
                                      </p:cBhvr>
                                      <p:to x="100000" y="100000"/>
                                    </p:animScale>
                                  </p:childTnLst>
                                </p:cTn>
                              </p:par>
                            </p:childTnLst>
                          </p:cTn>
                        </p:par>
                        <p:par>
                          <p:cTn id="77" fill="hold">
                            <p:stCondLst>
                              <p:cond delay="6500"/>
                            </p:stCondLst>
                            <p:childTnLst>
                              <p:par>
                                <p:cTn id="78" presetID="21" presetClass="entr" presetSubtype="1" fill="hold" nodeType="afterEffect">
                                  <p:stCondLst>
                                    <p:cond delay="750"/>
                                  </p:stCondLst>
                                  <p:childTnLst>
                                    <p:set>
                                      <p:cBhvr>
                                        <p:cTn id="79" dur="1" fill="hold">
                                          <p:stCondLst>
                                            <p:cond delay="0"/>
                                          </p:stCondLst>
                                        </p:cTn>
                                        <p:tgtEl>
                                          <p:spTgt spid="4"/>
                                        </p:tgtEl>
                                        <p:attrNameLst>
                                          <p:attrName>style.visibility</p:attrName>
                                        </p:attrNameLst>
                                      </p:cBhvr>
                                      <p:to>
                                        <p:strVal val="visible"/>
                                      </p:to>
                                    </p:set>
                                    <p:animEffect transition="in" filter="wheel(1)">
                                      <p:cBhvr>
                                        <p:cTn id="80" dur="2000"/>
                                        <p:tgtEl>
                                          <p:spTgt spid="4"/>
                                        </p:tgtEl>
                                      </p:cBhvr>
                                    </p:animEffect>
                                  </p:childTnLst>
                                </p:cTn>
                              </p:par>
                              <p:par>
                                <p:cTn id="81" presetID="21" presetClass="entr" presetSubtype="1" fill="hold" nodeType="withEffect">
                                  <p:stCondLst>
                                    <p:cond delay="750"/>
                                  </p:stCondLst>
                                  <p:childTnLst>
                                    <p:set>
                                      <p:cBhvr>
                                        <p:cTn id="82" dur="1" fill="hold">
                                          <p:stCondLst>
                                            <p:cond delay="0"/>
                                          </p:stCondLst>
                                        </p:cTn>
                                        <p:tgtEl>
                                          <p:spTgt spid="5"/>
                                        </p:tgtEl>
                                        <p:attrNameLst>
                                          <p:attrName>style.visibility</p:attrName>
                                        </p:attrNameLst>
                                      </p:cBhvr>
                                      <p:to>
                                        <p:strVal val="visible"/>
                                      </p:to>
                                    </p:set>
                                    <p:animEffect transition="in" filter="wheel(1)">
                                      <p:cBhvr>
                                        <p:cTn id="83" dur="2000"/>
                                        <p:tgtEl>
                                          <p:spTgt spid="5"/>
                                        </p:tgtEl>
                                      </p:cBhvr>
                                    </p:animEffect>
                                  </p:childTnLst>
                                </p:cTn>
                              </p:par>
                              <p:par>
                                <p:cTn id="84" presetID="21" presetClass="entr" presetSubtype="1" fill="hold" nodeType="withEffect">
                                  <p:stCondLst>
                                    <p:cond delay="750"/>
                                  </p:stCondLst>
                                  <p:childTnLst>
                                    <p:set>
                                      <p:cBhvr>
                                        <p:cTn id="85" dur="1" fill="hold">
                                          <p:stCondLst>
                                            <p:cond delay="0"/>
                                          </p:stCondLst>
                                        </p:cTn>
                                        <p:tgtEl>
                                          <p:spTgt spid="11"/>
                                        </p:tgtEl>
                                        <p:attrNameLst>
                                          <p:attrName>style.visibility</p:attrName>
                                        </p:attrNameLst>
                                      </p:cBhvr>
                                      <p:to>
                                        <p:strVal val="visible"/>
                                      </p:to>
                                    </p:set>
                                    <p:animEffect transition="in" filter="wheel(1)">
                                      <p:cBhvr>
                                        <p:cTn id="8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E020-668F-4685-ADD9-D95A2554AC8D}"/>
              </a:ext>
            </a:extLst>
          </p:cNvPr>
          <p:cNvSpPr>
            <a:spLocks noGrp="1"/>
          </p:cNvSpPr>
          <p:nvPr>
            <p:ph type="title"/>
          </p:nvPr>
        </p:nvSpPr>
        <p:spPr/>
        <p:txBody>
          <a:bodyPr>
            <a:normAutofit fontScale="90000"/>
          </a:bodyPr>
          <a:lstStyle/>
          <a:p>
            <a:r>
              <a:rPr lang="fa-IR" sz="3600" dirty="0"/>
              <a:t>بسته بندی های هدیه</a:t>
            </a:r>
          </a:p>
        </p:txBody>
      </p:sp>
      <p:pic>
        <p:nvPicPr>
          <p:cNvPr id="9" name="Content Placeholder 8">
            <a:extLst>
              <a:ext uri="{FF2B5EF4-FFF2-40B4-BE49-F238E27FC236}">
                <a16:creationId xmlns:a16="http://schemas.microsoft.com/office/drawing/2014/main" id="{BCEE6E0A-2C08-49A7-AF5D-5747002829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3716" y="3376305"/>
            <a:ext cx="6365235" cy="3424237"/>
          </a:xfrm>
          <a:prstGeom prst="rect">
            <a:avLst/>
          </a:prstGeom>
          <a:ln>
            <a:solidFill>
              <a:schemeClr val="tx1"/>
            </a:solidFill>
          </a:ln>
        </p:spPr>
      </p:pic>
      <p:pic>
        <p:nvPicPr>
          <p:cNvPr id="8" name="Picture 7">
            <a:extLst>
              <a:ext uri="{FF2B5EF4-FFF2-40B4-BE49-F238E27FC236}">
                <a16:creationId xmlns:a16="http://schemas.microsoft.com/office/drawing/2014/main" id="{5447617B-82AC-4B42-9965-AA307BFCB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36"/>
            <a:ext cx="5943600" cy="3295015"/>
          </a:xfrm>
          <a:prstGeom prst="rect">
            <a:avLst/>
          </a:prstGeom>
          <a:ln>
            <a:solidFill>
              <a:schemeClr val="tx1"/>
            </a:solidFill>
          </a:ln>
        </p:spPr>
      </p:pic>
      <p:sp>
        <p:nvSpPr>
          <p:cNvPr id="10" name="TextBox 9">
            <a:extLst>
              <a:ext uri="{FF2B5EF4-FFF2-40B4-BE49-F238E27FC236}">
                <a16:creationId xmlns:a16="http://schemas.microsoft.com/office/drawing/2014/main" id="{44B346BB-0786-421D-BCEC-D75449912EC4}"/>
              </a:ext>
            </a:extLst>
          </p:cNvPr>
          <p:cNvSpPr txBox="1"/>
          <p:nvPr/>
        </p:nvSpPr>
        <p:spPr>
          <a:xfrm>
            <a:off x="6381947" y="1187777"/>
            <a:ext cx="5533534" cy="646331"/>
          </a:xfrm>
          <a:prstGeom prst="rect">
            <a:avLst/>
          </a:prstGeom>
          <a:noFill/>
        </p:spPr>
        <p:txBody>
          <a:bodyPr wrap="square" rtlCol="1">
            <a:spAutoFit/>
          </a:bodyPr>
          <a:lstStyle/>
          <a:p>
            <a:pPr marL="285750" indent="-285750" algn="just" rtl="1">
              <a:buFont typeface="Wingdings" panose="05000000000000000000" pitchFamily="2" charset="2"/>
              <a:buChar char="§"/>
            </a:pPr>
            <a:r>
              <a:rPr lang="fa-IR" sz="1800" dirty="0">
                <a:effectLst/>
                <a:latin typeface="Calibri" panose="020F0502020204030204" pitchFamily="34" charset="0"/>
                <a:ea typeface="Calibri" panose="020F0502020204030204" pitchFamily="34" charset="0"/>
                <a:cs typeface="B Mitra" panose="00000400000000000000" pitchFamily="2" charset="-78"/>
              </a:rPr>
              <a:t>مغز پسته روی در بسته بندی، به صورت شیشه ای و شفاف در نظر گرفته شده به منظور ایجاد امکان دیدن پسته های داخل بسته بندی.</a:t>
            </a:r>
            <a:endParaRPr lang="fa-IR" dirty="0"/>
          </a:p>
        </p:txBody>
      </p:sp>
    </p:spTree>
    <p:extLst>
      <p:ext uri="{BB962C8B-B14F-4D97-AF65-F5344CB8AC3E}">
        <p14:creationId xmlns:p14="http://schemas.microsoft.com/office/powerpoint/2010/main" val="39116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31" presetClass="entr" presetSubtype="0" fill="hold" nodeType="afterEffect">
                                  <p:stCondLst>
                                    <p:cond delay="75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par>
                                <p:cTn id="21" presetID="31" presetClass="entr" presetSubtype="0" fill="hold" nodeType="withEffect">
                                  <p:stCondLst>
                                    <p:cond delay="75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90"/>
                                          </p:val>
                                        </p:tav>
                                        <p:tav tm="100000">
                                          <p:val>
                                            <p:fltVal val="0"/>
                                          </p:val>
                                        </p:tav>
                                      </p:tavLst>
                                    </p:anim>
                                    <p:animEffect transition="in" filter="fade">
                                      <p:cBhvr>
                                        <p:cTn id="2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CC29C3-5829-4FA2-953F-AAFF1AAF4869}"/>
              </a:ext>
            </a:extLst>
          </p:cNvPr>
          <p:cNvSpPr>
            <a:spLocks noGrp="1"/>
          </p:cNvSpPr>
          <p:nvPr>
            <p:ph idx="1"/>
          </p:nvPr>
        </p:nvSpPr>
        <p:spPr>
          <a:xfrm>
            <a:off x="339366" y="299301"/>
            <a:ext cx="11679810" cy="6259398"/>
          </a:xfrm>
        </p:spPr>
        <p:txBody>
          <a:bodyPr/>
          <a:lstStyle/>
          <a:p>
            <a:r>
              <a:rPr lang="fa-IR" sz="1800" dirty="0">
                <a:effectLst/>
                <a:latin typeface="Calibri" panose="020F0502020204030204" pitchFamily="34" charset="0"/>
                <a:ea typeface="Calibri" panose="020F0502020204030204" pitchFamily="34" charset="0"/>
                <a:cs typeface="B Mitra" panose="00000400000000000000" pitchFamily="2" charset="-78"/>
              </a:rPr>
              <a:t>از دیگر ویژگی های تصمیم گیری در این زنجیره تأمین چالش های پیش روی این صنعت از جمله کمبود آب، فقدان مدیریت جامع و کارآمد، عدم وجود نوآوری در بسته بندی، </a:t>
            </a:r>
            <a:r>
              <a:rPr lang="fa-IR" sz="1800" dirty="0" err="1">
                <a:effectLst/>
                <a:latin typeface="Calibri" panose="020F0502020204030204" pitchFamily="34" charset="0"/>
                <a:ea typeface="Calibri" panose="020F0502020204030204" pitchFamily="34" charset="0"/>
                <a:cs typeface="B Mitra" panose="00000400000000000000" pitchFamily="2" charset="-78"/>
              </a:rPr>
              <a:t>فله</a:t>
            </a:r>
            <a:r>
              <a:rPr lang="fa-IR" sz="1800" dirty="0">
                <a:effectLst/>
                <a:latin typeface="Calibri" panose="020F0502020204030204" pitchFamily="34" charset="0"/>
                <a:ea typeface="Calibri" panose="020F0502020204030204" pitchFamily="34" charset="0"/>
                <a:cs typeface="B Mitra" panose="00000400000000000000" pitchFamily="2" charset="-78"/>
              </a:rPr>
              <a:t> فروشی، مشکلات صادرات و مسائل اجتماعی است. توسعه پایدار میتواند پاسخی برای این چالش ها باشد. زنجیره تأمین پایدار شامل سه بعد اساسی اقتصادی، اجتماعی و زیست محیطی است که برای پیاده سازی این نگرش در مسئله مورد نظر، در بحث اقتصادی کاهش هزینه ها و افزایش درآمد از طریق فروش بیشتر، در بحث زیست محیطی کاهش مصرف آب و در بحث اجتماعی کیفیت و ارگانیک بودن محصول و افزایش بکارگیری نیروی مجرب و متخصص مدنظر است. </a:t>
            </a:r>
          </a:p>
          <a:p>
            <a:endParaRPr lang="fa-IR" dirty="0"/>
          </a:p>
        </p:txBody>
      </p:sp>
      <p:grpSp>
        <p:nvGrpSpPr>
          <p:cNvPr id="2" name="Group 1">
            <a:extLst>
              <a:ext uri="{FF2B5EF4-FFF2-40B4-BE49-F238E27FC236}">
                <a16:creationId xmlns:a16="http://schemas.microsoft.com/office/drawing/2014/main" id="{44F4C6E1-F100-4C01-9047-4AAA8E1B3B06}"/>
              </a:ext>
            </a:extLst>
          </p:cNvPr>
          <p:cNvGrpSpPr/>
          <p:nvPr/>
        </p:nvGrpSpPr>
        <p:grpSpPr>
          <a:xfrm>
            <a:off x="2728981" y="2690289"/>
            <a:ext cx="7537281" cy="3646315"/>
            <a:chOff x="2728981" y="2690289"/>
            <a:chExt cx="7537281" cy="3646315"/>
          </a:xfrm>
        </p:grpSpPr>
        <p:sp>
          <p:nvSpPr>
            <p:cNvPr id="16" name="Rectangle 15">
              <a:extLst>
                <a:ext uri="{FF2B5EF4-FFF2-40B4-BE49-F238E27FC236}">
                  <a16:creationId xmlns:a16="http://schemas.microsoft.com/office/drawing/2014/main" id="{AAC236DE-CECF-45B2-B393-5E2DFBF29BF3}"/>
                </a:ext>
              </a:extLst>
            </p:cNvPr>
            <p:cNvSpPr/>
            <p:nvPr/>
          </p:nvSpPr>
          <p:spPr>
            <a:xfrm>
              <a:off x="4384088" y="2690289"/>
              <a:ext cx="4001057" cy="118813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rtl="1">
                <a:lnSpc>
                  <a:spcPct val="107000"/>
                </a:lnSpc>
                <a:spcBef>
                  <a:spcPts val="0"/>
                </a:spcBef>
                <a:spcAft>
                  <a:spcPts val="800"/>
                </a:spcAft>
              </a:pPr>
              <a:r>
                <a:rPr lang="fa-IR" sz="1800" b="1" dirty="0">
                  <a:solidFill>
                    <a:srgbClr val="000000"/>
                  </a:solidFill>
                  <a:effectLst/>
                  <a:latin typeface="B Mitra" panose="00000400000000000000" pitchFamily="2" charset="-78"/>
                  <a:ea typeface="Calibri" panose="020F0502020204030204" pitchFamily="34" charset="0"/>
                  <a:cs typeface="B Mitra" panose="00000400000000000000" pitchFamily="2" charset="-78"/>
                </a:rPr>
                <a:t>زنجیره تامین پایدار چند </a:t>
              </a:r>
              <a:r>
                <a:rPr lang="fa-IR" sz="1800" b="1" dirty="0" err="1">
                  <a:solidFill>
                    <a:srgbClr val="000000"/>
                  </a:solidFill>
                  <a:effectLst/>
                  <a:latin typeface="B Mitra" panose="00000400000000000000" pitchFamily="2" charset="-78"/>
                  <a:ea typeface="Calibri" panose="020F0502020204030204" pitchFamily="34" charset="0"/>
                  <a:cs typeface="B Mitra" panose="00000400000000000000" pitchFamily="2" charset="-78"/>
                </a:rPr>
                <a:t>کاناله</a:t>
              </a:r>
              <a:r>
                <a:rPr lang="fa-IR" sz="1800" b="1" dirty="0">
                  <a:solidFill>
                    <a:srgbClr val="000000"/>
                  </a:solidFill>
                  <a:effectLst/>
                  <a:latin typeface="B Mitra" panose="00000400000000000000" pitchFamily="2" charset="-78"/>
                  <a:ea typeface="Calibri" panose="020F0502020204030204" pitchFamily="34" charset="0"/>
                  <a:cs typeface="B Mitra" panose="00000400000000000000" pitchFamily="2" charset="-78"/>
                </a:rPr>
                <a:t> پسته</a:t>
              </a:r>
              <a:endParaRPr lang="en-US" sz="1100" dirty="0">
                <a:effectLst/>
                <a:ea typeface="Calibri" panose="020F050202020403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FEDE52C2-2414-4EF8-8C3B-288B21450B8A}"/>
                </a:ext>
              </a:extLst>
            </p:cNvPr>
            <p:cNvCxnSpPr>
              <a:cxnSpLocks/>
              <a:stCxn id="16" idx="2"/>
            </p:cNvCxnSpPr>
            <p:nvPr/>
          </p:nvCxnSpPr>
          <p:spPr>
            <a:xfrm>
              <a:off x="6384617" y="3878420"/>
              <a:ext cx="0" cy="34560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20D4B6AB-F9DE-4B63-B51E-8CBC51B46472}"/>
                </a:ext>
              </a:extLst>
            </p:cNvPr>
            <p:cNvCxnSpPr>
              <a:cxnSpLocks/>
            </p:cNvCxnSpPr>
            <p:nvPr/>
          </p:nvCxnSpPr>
          <p:spPr>
            <a:xfrm flipV="1">
              <a:off x="6384617" y="4368180"/>
              <a:ext cx="2924640" cy="2031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6C853DB9-2945-4C81-A9A4-23E365EED29A}"/>
                </a:ext>
              </a:extLst>
            </p:cNvPr>
            <p:cNvCxnSpPr>
              <a:cxnSpLocks/>
            </p:cNvCxnSpPr>
            <p:nvPr/>
          </p:nvCxnSpPr>
          <p:spPr>
            <a:xfrm flipV="1">
              <a:off x="3719090" y="4386345"/>
              <a:ext cx="2924640" cy="20310"/>
            </a:xfrm>
            <a:prstGeom prst="line">
              <a:avLst/>
            </a:prstGeom>
          </p:spPr>
          <p:style>
            <a:lnRef idx="3">
              <a:schemeClr val="dk1"/>
            </a:lnRef>
            <a:fillRef idx="0">
              <a:schemeClr val="dk1"/>
            </a:fillRef>
            <a:effectRef idx="2">
              <a:schemeClr val="dk1"/>
            </a:effectRef>
            <a:fontRef idx="minor">
              <a:schemeClr val="tx1"/>
            </a:fontRef>
          </p:style>
        </p:cxnSp>
        <p:sp>
          <p:nvSpPr>
            <p:cNvPr id="20" name="Oval 19">
              <a:extLst>
                <a:ext uri="{FF2B5EF4-FFF2-40B4-BE49-F238E27FC236}">
                  <a16:creationId xmlns:a16="http://schemas.microsoft.com/office/drawing/2014/main" id="{D2392BD1-A302-46C4-96F6-396DE71E807A}"/>
                </a:ext>
              </a:extLst>
            </p:cNvPr>
            <p:cNvSpPr/>
            <p:nvPr/>
          </p:nvSpPr>
          <p:spPr>
            <a:xfrm>
              <a:off x="5426197" y="4853979"/>
              <a:ext cx="1939598" cy="148262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rtl="1">
                <a:lnSpc>
                  <a:spcPct val="107000"/>
                </a:lnSpc>
                <a:spcBef>
                  <a:spcPts val="0"/>
                </a:spcBef>
                <a:spcAft>
                  <a:spcPts val="800"/>
                </a:spcAft>
              </a:pPr>
              <a:r>
                <a:rPr lang="fa-IR" sz="1600" b="1" dirty="0">
                  <a:solidFill>
                    <a:schemeClr val="tx1"/>
                  </a:solidFill>
                  <a:effectLst/>
                  <a:ea typeface="Calibri" panose="020F0502020204030204" pitchFamily="34" charset="0"/>
                  <a:cs typeface="B Mitra" panose="00000400000000000000" pitchFamily="2" charset="-78"/>
                </a:rPr>
                <a:t>نگهداری - توزیع</a:t>
              </a:r>
              <a:endParaRPr lang="en-US" sz="1600" dirty="0">
                <a:solidFill>
                  <a:schemeClr val="tx1"/>
                </a:solidFill>
                <a:effectLst/>
                <a:ea typeface="Calibri" panose="020F0502020204030204" pitchFamily="34" charset="0"/>
                <a:cs typeface="Arial" panose="020B0604020202020204" pitchFamily="34" charset="0"/>
              </a:endParaRPr>
            </a:p>
          </p:txBody>
        </p:sp>
        <p:sp>
          <p:nvSpPr>
            <p:cNvPr id="21" name="Oval 20">
              <a:extLst>
                <a:ext uri="{FF2B5EF4-FFF2-40B4-BE49-F238E27FC236}">
                  <a16:creationId xmlns:a16="http://schemas.microsoft.com/office/drawing/2014/main" id="{F8174389-D193-4B7C-B2ED-0E089B077312}"/>
                </a:ext>
              </a:extLst>
            </p:cNvPr>
            <p:cNvSpPr/>
            <p:nvPr/>
          </p:nvSpPr>
          <p:spPr>
            <a:xfrm>
              <a:off x="8346973" y="4826000"/>
              <a:ext cx="1919289" cy="14826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rtl="1">
                <a:lnSpc>
                  <a:spcPct val="107000"/>
                </a:lnSpc>
                <a:spcBef>
                  <a:spcPts val="0"/>
                </a:spcBef>
                <a:spcAft>
                  <a:spcPts val="800"/>
                </a:spcAft>
              </a:pPr>
              <a:r>
                <a:rPr lang="fa-IR" sz="2000" dirty="0">
                  <a:solidFill>
                    <a:schemeClr val="tx1"/>
                  </a:solidFill>
                  <a:effectLst/>
                  <a:ea typeface="Calibri" panose="020F0502020204030204" pitchFamily="34" charset="0"/>
                  <a:cs typeface="Arial" panose="020B0604020202020204" pitchFamily="34" charset="0"/>
                </a:rPr>
                <a:t>تامین - تولید</a:t>
              </a:r>
              <a:endParaRPr lang="en-US" sz="2000" dirty="0">
                <a:solidFill>
                  <a:schemeClr val="tx1"/>
                </a:solidFill>
                <a:effectLst/>
                <a:ea typeface="Calibri" panose="020F0502020204030204" pitchFamily="34" charset="0"/>
                <a:cs typeface="Arial" panose="020B0604020202020204" pitchFamily="34" charset="0"/>
              </a:endParaRPr>
            </a:p>
          </p:txBody>
        </p:sp>
        <p:sp>
          <p:nvSpPr>
            <p:cNvPr id="22" name="Oval 21">
              <a:extLst>
                <a:ext uri="{FF2B5EF4-FFF2-40B4-BE49-F238E27FC236}">
                  <a16:creationId xmlns:a16="http://schemas.microsoft.com/office/drawing/2014/main" id="{39E17B4A-8953-451B-9F10-5A30725B01E1}"/>
                </a:ext>
              </a:extLst>
            </p:cNvPr>
            <p:cNvSpPr/>
            <p:nvPr/>
          </p:nvSpPr>
          <p:spPr>
            <a:xfrm>
              <a:off x="2728981" y="4839029"/>
              <a:ext cx="1980218" cy="14826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marL="0" marR="0" algn="ctr" rtl="1">
                <a:lnSpc>
                  <a:spcPct val="107000"/>
                </a:lnSpc>
                <a:spcBef>
                  <a:spcPts val="0"/>
                </a:spcBef>
                <a:spcAft>
                  <a:spcPts val="800"/>
                </a:spcAft>
              </a:pPr>
              <a:r>
                <a:rPr lang="fa-IR" sz="1600" b="1" dirty="0">
                  <a:solidFill>
                    <a:schemeClr val="tx1"/>
                  </a:solidFill>
                  <a:effectLst/>
                  <a:ea typeface="Calibri" panose="020F0502020204030204" pitchFamily="34" charset="0"/>
                  <a:cs typeface="B Mitra" panose="00000400000000000000" pitchFamily="2" charset="-78"/>
                </a:rPr>
                <a:t>توزیع - ارسال</a:t>
              </a:r>
              <a:endParaRPr lang="en-US" sz="1600" dirty="0">
                <a:solidFill>
                  <a:schemeClr val="tx1"/>
                </a:solidFill>
                <a:effectLst/>
                <a:ea typeface="Calibri" panose="020F050202020403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4A144069-AA59-4535-9034-639C12645B85}"/>
                </a:ext>
              </a:extLst>
            </p:cNvPr>
            <p:cNvCxnSpPr>
              <a:cxnSpLocks/>
            </p:cNvCxnSpPr>
            <p:nvPr/>
          </p:nvCxnSpPr>
          <p:spPr>
            <a:xfrm flipH="1">
              <a:off x="9306618" y="4363725"/>
              <a:ext cx="2535" cy="450203"/>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2F66D3D8-E096-495B-9A67-099E2029E6CA}"/>
                </a:ext>
              </a:extLst>
            </p:cNvPr>
            <p:cNvCxnSpPr>
              <a:cxnSpLocks/>
              <a:endCxn id="20" idx="0"/>
            </p:cNvCxnSpPr>
            <p:nvPr/>
          </p:nvCxnSpPr>
          <p:spPr>
            <a:xfrm>
              <a:off x="6384513" y="4232275"/>
              <a:ext cx="11483" cy="621704"/>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37DA6FA-9C2A-4E15-8A1E-07F87B3EC733}"/>
                </a:ext>
              </a:extLst>
            </p:cNvPr>
            <p:cNvCxnSpPr>
              <a:cxnSpLocks/>
              <a:endCxn id="22" idx="0"/>
            </p:cNvCxnSpPr>
            <p:nvPr/>
          </p:nvCxnSpPr>
          <p:spPr>
            <a:xfrm>
              <a:off x="3719085" y="4409580"/>
              <a:ext cx="5" cy="429449"/>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0054169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250"/>
                                        <p:tgtEl>
                                          <p:spTgt spid="3">
                                            <p:txEl>
                                              <p:pRg st="0" end="0"/>
                                            </p:txEl>
                                          </p:spTgt>
                                        </p:tgtEl>
                                      </p:cBhvr>
                                    </p:animEffect>
                                    <p:anim calcmode="lin" valueType="num">
                                      <p:cBhvr>
                                        <p:cTn id="8" dur="1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16" presetClass="entr" presetSubtype="21"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5905-97DA-4689-993D-52306C710549}"/>
              </a:ext>
            </a:extLst>
          </p:cNvPr>
          <p:cNvSpPr>
            <a:spLocks noGrp="1"/>
          </p:cNvSpPr>
          <p:nvPr>
            <p:ph type="title"/>
          </p:nvPr>
        </p:nvSpPr>
        <p:spPr/>
        <p:txBody>
          <a:bodyPr/>
          <a:lstStyle/>
          <a:p>
            <a:r>
              <a:rPr lang="fa-IR" sz="3200" dirty="0"/>
              <a:t>بسته بندی های هدیه</a:t>
            </a:r>
            <a:endParaRPr lang="fa-IR" dirty="0"/>
          </a:p>
        </p:txBody>
      </p:sp>
      <p:pic>
        <p:nvPicPr>
          <p:cNvPr id="4" name="Picture 3">
            <a:extLst>
              <a:ext uri="{FF2B5EF4-FFF2-40B4-BE49-F238E27FC236}">
                <a16:creationId xmlns:a16="http://schemas.microsoft.com/office/drawing/2014/main" id="{6D4B709F-F68E-44B1-94CB-C53553700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5779" y="3626940"/>
            <a:ext cx="7719080" cy="3231060"/>
          </a:xfrm>
          <a:prstGeom prst="rect">
            <a:avLst/>
          </a:prstGeom>
          <a:ln>
            <a:solidFill>
              <a:schemeClr val="tx1"/>
            </a:solidFill>
          </a:ln>
        </p:spPr>
      </p:pic>
      <p:pic>
        <p:nvPicPr>
          <p:cNvPr id="5" name="Picture 4">
            <a:extLst>
              <a:ext uri="{FF2B5EF4-FFF2-40B4-BE49-F238E27FC236}">
                <a16:creationId xmlns:a16="http://schemas.microsoft.com/office/drawing/2014/main" id="{7FADF816-8DAD-4572-82A3-77D23125A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3" y="15536"/>
            <a:ext cx="5731497" cy="3500662"/>
          </a:xfrm>
          <a:prstGeom prst="rect">
            <a:avLst/>
          </a:prstGeom>
          <a:ln>
            <a:solidFill>
              <a:schemeClr val="tx1"/>
            </a:solidFill>
          </a:ln>
        </p:spPr>
      </p:pic>
    </p:spTree>
    <p:extLst>
      <p:ext uri="{BB962C8B-B14F-4D97-AF65-F5344CB8AC3E}">
        <p14:creationId xmlns:p14="http://schemas.microsoft.com/office/powerpoint/2010/main" val="2148848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31" presetClass="entr" presetSubtype="0" fill="hold" nodeType="afterEffect">
                                  <p:stCondLst>
                                    <p:cond delay="75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90"/>
                                          </p:val>
                                        </p:tav>
                                        <p:tav tm="100000">
                                          <p:val>
                                            <p:fltVal val="0"/>
                                          </p:val>
                                        </p:tav>
                                      </p:tavLst>
                                    </p:anim>
                                    <p:animEffect transition="in" filter="fade">
                                      <p:cBhvr>
                                        <p:cTn id="14" dur="1000"/>
                                        <p:tgtEl>
                                          <p:spTgt spid="5"/>
                                        </p:tgtEl>
                                      </p:cBhvr>
                                    </p:animEffect>
                                  </p:childTnLst>
                                </p:cTn>
                              </p:par>
                              <p:par>
                                <p:cTn id="15" presetID="31" presetClass="entr" presetSubtype="0" fill="hold" nodeType="withEffect">
                                  <p:stCondLst>
                                    <p:cond delay="75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45A1-8B90-412F-A0F3-313BD60FA8D4}"/>
              </a:ext>
            </a:extLst>
          </p:cNvPr>
          <p:cNvSpPr>
            <a:spLocks noGrp="1"/>
          </p:cNvSpPr>
          <p:nvPr>
            <p:ph type="title"/>
          </p:nvPr>
        </p:nvSpPr>
        <p:spPr>
          <a:xfrm>
            <a:off x="4414400" y="15536"/>
            <a:ext cx="7633056" cy="729182"/>
          </a:xfrm>
        </p:spPr>
        <p:txBody>
          <a:bodyPr/>
          <a:lstStyle/>
          <a:p>
            <a:r>
              <a:rPr lang="fa-IR" dirty="0"/>
              <a:t>استریل پسته با پلاسما</a:t>
            </a:r>
          </a:p>
        </p:txBody>
      </p:sp>
      <p:sp>
        <p:nvSpPr>
          <p:cNvPr id="3" name="Content Placeholder 2">
            <a:extLst>
              <a:ext uri="{FF2B5EF4-FFF2-40B4-BE49-F238E27FC236}">
                <a16:creationId xmlns:a16="http://schemas.microsoft.com/office/drawing/2014/main" id="{938B10CD-C01D-465D-B194-955715653179}"/>
              </a:ext>
            </a:extLst>
          </p:cNvPr>
          <p:cNvSpPr>
            <a:spLocks noGrp="1"/>
          </p:cNvSpPr>
          <p:nvPr>
            <p:ph idx="1"/>
          </p:nvPr>
        </p:nvSpPr>
        <p:spPr>
          <a:xfrm>
            <a:off x="226244" y="744718"/>
            <a:ext cx="11821212" cy="6097746"/>
          </a:xfrm>
        </p:spPr>
        <p:txBody>
          <a:bodyPr>
            <a:normAutofit lnSpcReduction="10000"/>
          </a:bodyPr>
          <a:lstStyle/>
          <a:p>
            <a:r>
              <a:rPr lang="ar-SA" b="1" dirty="0">
                <a:solidFill>
                  <a:schemeClr val="accent1">
                    <a:lumMod val="50000"/>
                  </a:schemeClr>
                </a:solidFill>
                <a:latin typeface="Calibri Light" panose="020F0302020204030204" pitchFamily="34" charset="0"/>
              </a:rPr>
              <a:t>اصول کلی بهداشت در مواد غذایی</a:t>
            </a:r>
            <a:endParaRPr lang="en-US" b="1" dirty="0">
              <a:solidFill>
                <a:schemeClr val="accent1">
                  <a:lumMod val="50000"/>
                </a:schemeClr>
              </a:solidFill>
              <a:latin typeface="Calibri Light" panose="020F0302020204030204" pitchFamily="34" charset="0"/>
            </a:endParaRPr>
          </a:p>
          <a:p>
            <a:pPr marL="228600" marR="0" algn="just" rtl="1">
              <a:spcBef>
                <a:spcPts val="0"/>
              </a:spcBef>
              <a:spcAft>
                <a:spcPts val="800"/>
              </a:spcAft>
            </a:pPr>
            <a:r>
              <a:rPr lang="fa-IR" sz="1800" dirty="0" err="1">
                <a:effectLst/>
                <a:latin typeface="BNazanin"/>
                <a:ea typeface="Calibri" panose="020F0502020204030204" pitchFamily="34" charset="0"/>
                <a:cs typeface="B Mitra" panose="00000400000000000000" pitchFamily="2" charset="-78"/>
              </a:rPr>
              <a:t>توليد</a:t>
            </a:r>
            <a:r>
              <a:rPr lang="fa-IR" sz="1800" dirty="0">
                <a:effectLst/>
                <a:latin typeface="BNazanin"/>
                <a:ea typeface="Calibri" panose="020F0502020204030204" pitchFamily="34" charset="0"/>
                <a:cs typeface="B Mitra" panose="00000400000000000000" pitchFamily="2" charset="-78"/>
              </a:rPr>
              <a:t> اوليه </a:t>
            </a:r>
            <a:r>
              <a:rPr lang="fa-IR" sz="1800" dirty="0" err="1">
                <a:effectLst/>
                <a:latin typeface="BNazanin"/>
                <a:ea typeface="Calibri" panose="020F0502020204030204" pitchFamily="34" charset="0"/>
                <a:cs typeface="B Mitra" panose="00000400000000000000" pitchFamily="2" charset="-78"/>
              </a:rPr>
              <a:t>بايد</a:t>
            </a:r>
            <a:r>
              <a:rPr lang="fa-IR" sz="1800" dirty="0">
                <a:effectLst/>
                <a:latin typeface="BNazanin"/>
                <a:ea typeface="Calibri" panose="020F0502020204030204" pitchFamily="34" charset="0"/>
                <a:cs typeface="B Mitra" panose="00000400000000000000" pitchFamily="2" charset="-78"/>
              </a:rPr>
              <a:t> به </a:t>
            </a:r>
            <a:r>
              <a:rPr lang="fa-IR" sz="1800" dirty="0" err="1">
                <a:effectLst/>
                <a:latin typeface="BNazanin"/>
                <a:ea typeface="Calibri" panose="020F0502020204030204" pitchFamily="34" charset="0"/>
                <a:cs typeface="B Mitra" panose="00000400000000000000" pitchFamily="2" charset="-78"/>
              </a:rPr>
              <a:t>طريقي</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مديريت</a:t>
            </a:r>
            <a:r>
              <a:rPr lang="fa-IR" sz="1800" dirty="0">
                <a:effectLst/>
                <a:latin typeface="BNazanin"/>
                <a:ea typeface="Calibri" panose="020F0502020204030204" pitchFamily="34" charset="0"/>
                <a:cs typeface="B Mitra" panose="00000400000000000000" pitchFamily="2" charset="-78"/>
              </a:rPr>
              <a:t> شود </a:t>
            </a:r>
            <a:r>
              <a:rPr lang="fa-IR" sz="1800" dirty="0" err="1">
                <a:effectLst/>
                <a:latin typeface="BNazanin"/>
                <a:ea typeface="Calibri" panose="020F0502020204030204" pitchFamily="34" charset="0"/>
                <a:cs typeface="B Mitra" panose="00000400000000000000" pitchFamily="2" charset="-78"/>
              </a:rPr>
              <a:t>كه</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اطمينان</a:t>
            </a:r>
            <a:r>
              <a:rPr lang="fa-IR" sz="1800" dirty="0">
                <a:effectLst/>
                <a:latin typeface="BNazanin"/>
                <a:ea typeface="Calibri" panose="020F0502020204030204" pitchFamily="34" charset="0"/>
                <a:cs typeface="B Mitra" panose="00000400000000000000" pitchFamily="2" charset="-78"/>
              </a:rPr>
              <a:t> دهد مواد </a:t>
            </a:r>
            <a:r>
              <a:rPr lang="fa-IR" sz="1800" dirty="0" err="1">
                <a:effectLst/>
                <a:latin typeface="BNazanin"/>
                <a:ea typeface="Calibri" panose="020F0502020204030204" pitchFamily="34" charset="0"/>
                <a:cs typeface="B Mitra" panose="00000400000000000000" pitchFamily="2" charset="-78"/>
              </a:rPr>
              <a:t>غذايي</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براي</a:t>
            </a:r>
            <a:r>
              <a:rPr lang="fa-IR" sz="1800" dirty="0">
                <a:effectLst/>
                <a:latin typeface="BNazanin"/>
                <a:ea typeface="Calibri" panose="020F0502020204030204" pitchFamily="34" charset="0"/>
                <a:cs typeface="B Mitra" panose="00000400000000000000" pitchFamily="2" charset="-78"/>
              </a:rPr>
              <a:t> مصرف مورد نظر </a:t>
            </a:r>
            <a:r>
              <a:rPr lang="fa-IR" sz="1800" dirty="0" err="1">
                <a:effectLst/>
                <a:latin typeface="BNazanin"/>
                <a:ea typeface="Calibri" panose="020F0502020204030204" pitchFamily="34" charset="0"/>
                <a:cs typeface="B Mitra" panose="00000400000000000000" pitchFamily="2" charset="-78"/>
              </a:rPr>
              <a:t>ايمن</a:t>
            </a:r>
            <a:r>
              <a:rPr lang="fa-IR" sz="1800" dirty="0">
                <a:effectLst/>
                <a:latin typeface="BNazanin"/>
                <a:ea typeface="Calibri" panose="020F0502020204030204" pitchFamily="34" charset="0"/>
                <a:cs typeface="B Mitra" panose="00000400000000000000" pitchFamily="2" charset="-78"/>
              </a:rPr>
              <a:t> و مناسب است و در </a:t>
            </a:r>
            <a:r>
              <a:rPr lang="fa-IR" sz="1800" dirty="0" err="1">
                <a:effectLst/>
                <a:latin typeface="BNazanin"/>
                <a:ea typeface="Calibri" panose="020F0502020204030204" pitchFamily="34" charset="0"/>
                <a:cs typeface="B Mitra" panose="00000400000000000000" pitchFamily="2" charset="-78"/>
              </a:rPr>
              <a:t>جايي</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كه</a:t>
            </a:r>
            <a:r>
              <a:rPr lang="fa-IR" sz="1800" dirty="0">
                <a:effectLst/>
                <a:latin typeface="BNazanin"/>
                <a:ea typeface="Calibri" panose="020F0502020204030204" pitchFamily="34" charset="0"/>
                <a:cs typeface="B Mitra" panose="00000400000000000000" pitchFamily="2" charset="-78"/>
              </a:rPr>
              <a:t> ضرورت </a:t>
            </a:r>
            <a:r>
              <a:rPr lang="fa-IR" sz="1800" dirty="0" err="1">
                <a:effectLst/>
                <a:latin typeface="BNazanin"/>
                <a:ea typeface="Calibri" panose="020F0502020204030204" pitchFamily="34" charset="0"/>
                <a:cs typeface="B Mitra" panose="00000400000000000000" pitchFamily="2" charset="-78"/>
              </a:rPr>
              <a:t>يابد</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نكات</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زير</a:t>
            </a:r>
            <a:r>
              <a:rPr lang="fa-IR" sz="1800" dirty="0">
                <a:effectLst/>
                <a:latin typeface="BNazanin"/>
                <a:ea typeface="Calibri" panose="020F0502020204030204" pitchFamily="34" charset="0"/>
                <a:cs typeface="B Mitra" panose="00000400000000000000" pitchFamily="2" charset="-78"/>
              </a:rPr>
              <a:t> در نظر گرفته 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685800" lvl="0" indent="-342900" algn="just" rtl="1">
              <a:spcBef>
                <a:spcPts val="0"/>
              </a:spcBef>
              <a:spcAft>
                <a:spcPts val="0"/>
              </a:spcAft>
              <a:buFont typeface="Symbol" panose="05050102010706020507" pitchFamily="18" charset="2"/>
              <a:buChar char=""/>
            </a:pPr>
            <a:r>
              <a:rPr lang="fa-IR" sz="1800" dirty="0" err="1">
                <a:effectLst/>
                <a:latin typeface="BNazanin"/>
                <a:ea typeface="Calibri" panose="020F0502020204030204" pitchFamily="34" charset="0"/>
                <a:cs typeface="B Mitra" panose="00000400000000000000" pitchFamily="2" charset="-78"/>
              </a:rPr>
              <a:t>خودداري</a:t>
            </a:r>
            <a:r>
              <a:rPr lang="fa-IR" sz="1800" dirty="0">
                <a:effectLst/>
                <a:latin typeface="BNazanin"/>
                <a:ea typeface="Calibri" panose="020F0502020204030204" pitchFamily="34" charset="0"/>
                <a:cs typeface="B Mitra" panose="00000400000000000000" pitchFamily="2" charset="-78"/>
              </a:rPr>
              <a:t> از به </a:t>
            </a:r>
            <a:r>
              <a:rPr lang="fa-IR" sz="1800" dirty="0" err="1">
                <a:effectLst/>
                <a:latin typeface="BNazanin"/>
                <a:ea typeface="Calibri" panose="020F0502020204030204" pitchFamily="34" charset="0"/>
                <a:cs typeface="B Mitra" panose="00000400000000000000" pitchFamily="2" charset="-78"/>
              </a:rPr>
              <a:t>كار</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گيری</a:t>
            </a:r>
            <a:r>
              <a:rPr lang="fa-IR" sz="1800" dirty="0">
                <a:effectLst/>
                <a:latin typeface="BNazanin"/>
                <a:ea typeface="Calibri" panose="020F0502020204030204" pitchFamily="34" charset="0"/>
                <a:cs typeface="B Mitra" panose="00000400000000000000" pitchFamily="2" charset="-78"/>
              </a:rPr>
              <a:t> نواحی </a:t>
            </a:r>
            <a:r>
              <a:rPr lang="fa-IR" sz="1800" dirty="0" err="1">
                <a:effectLst/>
                <a:latin typeface="BNazanin"/>
                <a:ea typeface="Calibri" panose="020F0502020204030204" pitchFamily="34" charset="0"/>
                <a:cs typeface="B Mitra" panose="00000400000000000000" pitchFamily="2" charset="-78"/>
              </a:rPr>
              <a:t>كه</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محيط</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ايمن</a:t>
            </a:r>
            <a:r>
              <a:rPr lang="fa-IR" sz="1800" dirty="0">
                <a:effectLst/>
                <a:latin typeface="BNazanin"/>
                <a:ea typeface="Calibri" panose="020F0502020204030204" pitchFamily="34" charset="0"/>
                <a:cs typeface="B Mitra" panose="00000400000000000000" pitchFamily="2" charset="-78"/>
              </a:rPr>
              <a:t> غذا را </a:t>
            </a:r>
            <a:r>
              <a:rPr lang="fa-IR" sz="1800" dirty="0" err="1">
                <a:effectLst/>
                <a:latin typeface="BNazanin"/>
                <a:ea typeface="Calibri" panose="020F0502020204030204" pitchFamily="34" charset="0"/>
                <a:cs typeface="B Mitra" panose="00000400000000000000" pitchFamily="2" charset="-78"/>
              </a:rPr>
              <a:t>تهديد</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می‌كند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685800" lvl="0" indent="-342900" algn="just" rtl="1">
              <a:spcBef>
                <a:spcPts val="0"/>
              </a:spcBef>
              <a:spcAft>
                <a:spcPts val="0"/>
              </a:spcAft>
              <a:buFont typeface="Symbol" panose="05050102010706020507" pitchFamily="18" charset="2"/>
              <a:buChar char=""/>
            </a:pPr>
            <a:r>
              <a:rPr lang="fa-IR" sz="1800" dirty="0">
                <a:effectLst/>
                <a:latin typeface="BNazanin"/>
                <a:ea typeface="Calibri" panose="020F0502020204030204" pitchFamily="34" charset="0"/>
                <a:cs typeface="B Mitra" panose="00000400000000000000" pitchFamily="2" charset="-78"/>
              </a:rPr>
              <a:t>کنترل </a:t>
            </a:r>
            <a:r>
              <a:rPr lang="fa-IR" sz="1800" dirty="0" err="1">
                <a:effectLst/>
                <a:latin typeface="BNazanin"/>
                <a:ea typeface="Calibri" panose="020F0502020204030204" pitchFamily="34" charset="0"/>
                <a:cs typeface="B Mitra" panose="00000400000000000000" pitchFamily="2" charset="-78"/>
              </a:rPr>
              <a:t>آلاینده‌ها</a:t>
            </a:r>
            <a:r>
              <a:rPr lang="fa-IR" sz="1800" dirty="0">
                <a:effectLst/>
                <a:latin typeface="BNazanin"/>
                <a:ea typeface="Calibri" panose="020F0502020204030204" pitchFamily="34" charset="0"/>
                <a:cs typeface="B Mitra" panose="00000400000000000000" pitchFamily="2" charset="-78"/>
              </a:rPr>
              <a:t>، آفات و </a:t>
            </a:r>
            <a:r>
              <a:rPr lang="fa-IR" sz="1800" dirty="0" err="1">
                <a:effectLst/>
                <a:latin typeface="BNazanin"/>
                <a:ea typeface="Calibri" panose="020F0502020204030204" pitchFamily="34" charset="0"/>
                <a:cs typeface="B Mitra" panose="00000400000000000000" pitchFamily="2" charset="-78"/>
              </a:rPr>
              <a:t>بيماری</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هاي</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حيوانات</a:t>
            </a:r>
            <a:r>
              <a:rPr lang="fa-IR" sz="1800" dirty="0">
                <a:effectLst/>
                <a:latin typeface="BNazanin"/>
                <a:ea typeface="Calibri" panose="020F0502020204030204" pitchFamily="34" charset="0"/>
                <a:cs typeface="B Mitra" panose="00000400000000000000" pitchFamily="2" charset="-78"/>
              </a:rPr>
              <a:t> و </a:t>
            </a:r>
            <a:r>
              <a:rPr lang="fa-IR" sz="1800" dirty="0" err="1">
                <a:effectLst/>
                <a:latin typeface="BNazanin"/>
                <a:ea typeface="Calibri" panose="020F0502020204030204" pitchFamily="34" charset="0"/>
                <a:cs typeface="B Mitra" panose="00000400000000000000" pitchFamily="2" charset="-78"/>
              </a:rPr>
              <a:t>گياهان</a:t>
            </a:r>
            <a:r>
              <a:rPr lang="fa-IR" sz="1800" dirty="0">
                <a:effectLst/>
                <a:latin typeface="BNazanin"/>
                <a:ea typeface="Calibri" panose="020F0502020204030204" pitchFamily="34" charset="0"/>
                <a:cs typeface="B Mitra" panose="00000400000000000000" pitchFamily="2" charset="-78"/>
              </a:rPr>
              <a:t> به </a:t>
            </a:r>
            <a:r>
              <a:rPr lang="fa-IR" sz="1800" dirty="0" err="1">
                <a:effectLst/>
                <a:latin typeface="BNazanin"/>
                <a:ea typeface="Calibri" panose="020F0502020204030204" pitchFamily="34" charset="0"/>
                <a:cs typeface="B Mitra" panose="00000400000000000000" pitchFamily="2" charset="-78"/>
              </a:rPr>
              <a:t>طريقی</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كه</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ايمنی</a:t>
            </a:r>
            <a:r>
              <a:rPr lang="fa-IR" sz="1800" dirty="0">
                <a:effectLst/>
                <a:latin typeface="BNazanin"/>
                <a:ea typeface="Calibri" panose="020F0502020204030204" pitchFamily="34" charset="0"/>
                <a:cs typeface="B Mitra" panose="00000400000000000000" pitchFamily="2" charset="-78"/>
              </a:rPr>
              <a:t> مواد </a:t>
            </a:r>
            <a:r>
              <a:rPr lang="fa-IR" sz="1800" dirty="0" err="1">
                <a:effectLst/>
                <a:latin typeface="BNazanin"/>
                <a:ea typeface="Calibri" panose="020F0502020204030204" pitchFamily="34" charset="0"/>
                <a:cs typeface="B Mitra" panose="00000400000000000000" pitchFamily="2" charset="-78"/>
              </a:rPr>
              <a:t>غذايی</a:t>
            </a:r>
            <a:r>
              <a:rPr lang="fa-IR" sz="1800" dirty="0">
                <a:effectLst/>
                <a:latin typeface="BNazanin"/>
                <a:ea typeface="Calibri" panose="020F0502020204030204" pitchFamily="34" charset="0"/>
                <a:cs typeface="B Mitra" panose="00000400000000000000" pitchFamily="2" charset="-78"/>
              </a:rPr>
              <a:t> را تهدید نکند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685800" lvl="0" indent="-342900" algn="just" rtl="1">
              <a:spcBef>
                <a:spcPts val="0"/>
              </a:spcBef>
              <a:spcAft>
                <a:spcPts val="800"/>
              </a:spcAft>
              <a:buFont typeface="Symbol" panose="05050102010706020507" pitchFamily="18" charset="2"/>
              <a:buChar char=""/>
            </a:pPr>
            <a:r>
              <a:rPr lang="fa-IR" sz="1800" dirty="0">
                <a:effectLst/>
                <a:latin typeface="BNazanin"/>
                <a:ea typeface="Calibri" panose="020F0502020204030204" pitchFamily="34" charset="0"/>
                <a:cs typeface="B Mitra" panose="00000400000000000000" pitchFamily="2" charset="-78"/>
              </a:rPr>
              <a:t>سازگاری </a:t>
            </a:r>
            <a:r>
              <a:rPr lang="fa-IR" sz="1800" dirty="0" err="1">
                <a:effectLst/>
                <a:latin typeface="BNazanin"/>
                <a:ea typeface="Calibri" panose="020F0502020204030204" pitchFamily="34" charset="0"/>
                <a:cs typeface="B Mitra" panose="00000400000000000000" pitchFamily="2" charset="-78"/>
              </a:rPr>
              <a:t>عمليات</a:t>
            </a:r>
            <a:r>
              <a:rPr lang="fa-IR" sz="1800" dirty="0">
                <a:effectLst/>
                <a:latin typeface="BNazanin"/>
                <a:ea typeface="Calibri" panose="020F0502020204030204" pitchFamily="34" charset="0"/>
                <a:cs typeface="B Mitra" panose="00000400000000000000" pitchFamily="2" charset="-78"/>
              </a:rPr>
              <a:t> و اقداماتی </a:t>
            </a:r>
            <a:r>
              <a:rPr lang="fa-IR" sz="1800" dirty="0" err="1">
                <a:effectLst/>
                <a:latin typeface="BNazanin"/>
                <a:ea typeface="Calibri" panose="020F0502020204030204" pitchFamily="34" charset="0"/>
                <a:cs typeface="B Mitra" panose="00000400000000000000" pitchFamily="2" charset="-78"/>
              </a:rPr>
              <a:t>كه</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اطمينان</a:t>
            </a:r>
            <a:r>
              <a:rPr lang="fa-IR" sz="1800" dirty="0">
                <a:effectLst/>
                <a:latin typeface="BNazanin"/>
                <a:ea typeface="Calibri" panose="020F0502020204030204" pitchFamily="34" charset="0"/>
                <a:cs typeface="B Mitra" panose="00000400000000000000" pitchFamily="2" charset="-78"/>
              </a:rPr>
              <a:t> دهد </a:t>
            </a:r>
            <a:r>
              <a:rPr lang="fa-IR" sz="1800" dirty="0" err="1">
                <a:effectLst/>
                <a:latin typeface="BNazanin"/>
                <a:ea typeface="Calibri" panose="020F0502020204030204" pitchFamily="34" charset="0"/>
                <a:cs typeface="B Mitra" panose="00000400000000000000" pitchFamily="2" charset="-78"/>
              </a:rPr>
              <a:t>موادغذايی</a:t>
            </a:r>
            <a:r>
              <a:rPr lang="fa-IR" sz="1800" dirty="0">
                <a:effectLst/>
                <a:latin typeface="BNazanin"/>
                <a:ea typeface="Calibri" panose="020F0502020204030204" pitchFamily="34" charset="0"/>
                <a:cs typeface="B Mitra" panose="00000400000000000000" pitchFamily="2" charset="-78"/>
              </a:rPr>
              <a:t> تحت </a:t>
            </a:r>
            <a:r>
              <a:rPr lang="fa-IR" sz="1800" dirty="0" err="1">
                <a:effectLst/>
                <a:latin typeface="BNazanin"/>
                <a:ea typeface="Calibri" panose="020F0502020204030204" pitchFamily="34" charset="0"/>
                <a:cs typeface="B Mitra" panose="00000400000000000000" pitchFamily="2" charset="-78"/>
              </a:rPr>
              <a:t>شرايط</a:t>
            </a:r>
            <a:r>
              <a:rPr lang="fa-IR" sz="1800" dirty="0">
                <a:effectLst/>
                <a:latin typeface="BNazanin"/>
                <a:ea typeface="Calibri" panose="020F0502020204030204" pitchFamily="34" charset="0"/>
                <a:cs typeface="B Mitra" panose="00000400000000000000" pitchFamily="2" charset="-78"/>
              </a:rPr>
              <a:t> بهداشتی مقتضی تولید </a:t>
            </a:r>
            <a:r>
              <a:rPr lang="fa-IR" sz="1800" dirty="0" err="1">
                <a:effectLst/>
                <a:latin typeface="BNazanin"/>
                <a:ea typeface="Calibri" panose="020F0502020204030204" pitchFamily="34" charset="0"/>
                <a:cs typeface="B Mitra" panose="00000400000000000000" pitchFamily="2" charset="-78"/>
              </a:rPr>
              <a:t>می‌شوند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fa-IR" dirty="0" err="1"/>
              <a:t>مواردی</a:t>
            </a:r>
            <a:r>
              <a:rPr lang="fa-IR" dirty="0"/>
              <a:t> که میتوانند بر روی بهداشت محصول تاثیر بگذارند عبارت </a:t>
            </a:r>
            <a:r>
              <a:rPr lang="fa-IR" dirty="0" err="1"/>
              <a:t>اند</a:t>
            </a:r>
            <a:r>
              <a:rPr lang="fa-IR" dirty="0"/>
              <a:t> از: </a:t>
            </a:r>
          </a:p>
          <a:p>
            <a:r>
              <a:rPr lang="fa-IR" sz="1800" dirty="0">
                <a:effectLst/>
                <a:latin typeface="BNazanin"/>
                <a:ea typeface="Calibri" panose="020F0502020204030204" pitchFamily="34" charset="0"/>
                <a:cs typeface="B Mitra" panose="00000400000000000000" pitchFamily="2" charset="-78"/>
              </a:rPr>
              <a:t>الف. بهداشت محیط</a:t>
            </a:r>
          </a:p>
          <a:p>
            <a:r>
              <a:rPr lang="fa-IR" sz="1800" dirty="0">
                <a:effectLst/>
                <a:latin typeface="BNazanin"/>
                <a:ea typeface="Calibri" panose="020F0502020204030204" pitchFamily="34" charset="0"/>
                <a:cs typeface="B Mitra" panose="00000400000000000000" pitchFamily="2" charset="-78"/>
              </a:rPr>
              <a:t>ب. تولید بهداشتی منابع غذایی</a:t>
            </a:r>
            <a:endParaRPr lang="fa-IR" sz="1800" dirty="0">
              <a:latin typeface="BNazanin"/>
              <a:ea typeface="Calibri" panose="020F0502020204030204" pitchFamily="34" charset="0"/>
            </a:endParaRPr>
          </a:p>
          <a:p>
            <a:r>
              <a:rPr lang="fa-IR" sz="1800" dirty="0">
                <a:effectLst/>
                <a:latin typeface="BNazanin"/>
                <a:ea typeface="Calibri" panose="020F0502020204030204" pitchFamily="34" charset="0"/>
                <a:cs typeface="B Mitra" panose="00000400000000000000" pitchFamily="2" charset="-78"/>
              </a:rPr>
              <a:t>پ. جابجایی، </a:t>
            </a:r>
            <a:r>
              <a:rPr lang="fa-IR" sz="1800" dirty="0" err="1">
                <a:effectLst/>
                <a:latin typeface="BNazanin"/>
                <a:ea typeface="Calibri" panose="020F0502020204030204" pitchFamily="34" charset="0"/>
                <a:cs typeface="B Mitra" panose="00000400000000000000" pitchFamily="2" charset="-78"/>
              </a:rPr>
              <a:t>انبارداری</a:t>
            </a:r>
            <a:r>
              <a:rPr lang="fa-IR" sz="1800" dirty="0">
                <a:effectLst/>
                <a:latin typeface="BNazanin"/>
                <a:ea typeface="Calibri" panose="020F0502020204030204" pitchFamily="34" charset="0"/>
                <a:cs typeface="B Mitra" panose="00000400000000000000" pitchFamily="2" charset="-78"/>
              </a:rPr>
              <a:t> و حمل و نقل</a:t>
            </a:r>
          </a:p>
          <a:p>
            <a:r>
              <a:rPr lang="fa-IR" sz="1800" dirty="0">
                <a:effectLst/>
                <a:latin typeface="BNazanin"/>
                <a:ea typeface="Calibri" panose="020F0502020204030204" pitchFamily="34" charset="0"/>
                <a:cs typeface="B Mitra" panose="00000400000000000000" pitchFamily="2" charset="-78"/>
              </a:rPr>
              <a:t>ت. تمیز کردن، حفظ و بهداشت کارکنان در تولید اولیه</a:t>
            </a:r>
            <a:endParaRPr lang="fa-IR" sz="1800" dirty="0">
              <a:latin typeface="BNazanin"/>
              <a:ea typeface="Calibri" panose="020F0502020204030204" pitchFamily="34" charset="0"/>
            </a:endParaRPr>
          </a:p>
          <a:p>
            <a:r>
              <a:rPr lang="fa-IR" sz="1800" dirty="0">
                <a:effectLst/>
                <a:latin typeface="BNazanin"/>
                <a:ea typeface="Calibri" panose="020F0502020204030204" pitchFamily="34" charset="0"/>
                <a:cs typeface="B Mitra" panose="00000400000000000000" pitchFamily="2" charset="-78"/>
              </a:rPr>
              <a:t>ث. بهداشت فردی</a:t>
            </a:r>
          </a:p>
          <a:p>
            <a:r>
              <a:rPr lang="fa-IR" sz="1800" dirty="0">
                <a:latin typeface="BNazanin"/>
              </a:rPr>
              <a:t>که </a:t>
            </a:r>
            <a:r>
              <a:rPr lang="fa-IR" sz="1800" dirty="0" err="1">
                <a:latin typeface="BNazanin"/>
              </a:rPr>
              <a:t>هرکدام</a:t>
            </a:r>
            <a:r>
              <a:rPr lang="fa-IR" sz="1800" dirty="0">
                <a:latin typeface="BNazanin"/>
              </a:rPr>
              <a:t> از این موارد باید تحت نظارت کارشناسان بررسی شود و عواملی مستعد ایجاد آلودگی در محصول را شناسایی و آن را برطرف نمایند</a:t>
            </a:r>
            <a:endParaRPr lang="fa-IR" dirty="0"/>
          </a:p>
        </p:txBody>
      </p:sp>
    </p:spTree>
    <p:extLst>
      <p:ext uri="{BB962C8B-B14F-4D97-AF65-F5344CB8AC3E}">
        <p14:creationId xmlns:p14="http://schemas.microsoft.com/office/powerpoint/2010/main" val="3921738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31"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4" dur="1000"/>
                                        <p:tgtEl>
                                          <p:spTgt spid="3">
                                            <p:txEl>
                                              <p:pRg st="0" end="0"/>
                                            </p:txEl>
                                          </p:spTgt>
                                        </p:tgtEl>
                                      </p:cBhvr>
                                    </p:animEffect>
                                  </p:childTnLst>
                                </p:cTn>
                              </p:par>
                              <p:par>
                                <p:cTn id="15" presetID="3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0" dur="1000"/>
                                        <p:tgtEl>
                                          <p:spTgt spid="3">
                                            <p:txEl>
                                              <p:pRg st="1" end="1"/>
                                            </p:txEl>
                                          </p:spTgt>
                                        </p:tgtEl>
                                      </p:cBhvr>
                                    </p:animEffect>
                                  </p:childTnLst>
                                </p:cTn>
                              </p:par>
                              <p:par>
                                <p:cTn id="21" presetID="3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par>
                                <p:cTn id="27" presetID="31"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3" end="3"/>
                                            </p:txEl>
                                          </p:spTgt>
                                        </p:tgtEl>
                                      </p:cBhvr>
                                    </p:animEffect>
                                  </p:childTnLst>
                                </p:cTn>
                              </p:par>
                              <p:par>
                                <p:cTn id="33" presetID="3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4" end="4"/>
                                            </p:txEl>
                                          </p:spTgt>
                                        </p:tgtEl>
                                      </p:cBhvr>
                                    </p:animEffect>
                                  </p:childTnLst>
                                </p:cTn>
                              </p:par>
                              <p:par>
                                <p:cTn id="39" presetID="31" presetClass="entr"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p:cTn id="41"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5" end="5"/>
                                            </p:txEl>
                                          </p:spTgt>
                                        </p:tgtEl>
                                      </p:cBhvr>
                                    </p:animEffect>
                                  </p:childTnLst>
                                </p:cTn>
                              </p:par>
                              <p:par>
                                <p:cTn id="45" presetID="31" presetClass="entr" presetSubtype="0"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6" end="6"/>
                                            </p:txEl>
                                          </p:spTgt>
                                        </p:tgtEl>
                                      </p:cBhvr>
                                    </p:animEffect>
                                  </p:childTnLst>
                                </p:cTn>
                              </p:par>
                              <p:par>
                                <p:cTn id="51" presetID="31" presetClass="entr" presetSubtype="0" fill="hold"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p:cTn id="53"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7" end="7"/>
                                            </p:txEl>
                                          </p:spTgt>
                                        </p:tgtEl>
                                      </p:cBhvr>
                                    </p:animEffect>
                                  </p:childTnLst>
                                </p:cTn>
                              </p:par>
                              <p:par>
                                <p:cTn id="57" presetID="31" presetClass="entr" presetSubtype="0" fill="hold"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p:cTn id="59"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8" end="8"/>
                                            </p:txEl>
                                          </p:spTgt>
                                        </p:tgtEl>
                                      </p:cBhvr>
                                    </p:animEffect>
                                  </p:childTnLst>
                                </p:cTn>
                              </p:par>
                              <p:par>
                                <p:cTn id="63" presetID="31" presetClass="entr" presetSubtype="0" fill="hold" nodeType="with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p:cTn id="65"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6"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7"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8" dur="1000"/>
                                        <p:tgtEl>
                                          <p:spTgt spid="3">
                                            <p:txEl>
                                              <p:pRg st="9" end="9"/>
                                            </p:txEl>
                                          </p:spTgt>
                                        </p:tgtEl>
                                      </p:cBhvr>
                                    </p:animEffect>
                                  </p:childTnLst>
                                </p:cTn>
                              </p:par>
                              <p:par>
                                <p:cTn id="69" presetID="31" presetClass="entr" presetSubtype="0" fill="hold" nodeType="with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p:cTn id="71"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74" dur="1000"/>
                                        <p:tgtEl>
                                          <p:spTgt spid="3">
                                            <p:txEl>
                                              <p:pRg st="10" end="10"/>
                                            </p:txEl>
                                          </p:spTgt>
                                        </p:tgtEl>
                                      </p:cBhvr>
                                    </p:animEffect>
                                  </p:childTnLst>
                                </p:cTn>
                              </p:par>
                              <p:par>
                                <p:cTn id="75" presetID="31" presetClass="entr" presetSubtype="0" fill="hold" nodeType="with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 calcmode="lin" valueType="num">
                                      <p:cBhvr>
                                        <p:cTn id="77"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8"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79"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8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0E0AB-C380-4119-9185-24E36ABC9E8C}"/>
              </a:ext>
            </a:extLst>
          </p:cNvPr>
          <p:cNvSpPr>
            <a:spLocks noGrp="1"/>
          </p:cNvSpPr>
          <p:nvPr>
            <p:ph type="title"/>
          </p:nvPr>
        </p:nvSpPr>
        <p:spPr>
          <a:xfrm>
            <a:off x="4426968" y="15536"/>
            <a:ext cx="7633056" cy="738608"/>
          </a:xfrm>
        </p:spPr>
        <p:txBody>
          <a:bodyPr/>
          <a:lstStyle/>
          <a:p>
            <a:r>
              <a:rPr lang="fa-IR" dirty="0"/>
              <a:t>روش نمونه برداری در خشکبار</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598677-AC4A-4C9D-81DB-CC777E61A35D}"/>
                  </a:ext>
                </a:extLst>
              </p:cNvPr>
              <p:cNvSpPr>
                <a:spLocks noGrp="1"/>
              </p:cNvSpPr>
              <p:nvPr>
                <p:ph idx="1"/>
              </p:nvPr>
            </p:nvSpPr>
            <p:spPr>
              <a:xfrm>
                <a:off x="245098" y="659876"/>
                <a:ext cx="11736370" cy="6182588"/>
              </a:xfrm>
            </p:spPr>
            <p:txBody>
              <a:bodyPr/>
              <a:lstStyle/>
              <a:p>
                <a:r>
                  <a:rPr lang="ar-SA" b="1" dirty="0">
                    <a:solidFill>
                      <a:schemeClr val="accent1">
                        <a:lumMod val="50000"/>
                      </a:schemeClr>
                    </a:solidFill>
                    <a:latin typeface="Calibri Light" panose="020F0302020204030204" pitchFamily="34" charset="0"/>
                  </a:rPr>
                  <a:t>اصول نمونه برداری</a:t>
                </a:r>
                <a:endParaRPr lang="en-US" b="1" dirty="0">
                  <a:solidFill>
                    <a:schemeClr val="accent1">
                      <a:lumMod val="50000"/>
                    </a:schemeClr>
                  </a:solidFill>
                  <a:latin typeface="Calibri Light" panose="020F0302020204030204" pitchFamily="34" charset="0"/>
                </a:endParaRPr>
              </a:p>
              <a:p>
                <a:pPr marL="0" marR="0" algn="just" rtl="1">
                  <a:spcBef>
                    <a:spcPts val="0"/>
                  </a:spcBef>
                  <a:spcAft>
                    <a:spcPts val="800"/>
                  </a:spcAft>
                </a:pPr>
                <a:r>
                  <a:rPr lang="fa-IR" sz="1800" dirty="0">
                    <a:effectLst/>
                    <a:latin typeface="BNazanin"/>
                    <a:ea typeface="Calibri" panose="020F0502020204030204" pitchFamily="34" charset="0"/>
                    <a:cs typeface="B Mitra" panose="00000400000000000000" pitchFamily="2" charset="-78"/>
                  </a:rPr>
                  <a:t>تعدادی بسته به روش تصادفی، متناسب با وزن بهر، مشخص شده و </a:t>
                </a:r>
                <a:r>
                  <a:rPr lang="fa-IR" sz="1800" dirty="0" err="1">
                    <a:effectLst/>
                    <a:latin typeface="BNazanin"/>
                    <a:ea typeface="Calibri" panose="020F0502020204030204" pitchFamily="34" charset="0"/>
                    <a:cs typeface="B Mitra" panose="00000400000000000000" pitchFamily="2" charset="-78"/>
                  </a:rPr>
                  <a:t>نمونه‌های</a:t>
                </a:r>
                <a:r>
                  <a:rPr lang="fa-IR" sz="1800" dirty="0">
                    <a:effectLst/>
                    <a:latin typeface="BNazanin"/>
                    <a:ea typeface="Calibri" panose="020F0502020204030204" pitchFamily="34" charset="0"/>
                    <a:cs typeface="B Mitra" panose="00000400000000000000" pitchFamily="2" charset="-78"/>
                  </a:rPr>
                  <a:t> اولیه از </a:t>
                </a:r>
                <a:r>
                  <a:rPr lang="fa-IR" sz="1800" dirty="0" err="1">
                    <a:effectLst/>
                    <a:latin typeface="BNazanin"/>
                    <a:ea typeface="Calibri" panose="020F0502020204030204" pitchFamily="34" charset="0"/>
                    <a:cs typeface="B Mitra" panose="00000400000000000000" pitchFamily="2" charset="-78"/>
                  </a:rPr>
                  <a:t>بسته‌های</a:t>
                </a:r>
                <a:r>
                  <a:rPr lang="fa-IR" sz="1800" dirty="0">
                    <a:effectLst/>
                    <a:latin typeface="BNazanin"/>
                    <a:ea typeface="Calibri" panose="020F0502020204030204" pitchFamily="34" charset="0"/>
                    <a:cs typeface="B Mitra" panose="00000400000000000000" pitchFamily="2" charset="-78"/>
                  </a:rPr>
                  <a:t> مشخص شده برداشته </a:t>
                </a:r>
                <a:r>
                  <a:rPr lang="fa-IR" sz="1800" dirty="0" err="1">
                    <a:effectLst/>
                    <a:latin typeface="BNazanin"/>
                    <a:ea typeface="Calibri" panose="020F0502020204030204" pitchFamily="34" charset="0"/>
                    <a:cs typeface="B Mitra" panose="00000400000000000000" pitchFamily="2" charset="-78"/>
                  </a:rPr>
                  <a:t>می‌شود</a:t>
                </a:r>
                <a:r>
                  <a:rPr lang="fa-IR" sz="1800" dirty="0">
                    <a:effectLst/>
                    <a:latin typeface="BNazanin"/>
                    <a:ea typeface="Calibri" panose="020F0502020204030204" pitchFamily="34" charset="0"/>
                    <a:cs typeface="B Mitra" panose="00000400000000000000" pitchFamily="2" charset="-78"/>
                  </a:rPr>
                  <a:t> . </a:t>
                </a:r>
                <a:r>
                  <a:rPr lang="fa-IR" sz="1800" dirty="0" err="1">
                    <a:effectLst/>
                    <a:latin typeface="BNazanin"/>
                    <a:ea typeface="Calibri" panose="020F0502020204030204" pitchFamily="34" charset="0"/>
                    <a:cs typeface="B Mitra" panose="00000400000000000000" pitchFamily="2" charset="-78"/>
                  </a:rPr>
                  <a:t>نمونه‌های</a:t>
                </a:r>
                <a:r>
                  <a:rPr lang="fa-IR" sz="1800" dirty="0">
                    <a:effectLst/>
                    <a:latin typeface="BNazanin"/>
                    <a:ea typeface="Calibri" panose="020F0502020204030204" pitchFamily="34" charset="0"/>
                    <a:cs typeface="B Mitra" panose="00000400000000000000" pitchFamily="2" charset="-78"/>
                  </a:rPr>
                  <a:t> برداشته شده با هم مخلوط </a:t>
                </a:r>
                <a:r>
                  <a:rPr lang="fa-IR" sz="1800" dirty="0" err="1">
                    <a:effectLst/>
                    <a:latin typeface="BNazanin"/>
                    <a:ea typeface="Calibri" panose="020F0502020204030204" pitchFamily="34" charset="0"/>
                    <a:cs typeface="B Mitra" panose="00000400000000000000" pitchFamily="2" charset="-78"/>
                  </a:rPr>
                  <a:t>می‌شود</a:t>
                </a:r>
                <a:r>
                  <a:rPr lang="fa-IR" sz="1800" dirty="0">
                    <a:effectLst/>
                    <a:latin typeface="BNazanin"/>
                    <a:ea typeface="Calibri" panose="020F0502020204030204" pitchFamily="34" charset="0"/>
                    <a:cs typeface="B Mitra" panose="00000400000000000000" pitchFamily="2" charset="-78"/>
                  </a:rPr>
                  <a:t>، به </a:t>
                </a:r>
                <a:r>
                  <a:rPr lang="fa-IR" sz="1800" dirty="0" err="1">
                    <a:effectLst/>
                    <a:latin typeface="BNazanin"/>
                    <a:ea typeface="Calibri" panose="020F0502020204030204" pitchFamily="34" charset="0"/>
                    <a:cs typeface="B Mitra" panose="00000400000000000000" pitchFamily="2" charset="-78"/>
                  </a:rPr>
                  <a:t>گونه‌ای</a:t>
                </a:r>
                <a:r>
                  <a:rPr lang="fa-IR" sz="1800" dirty="0">
                    <a:effectLst/>
                    <a:latin typeface="BNazanin"/>
                    <a:ea typeface="Calibri" panose="020F0502020204030204" pitchFamily="34" charset="0"/>
                    <a:cs typeface="B Mitra" panose="00000400000000000000" pitchFamily="2" charset="-78"/>
                  </a:rPr>
                  <a:t> که مجموع </a:t>
                </a:r>
                <a:r>
                  <a:rPr lang="fa-IR" sz="1800" dirty="0" err="1">
                    <a:effectLst/>
                    <a:latin typeface="BNazanin"/>
                    <a:ea typeface="Calibri" panose="020F0502020204030204" pitchFamily="34" charset="0"/>
                    <a:cs typeface="B Mitra" panose="00000400000000000000" pitchFamily="2" charset="-78"/>
                  </a:rPr>
                  <a:t>نمونـه‌هـای</a:t>
                </a:r>
                <a:r>
                  <a:rPr lang="fa-IR" sz="1800" dirty="0">
                    <a:effectLst/>
                    <a:latin typeface="BNazanin"/>
                    <a:ea typeface="Calibri" panose="020F0502020204030204" pitchFamily="34" charset="0"/>
                    <a:cs typeface="B Mitra" panose="00000400000000000000" pitchFamily="2" charset="-78"/>
                  </a:rPr>
                  <a:t> اولیه مخلوط شده بتواند تا حد مورد نیاز، معرف </a:t>
                </a:r>
                <a:r>
                  <a:rPr lang="fa-IR" sz="1800" dirty="0" err="1">
                    <a:effectLst/>
                    <a:latin typeface="BNazanin"/>
                    <a:ea typeface="Calibri" panose="020F0502020204030204" pitchFamily="34" charset="0"/>
                    <a:cs typeface="B Mitra" panose="00000400000000000000" pitchFamily="2" charset="-78"/>
                  </a:rPr>
                  <a:t>ویژگی‌های</a:t>
                </a:r>
                <a:r>
                  <a:rPr lang="fa-IR" sz="1800" dirty="0">
                    <a:effectLst/>
                    <a:latin typeface="BNazanin"/>
                    <a:ea typeface="Calibri" panose="020F0502020204030204" pitchFamily="34" charset="0"/>
                    <a:cs typeface="B Mitra" panose="00000400000000000000" pitchFamily="2" charset="-78"/>
                  </a:rPr>
                  <a:t> آن محموله یا بهر بوده و مقدار آن </a:t>
                </a:r>
                <a:r>
                  <a:rPr lang="fa-IR" sz="1800" dirty="0" err="1">
                    <a:effectLst/>
                    <a:latin typeface="BNazanin"/>
                    <a:ea typeface="Calibri" panose="020F0502020204030204" pitchFamily="34" charset="0"/>
                    <a:cs typeface="B Mitra" panose="00000400000000000000" pitchFamily="2" charset="-78"/>
                  </a:rPr>
                  <a:t>بـرای</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انجـام</a:t>
                </a:r>
                <a:r>
                  <a:rPr lang="fa-IR" sz="1800" dirty="0">
                    <a:effectLst/>
                    <a:latin typeface="BNazanin"/>
                    <a:ea typeface="Calibri" panose="020F0502020204030204" pitchFamily="34" charset="0"/>
                    <a:cs typeface="B Mitra" panose="00000400000000000000" pitchFamily="2" charset="-78"/>
                  </a:rPr>
                  <a:t> </a:t>
                </a:r>
                <a:r>
                  <a:rPr lang="fa-IR" sz="1800" dirty="0" err="1">
                    <a:effectLst/>
                    <a:latin typeface="BNazanin"/>
                    <a:ea typeface="Calibri" panose="020F0502020204030204" pitchFamily="34" charset="0"/>
                    <a:cs typeface="B Mitra" panose="00000400000000000000" pitchFamily="2" charset="-78"/>
                  </a:rPr>
                  <a:t>آزمون‌های</a:t>
                </a:r>
                <a:r>
                  <a:rPr lang="fa-IR" sz="1800" dirty="0">
                    <a:effectLst/>
                    <a:latin typeface="BNazanin"/>
                    <a:ea typeface="Calibri" panose="020F0502020204030204" pitchFamily="34" charset="0"/>
                    <a:cs typeface="B Mitra" panose="00000400000000000000" pitchFamily="2" charset="-78"/>
                  </a:rPr>
                  <a:t> مورد نظر و در صورت ضرورت </a:t>
                </a:r>
                <a:r>
                  <a:rPr lang="fa-IR" sz="1800" dirty="0" err="1">
                    <a:effectLst/>
                    <a:latin typeface="BNazanin"/>
                    <a:ea typeface="Calibri" panose="020F0502020204030204" pitchFamily="34" charset="0"/>
                    <a:cs typeface="B Mitra" panose="00000400000000000000" pitchFamily="2" charset="-78"/>
                  </a:rPr>
                  <a:t>کنترل‌های</a:t>
                </a:r>
                <a:r>
                  <a:rPr lang="fa-IR" sz="1800" dirty="0">
                    <a:effectLst/>
                    <a:latin typeface="BNazanin"/>
                    <a:ea typeface="Calibri" panose="020F0502020204030204" pitchFamily="34" charset="0"/>
                    <a:cs typeface="B Mitra" panose="00000400000000000000" pitchFamily="2" charset="-78"/>
                  </a:rPr>
                  <a:t> بعدی کافی باشد.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0"/>
                  </a:spcBef>
                  <a:spcAft>
                    <a:spcPts val="800"/>
                  </a:spcAft>
                </a:pPr>
                <a:r>
                  <a:rPr lang="fa-IR" sz="1800" dirty="0">
                    <a:effectLst/>
                    <a:latin typeface="BNazanin"/>
                    <a:ea typeface="Calibri" panose="020F0502020204030204" pitchFamily="34" charset="0"/>
                    <a:cs typeface="B Mitra" panose="00000400000000000000" pitchFamily="2" charset="-78"/>
                  </a:rPr>
                  <a:t>برای مشخص کردن </a:t>
                </a:r>
                <a:r>
                  <a:rPr lang="fa-IR" sz="1800" dirty="0" err="1">
                    <a:effectLst/>
                    <a:latin typeface="BNazanin"/>
                    <a:ea typeface="Calibri" panose="020F0502020204030204" pitchFamily="34" charset="0"/>
                    <a:cs typeface="B Mitra" panose="00000400000000000000" pitchFamily="2" charset="-78"/>
                  </a:rPr>
                  <a:t>بسته‌هایی</a:t>
                </a:r>
                <a:r>
                  <a:rPr lang="fa-IR" sz="1800" dirty="0">
                    <a:effectLst/>
                    <a:latin typeface="BNazanin"/>
                    <a:ea typeface="Calibri" panose="020F0502020204030204" pitchFamily="34" charset="0"/>
                    <a:cs typeface="B Mitra" panose="00000400000000000000" pitchFamily="2" charset="-78"/>
                  </a:rPr>
                  <a:t> که باید از آن نمونه برداری شود، باید از جدول اعداد تصادفی استفاده کرد و یا با استفاده از فرمول تواتر نمونه برداری را تعیین نمود.</a:t>
                </a:r>
              </a:p>
              <a:p>
                <a:pPr marL="0" marR="0" algn="just" rtl="1">
                  <a:lnSpc>
                    <a:spcPct val="115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0"/>
                  </a:spcBef>
                  <a:spcAft>
                    <a:spcPts val="800"/>
                  </a:spcAft>
                </a:pPr>
                <a14:m>
                  <m:oMathPara xmlns:m="http://schemas.openxmlformats.org/officeDocument/2006/math">
                    <m:oMathParaPr>
                      <m:jc m:val="right"/>
                    </m:oMathParaPr>
                    <m:oMath xmlns:m="http://schemas.openxmlformats.org/officeDocument/2006/math">
                      <m:r>
                        <a:rPr lang="en-US" sz="1800" i="1" smtClean="0">
                          <a:effectLst/>
                          <a:latin typeface="Cambria Math" panose="02040503050406030204" pitchFamily="18" charset="0"/>
                          <a:ea typeface="Calibri" panose="020F0502020204030204" pitchFamily="34" charset="0"/>
                        </a:rPr>
                        <m:t>𝑓</m:t>
                      </m:r>
                      <m:r>
                        <a:rPr lang="en-US" sz="1800" i="1" smtClean="0">
                          <a:effectLst/>
                          <a:latin typeface="Cambria Math" panose="02040503050406030204" pitchFamily="18" charset="0"/>
                          <a:ea typeface="Calibri" panose="020F0502020204030204" pitchFamily="34" charset="0"/>
                        </a:rPr>
                        <m:t>=</m:t>
                      </m:r>
                      <m:f>
                        <m:fPr>
                          <m:ctrlPr>
                            <a:rPr lang="en-US" sz="1800" i="1">
                              <a:effectLst/>
                              <a:latin typeface="Cambria Math" panose="02040503050406030204" pitchFamily="18" charset="0"/>
                              <a:ea typeface="Calibri" panose="020F0502020204030204" pitchFamily="34" charset="0"/>
                            </a:rPr>
                          </m:ctrlPr>
                        </m:fPr>
                        <m:num>
                          <m:r>
                            <a:rPr lang="en-US" sz="1800" i="1">
                              <a:effectLst/>
                              <a:latin typeface="Cambria Math" panose="02040503050406030204" pitchFamily="18" charset="0"/>
                              <a:ea typeface="Calibri" panose="020F0502020204030204" pitchFamily="34" charset="0"/>
                            </a:rPr>
                            <m:t>𝑚</m:t>
                          </m:r>
                          <m:d>
                            <m:dPr>
                              <m:ctrlPr>
                                <a:rPr lang="en-US" sz="1800" i="1">
                                  <a:effectLst/>
                                  <a:latin typeface="Cambria Math" panose="02040503050406030204" pitchFamily="18" charset="0"/>
                                  <a:ea typeface="Calibri" panose="020F0502020204030204" pitchFamily="34" charset="0"/>
                                </a:rPr>
                              </m:ctrlPr>
                            </m:dPr>
                            <m:e>
                              <m:r>
                                <a:rPr lang="en-US" sz="1800" i="1">
                                  <a:effectLst/>
                                  <a:latin typeface="Cambria Math" panose="02040503050406030204" pitchFamily="18" charset="0"/>
                                  <a:ea typeface="Calibri" panose="020F0502020204030204" pitchFamily="34" charset="0"/>
                                </a:rPr>
                                <m:t>𝑏</m:t>
                              </m:r>
                            </m:e>
                          </m:d>
                          <m:r>
                            <a:rPr lang="en-US" sz="1800" i="1">
                              <a:effectLst/>
                              <a:latin typeface="Cambria Math" panose="02040503050406030204" pitchFamily="18" charset="0"/>
                              <a:ea typeface="Calibri" panose="020F0502020204030204" pitchFamily="34" charset="0"/>
                            </a:rPr>
                            <m:t>×</m:t>
                          </m:r>
                          <m:r>
                            <a:rPr lang="en-US" sz="1800" i="1">
                              <a:effectLst/>
                              <a:latin typeface="Cambria Math" panose="02040503050406030204" pitchFamily="18" charset="0"/>
                              <a:ea typeface="Calibri" panose="020F0502020204030204" pitchFamily="34" charset="0"/>
                            </a:rPr>
                            <m:t>𝑚</m:t>
                          </m:r>
                          <m:d>
                            <m:dPr>
                              <m:ctrlPr>
                                <a:rPr lang="en-US" sz="1800" i="1">
                                  <a:effectLst/>
                                  <a:latin typeface="Cambria Math" panose="02040503050406030204" pitchFamily="18" charset="0"/>
                                  <a:ea typeface="Calibri" panose="020F0502020204030204" pitchFamily="34" charset="0"/>
                                </a:rPr>
                              </m:ctrlPr>
                            </m:dPr>
                            <m:e>
                              <m:r>
                                <a:rPr lang="en-US" sz="1800" i="1">
                                  <a:effectLst/>
                                  <a:latin typeface="Cambria Math" panose="02040503050406030204" pitchFamily="18" charset="0"/>
                                  <a:ea typeface="Calibri" panose="020F0502020204030204" pitchFamily="34" charset="0"/>
                                </a:rPr>
                                <m:t>𝑖</m:t>
                              </m:r>
                            </m:e>
                          </m:d>
                        </m:num>
                        <m:den>
                          <m:r>
                            <a:rPr lang="en-US" sz="1800" i="1">
                              <a:effectLst/>
                              <a:latin typeface="Cambria Math" panose="02040503050406030204" pitchFamily="18" charset="0"/>
                              <a:ea typeface="Calibri" panose="020F0502020204030204" pitchFamily="34" charset="0"/>
                            </a:rPr>
                            <m:t>𝑚</m:t>
                          </m:r>
                          <m:d>
                            <m:dPr>
                              <m:ctrlPr>
                                <a:rPr lang="en-US" sz="1800" i="1">
                                  <a:effectLst/>
                                  <a:latin typeface="Cambria Math" panose="02040503050406030204" pitchFamily="18" charset="0"/>
                                  <a:ea typeface="Calibri" panose="020F0502020204030204" pitchFamily="34" charset="0"/>
                                </a:rPr>
                              </m:ctrlPr>
                            </m:dPr>
                            <m:e>
                              <m:r>
                                <a:rPr lang="en-US" sz="1800" i="1">
                                  <a:effectLst/>
                                  <a:latin typeface="Cambria Math" panose="02040503050406030204" pitchFamily="18" charset="0"/>
                                  <a:ea typeface="Calibri" panose="020F0502020204030204" pitchFamily="34" charset="0"/>
                                </a:rPr>
                                <m:t>𝑎</m:t>
                              </m:r>
                            </m:e>
                          </m:d>
                          <m:r>
                            <a:rPr lang="en-US" sz="1800" i="1">
                              <a:effectLst/>
                              <a:latin typeface="Cambria Math" panose="02040503050406030204" pitchFamily="18" charset="0"/>
                              <a:ea typeface="Calibri" panose="020F0502020204030204" pitchFamily="34" charset="0"/>
                            </a:rPr>
                            <m:t>×</m:t>
                          </m:r>
                          <m:r>
                            <a:rPr lang="en-US" sz="1800" i="1">
                              <a:effectLst/>
                              <a:latin typeface="Cambria Math" panose="02040503050406030204" pitchFamily="18" charset="0"/>
                              <a:ea typeface="Calibri" panose="020F0502020204030204" pitchFamily="34" charset="0"/>
                            </a:rPr>
                            <m:t>𝑚</m:t>
                          </m:r>
                          <m:d>
                            <m:dPr>
                              <m:ctrlPr>
                                <a:rPr lang="en-US" sz="1800" i="1">
                                  <a:effectLst/>
                                  <a:latin typeface="Cambria Math" panose="02040503050406030204" pitchFamily="18" charset="0"/>
                                  <a:ea typeface="Calibri" panose="020F0502020204030204" pitchFamily="34" charset="0"/>
                                </a:rPr>
                              </m:ctrlPr>
                            </m:dPr>
                            <m:e>
                              <m:r>
                                <a:rPr lang="en-US" sz="1800" i="1">
                                  <a:effectLst/>
                                  <a:latin typeface="Cambria Math" panose="02040503050406030204" pitchFamily="18" charset="0"/>
                                  <a:ea typeface="Calibri" panose="020F0502020204030204" pitchFamily="34" charset="0"/>
                                </a:rPr>
                                <m:t>𝑝</m:t>
                              </m:r>
                            </m:e>
                          </m:d>
                        </m:den>
                      </m:f>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28600" marR="0" algn="just" rtl="1">
                  <a:lnSpc>
                    <a:spcPct val="115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تواتر نمونه برداری : </a:t>
                </a:r>
                <a:r>
                  <a:rPr lang="en-US" sz="1800" dirty="0">
                    <a:effectLst/>
                    <a:latin typeface="Calibri" panose="020F0502020204030204" pitchFamily="34" charset="0"/>
                    <a:ea typeface="Calibri" panose="020F0502020204030204" pitchFamily="34" charset="0"/>
                    <a:cs typeface="B Mitra" panose="00000400000000000000" pitchFamily="2" charset="-78"/>
                  </a:rPr>
                  <a:t>f</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28600" marR="0" algn="just" rtl="1">
                  <a:lnSpc>
                    <a:spcPct val="115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وزن بهر : </a:t>
                </a:r>
                <a:r>
                  <a:rPr lang="en-US" sz="1800" dirty="0">
                    <a:effectLst/>
                    <a:latin typeface="Calibri" panose="020F0502020204030204" pitchFamily="34" charset="0"/>
                    <a:ea typeface="Calibri" panose="020F0502020204030204" pitchFamily="34" charset="0"/>
                    <a:cs typeface="B Mitra" panose="00000400000000000000" pitchFamily="2" charset="-78"/>
                  </a:rPr>
                  <a:t>m(b)</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28600" marR="0" algn="just" rtl="1">
                  <a:lnSpc>
                    <a:spcPct val="115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وزن نمونه اولیه : </a:t>
                </a:r>
                <a:r>
                  <a:rPr lang="en-US" sz="1800" dirty="0">
                    <a:effectLst/>
                    <a:latin typeface="Calibri" panose="020F0502020204030204" pitchFamily="34" charset="0"/>
                    <a:ea typeface="Calibri" panose="020F0502020204030204" pitchFamily="34" charset="0"/>
                    <a:cs typeface="B Mitra" panose="00000400000000000000" pitchFamily="2" charset="-78"/>
                  </a:rPr>
                  <a:t>m(</a:t>
                </a:r>
                <a:r>
                  <a:rPr lang="en-US" sz="1800" dirty="0" err="1">
                    <a:effectLst/>
                    <a:latin typeface="Calibri" panose="020F0502020204030204" pitchFamily="34" charset="0"/>
                    <a:ea typeface="Calibri" panose="020F0502020204030204" pitchFamily="34" charset="0"/>
                    <a:cs typeface="B Mitra" panose="00000400000000000000" pitchFamily="2" charset="-78"/>
                  </a:rPr>
                  <a:t>i</a:t>
                </a:r>
                <a:r>
                  <a:rPr lang="en-US" sz="1800" dirty="0">
                    <a:effectLst/>
                    <a:latin typeface="Calibri" panose="020F0502020204030204" pitchFamily="34" charset="0"/>
                    <a:ea typeface="Calibri" panose="020F0502020204030204" pitchFamily="34" charset="0"/>
                    <a:cs typeface="B Mitra"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28600" marR="0" algn="just" rtl="1">
                  <a:lnSpc>
                    <a:spcPct val="115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وزن نمونه آزمایشگاهی : </a:t>
                </a:r>
                <a:r>
                  <a:rPr lang="en-US" sz="1800" dirty="0">
                    <a:effectLst/>
                    <a:latin typeface="Calibri" panose="020F0502020204030204" pitchFamily="34" charset="0"/>
                    <a:ea typeface="Calibri" panose="020F0502020204030204" pitchFamily="34" charset="0"/>
                    <a:cs typeface="B Mitra" panose="00000400000000000000" pitchFamily="2" charset="-78"/>
                  </a:rPr>
                  <a:t>m(a)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28600" marR="0" algn="just" rtl="1">
                  <a:lnSpc>
                    <a:spcPct val="115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وزن هر بسته : </a:t>
                </a:r>
                <a:r>
                  <a:rPr lang="en-US" sz="1800" dirty="0">
                    <a:effectLst/>
                    <a:latin typeface="Calibri" panose="020F0502020204030204" pitchFamily="34" charset="0"/>
                    <a:ea typeface="Calibri" panose="020F0502020204030204" pitchFamily="34" charset="0"/>
                    <a:cs typeface="B Mitra" panose="00000400000000000000" pitchFamily="2" charset="-78"/>
                  </a:rPr>
                  <a:t>m(p)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mc:Choice>
        <mc:Fallback xmlns="">
          <p:sp>
            <p:nvSpPr>
              <p:cNvPr id="3" name="Content Placeholder 2">
                <a:extLst>
                  <a:ext uri="{FF2B5EF4-FFF2-40B4-BE49-F238E27FC236}">
                    <a16:creationId xmlns:a16="http://schemas.microsoft.com/office/drawing/2014/main" id="{65598677-AC4A-4C9D-81DB-CC777E61A35D}"/>
                  </a:ext>
                </a:extLst>
              </p:cNvPr>
              <p:cNvSpPr>
                <a:spLocks noGrp="1" noRot="1" noChangeAspect="1" noMove="1" noResize="1" noEditPoints="1" noAdjustHandles="1" noChangeArrowheads="1" noChangeShapeType="1" noTextEdit="1"/>
              </p:cNvSpPr>
              <p:nvPr>
                <p:ph idx="1"/>
              </p:nvPr>
            </p:nvSpPr>
            <p:spPr>
              <a:xfrm>
                <a:off x="245098" y="659876"/>
                <a:ext cx="11736370" cy="6182588"/>
              </a:xfrm>
              <a:blipFill>
                <a:blip r:embed="rId2"/>
                <a:stretch>
                  <a:fillRect l="-883" r="-571"/>
                </a:stretch>
              </a:blipFill>
            </p:spPr>
            <p:txBody>
              <a:bodyPr/>
              <a:lstStyle/>
              <a:p>
                <a:r>
                  <a:rPr lang="fa-IR">
                    <a:noFill/>
                  </a:rPr>
                  <a:t> </a:t>
                </a:r>
              </a:p>
            </p:txBody>
          </p:sp>
        </mc:Fallback>
      </mc:AlternateContent>
      <p:pic>
        <p:nvPicPr>
          <p:cNvPr id="4" name="Picture 3">
            <a:extLst>
              <a:ext uri="{FF2B5EF4-FFF2-40B4-BE49-F238E27FC236}">
                <a16:creationId xmlns:a16="http://schemas.microsoft.com/office/drawing/2014/main" id="{0F6C1CBD-DFC7-4CFA-ABA6-E10DAD8871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 y="2959623"/>
            <a:ext cx="5819252" cy="3808822"/>
          </a:xfrm>
          <a:prstGeom prst="rect">
            <a:avLst/>
          </a:prstGeom>
          <a:noFill/>
          <a:ln>
            <a:noFill/>
          </a:ln>
        </p:spPr>
      </p:pic>
    </p:spTree>
    <p:extLst>
      <p:ext uri="{BB962C8B-B14F-4D97-AF65-F5344CB8AC3E}">
        <p14:creationId xmlns:p14="http://schemas.microsoft.com/office/powerpoint/2010/main" val="11718153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26"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down)">
                                      <p:cBhvr>
                                        <p:cTn id="27" dur="580">
                                          <p:stCondLst>
                                            <p:cond delay="0"/>
                                          </p:stCondLst>
                                        </p:cTn>
                                        <p:tgtEl>
                                          <p:spTgt spid="3">
                                            <p:txEl>
                                              <p:pRg st="1" end="1"/>
                                            </p:txEl>
                                          </p:spTgt>
                                        </p:tgtEl>
                                      </p:cBhvr>
                                    </p:animEffect>
                                    <p:anim calcmode="lin" valueType="num">
                                      <p:cBhvr>
                                        <p:cTn id="2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1" end="1"/>
                                            </p:txEl>
                                          </p:spTgt>
                                        </p:tgtEl>
                                      </p:cBhvr>
                                      <p:to x="100000" y="60000"/>
                                    </p:animScale>
                                    <p:animScale>
                                      <p:cBhvr>
                                        <p:cTn id="34" dur="166" decel="50000">
                                          <p:stCondLst>
                                            <p:cond delay="676"/>
                                          </p:stCondLst>
                                        </p:cTn>
                                        <p:tgtEl>
                                          <p:spTgt spid="3">
                                            <p:txEl>
                                              <p:pRg st="1" end="1"/>
                                            </p:txEl>
                                          </p:spTgt>
                                        </p:tgtEl>
                                      </p:cBhvr>
                                      <p:to x="100000" y="100000"/>
                                    </p:animScale>
                                    <p:animScale>
                                      <p:cBhvr>
                                        <p:cTn id="35" dur="26">
                                          <p:stCondLst>
                                            <p:cond delay="1312"/>
                                          </p:stCondLst>
                                        </p:cTn>
                                        <p:tgtEl>
                                          <p:spTgt spid="3">
                                            <p:txEl>
                                              <p:pRg st="1" end="1"/>
                                            </p:txEl>
                                          </p:spTgt>
                                        </p:tgtEl>
                                      </p:cBhvr>
                                      <p:to x="100000" y="80000"/>
                                    </p:animScale>
                                    <p:animScale>
                                      <p:cBhvr>
                                        <p:cTn id="36" dur="166" decel="50000">
                                          <p:stCondLst>
                                            <p:cond delay="1338"/>
                                          </p:stCondLst>
                                        </p:cTn>
                                        <p:tgtEl>
                                          <p:spTgt spid="3">
                                            <p:txEl>
                                              <p:pRg st="1" end="1"/>
                                            </p:txEl>
                                          </p:spTgt>
                                        </p:tgtEl>
                                      </p:cBhvr>
                                      <p:to x="100000" y="100000"/>
                                    </p:animScale>
                                    <p:animScale>
                                      <p:cBhvr>
                                        <p:cTn id="37" dur="26">
                                          <p:stCondLst>
                                            <p:cond delay="1642"/>
                                          </p:stCondLst>
                                        </p:cTn>
                                        <p:tgtEl>
                                          <p:spTgt spid="3">
                                            <p:txEl>
                                              <p:pRg st="1" end="1"/>
                                            </p:txEl>
                                          </p:spTgt>
                                        </p:tgtEl>
                                      </p:cBhvr>
                                      <p:to x="100000" y="90000"/>
                                    </p:animScale>
                                    <p:animScale>
                                      <p:cBhvr>
                                        <p:cTn id="38" dur="166" decel="50000">
                                          <p:stCondLst>
                                            <p:cond delay="1668"/>
                                          </p:stCondLst>
                                        </p:cTn>
                                        <p:tgtEl>
                                          <p:spTgt spid="3">
                                            <p:txEl>
                                              <p:pRg st="1" end="1"/>
                                            </p:txEl>
                                          </p:spTgt>
                                        </p:tgtEl>
                                      </p:cBhvr>
                                      <p:to x="100000" y="100000"/>
                                    </p:animScale>
                                    <p:animScale>
                                      <p:cBhvr>
                                        <p:cTn id="39" dur="26">
                                          <p:stCondLst>
                                            <p:cond delay="1808"/>
                                          </p:stCondLst>
                                        </p:cTn>
                                        <p:tgtEl>
                                          <p:spTgt spid="3">
                                            <p:txEl>
                                              <p:pRg st="1" end="1"/>
                                            </p:txEl>
                                          </p:spTgt>
                                        </p:tgtEl>
                                      </p:cBhvr>
                                      <p:to x="100000" y="95000"/>
                                    </p:animScale>
                                    <p:animScale>
                                      <p:cBhvr>
                                        <p:cTn id="40" dur="166" decel="50000">
                                          <p:stCondLst>
                                            <p:cond delay="1834"/>
                                          </p:stCondLst>
                                        </p:cTn>
                                        <p:tgtEl>
                                          <p:spTgt spid="3">
                                            <p:txEl>
                                              <p:pRg st="1" end="1"/>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wipe(down)">
                                      <p:cBhvr>
                                        <p:cTn id="59" dur="580">
                                          <p:stCondLst>
                                            <p:cond delay="0"/>
                                          </p:stCondLst>
                                        </p:cTn>
                                        <p:tgtEl>
                                          <p:spTgt spid="3">
                                            <p:txEl>
                                              <p:pRg st="4" end="4"/>
                                            </p:txEl>
                                          </p:spTgt>
                                        </p:tgtEl>
                                      </p:cBhvr>
                                    </p:animEffect>
                                    <p:anim calcmode="lin" valueType="num">
                                      <p:cBhvr>
                                        <p:cTn id="6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4" end="4"/>
                                            </p:txEl>
                                          </p:spTgt>
                                        </p:tgtEl>
                                      </p:cBhvr>
                                      <p:to x="100000" y="60000"/>
                                    </p:animScale>
                                    <p:animScale>
                                      <p:cBhvr>
                                        <p:cTn id="66" dur="166" decel="50000">
                                          <p:stCondLst>
                                            <p:cond delay="676"/>
                                          </p:stCondLst>
                                        </p:cTn>
                                        <p:tgtEl>
                                          <p:spTgt spid="3">
                                            <p:txEl>
                                              <p:pRg st="4" end="4"/>
                                            </p:txEl>
                                          </p:spTgt>
                                        </p:tgtEl>
                                      </p:cBhvr>
                                      <p:to x="100000" y="100000"/>
                                    </p:animScale>
                                    <p:animScale>
                                      <p:cBhvr>
                                        <p:cTn id="67" dur="26">
                                          <p:stCondLst>
                                            <p:cond delay="1312"/>
                                          </p:stCondLst>
                                        </p:cTn>
                                        <p:tgtEl>
                                          <p:spTgt spid="3">
                                            <p:txEl>
                                              <p:pRg st="4" end="4"/>
                                            </p:txEl>
                                          </p:spTgt>
                                        </p:tgtEl>
                                      </p:cBhvr>
                                      <p:to x="100000" y="80000"/>
                                    </p:animScale>
                                    <p:animScale>
                                      <p:cBhvr>
                                        <p:cTn id="68" dur="166" decel="50000">
                                          <p:stCondLst>
                                            <p:cond delay="1338"/>
                                          </p:stCondLst>
                                        </p:cTn>
                                        <p:tgtEl>
                                          <p:spTgt spid="3">
                                            <p:txEl>
                                              <p:pRg st="4" end="4"/>
                                            </p:txEl>
                                          </p:spTgt>
                                        </p:tgtEl>
                                      </p:cBhvr>
                                      <p:to x="100000" y="100000"/>
                                    </p:animScale>
                                    <p:animScale>
                                      <p:cBhvr>
                                        <p:cTn id="69" dur="26">
                                          <p:stCondLst>
                                            <p:cond delay="1642"/>
                                          </p:stCondLst>
                                        </p:cTn>
                                        <p:tgtEl>
                                          <p:spTgt spid="3">
                                            <p:txEl>
                                              <p:pRg st="4" end="4"/>
                                            </p:txEl>
                                          </p:spTgt>
                                        </p:tgtEl>
                                      </p:cBhvr>
                                      <p:to x="100000" y="90000"/>
                                    </p:animScale>
                                    <p:animScale>
                                      <p:cBhvr>
                                        <p:cTn id="70" dur="166" decel="50000">
                                          <p:stCondLst>
                                            <p:cond delay="1668"/>
                                          </p:stCondLst>
                                        </p:cTn>
                                        <p:tgtEl>
                                          <p:spTgt spid="3">
                                            <p:txEl>
                                              <p:pRg st="4" end="4"/>
                                            </p:txEl>
                                          </p:spTgt>
                                        </p:tgtEl>
                                      </p:cBhvr>
                                      <p:to x="100000" y="100000"/>
                                    </p:animScale>
                                    <p:animScale>
                                      <p:cBhvr>
                                        <p:cTn id="71" dur="26">
                                          <p:stCondLst>
                                            <p:cond delay="1808"/>
                                          </p:stCondLst>
                                        </p:cTn>
                                        <p:tgtEl>
                                          <p:spTgt spid="3">
                                            <p:txEl>
                                              <p:pRg st="4" end="4"/>
                                            </p:txEl>
                                          </p:spTgt>
                                        </p:tgtEl>
                                      </p:cBhvr>
                                      <p:to x="100000" y="95000"/>
                                    </p:animScale>
                                    <p:animScale>
                                      <p:cBhvr>
                                        <p:cTn id="72" dur="166" decel="50000">
                                          <p:stCondLst>
                                            <p:cond delay="1834"/>
                                          </p:stCondLst>
                                        </p:cTn>
                                        <p:tgtEl>
                                          <p:spTgt spid="3">
                                            <p:txEl>
                                              <p:pRg st="4" end="4"/>
                                            </p:txEl>
                                          </p:spTgt>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wipe(down)">
                                      <p:cBhvr>
                                        <p:cTn id="75" dur="580">
                                          <p:stCondLst>
                                            <p:cond delay="0"/>
                                          </p:stCondLst>
                                        </p:cTn>
                                        <p:tgtEl>
                                          <p:spTgt spid="3">
                                            <p:txEl>
                                              <p:pRg st="5" end="5"/>
                                            </p:txEl>
                                          </p:spTgt>
                                        </p:tgtEl>
                                      </p:cBhvr>
                                    </p:animEffect>
                                    <p:anim calcmode="lin" valueType="num">
                                      <p:cBhvr>
                                        <p:cTn id="7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5" end="5"/>
                                            </p:txEl>
                                          </p:spTgt>
                                        </p:tgtEl>
                                      </p:cBhvr>
                                      <p:to x="100000" y="60000"/>
                                    </p:animScale>
                                    <p:animScale>
                                      <p:cBhvr>
                                        <p:cTn id="82" dur="166" decel="50000">
                                          <p:stCondLst>
                                            <p:cond delay="676"/>
                                          </p:stCondLst>
                                        </p:cTn>
                                        <p:tgtEl>
                                          <p:spTgt spid="3">
                                            <p:txEl>
                                              <p:pRg st="5" end="5"/>
                                            </p:txEl>
                                          </p:spTgt>
                                        </p:tgtEl>
                                      </p:cBhvr>
                                      <p:to x="100000" y="100000"/>
                                    </p:animScale>
                                    <p:animScale>
                                      <p:cBhvr>
                                        <p:cTn id="83" dur="26">
                                          <p:stCondLst>
                                            <p:cond delay="1312"/>
                                          </p:stCondLst>
                                        </p:cTn>
                                        <p:tgtEl>
                                          <p:spTgt spid="3">
                                            <p:txEl>
                                              <p:pRg st="5" end="5"/>
                                            </p:txEl>
                                          </p:spTgt>
                                        </p:tgtEl>
                                      </p:cBhvr>
                                      <p:to x="100000" y="80000"/>
                                    </p:animScale>
                                    <p:animScale>
                                      <p:cBhvr>
                                        <p:cTn id="84" dur="166" decel="50000">
                                          <p:stCondLst>
                                            <p:cond delay="1338"/>
                                          </p:stCondLst>
                                        </p:cTn>
                                        <p:tgtEl>
                                          <p:spTgt spid="3">
                                            <p:txEl>
                                              <p:pRg st="5" end="5"/>
                                            </p:txEl>
                                          </p:spTgt>
                                        </p:tgtEl>
                                      </p:cBhvr>
                                      <p:to x="100000" y="100000"/>
                                    </p:animScale>
                                    <p:animScale>
                                      <p:cBhvr>
                                        <p:cTn id="85" dur="26">
                                          <p:stCondLst>
                                            <p:cond delay="1642"/>
                                          </p:stCondLst>
                                        </p:cTn>
                                        <p:tgtEl>
                                          <p:spTgt spid="3">
                                            <p:txEl>
                                              <p:pRg st="5" end="5"/>
                                            </p:txEl>
                                          </p:spTgt>
                                        </p:tgtEl>
                                      </p:cBhvr>
                                      <p:to x="100000" y="90000"/>
                                    </p:animScale>
                                    <p:animScale>
                                      <p:cBhvr>
                                        <p:cTn id="86" dur="166" decel="50000">
                                          <p:stCondLst>
                                            <p:cond delay="1668"/>
                                          </p:stCondLst>
                                        </p:cTn>
                                        <p:tgtEl>
                                          <p:spTgt spid="3">
                                            <p:txEl>
                                              <p:pRg st="5" end="5"/>
                                            </p:txEl>
                                          </p:spTgt>
                                        </p:tgtEl>
                                      </p:cBhvr>
                                      <p:to x="100000" y="100000"/>
                                    </p:animScale>
                                    <p:animScale>
                                      <p:cBhvr>
                                        <p:cTn id="87" dur="26">
                                          <p:stCondLst>
                                            <p:cond delay="1808"/>
                                          </p:stCondLst>
                                        </p:cTn>
                                        <p:tgtEl>
                                          <p:spTgt spid="3">
                                            <p:txEl>
                                              <p:pRg st="5" end="5"/>
                                            </p:txEl>
                                          </p:spTgt>
                                        </p:tgtEl>
                                      </p:cBhvr>
                                      <p:to x="100000" y="95000"/>
                                    </p:animScale>
                                    <p:animScale>
                                      <p:cBhvr>
                                        <p:cTn id="88" dur="166" decel="50000">
                                          <p:stCondLst>
                                            <p:cond delay="1834"/>
                                          </p:stCondLst>
                                        </p:cTn>
                                        <p:tgtEl>
                                          <p:spTgt spid="3">
                                            <p:txEl>
                                              <p:pRg st="5" end="5"/>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animEffect transition="in" filter="wipe(down)">
                                      <p:cBhvr>
                                        <p:cTn id="91" dur="580">
                                          <p:stCondLst>
                                            <p:cond delay="0"/>
                                          </p:stCondLst>
                                        </p:cTn>
                                        <p:tgtEl>
                                          <p:spTgt spid="3">
                                            <p:txEl>
                                              <p:pRg st="6" end="6"/>
                                            </p:txEl>
                                          </p:spTgt>
                                        </p:tgtEl>
                                      </p:cBhvr>
                                    </p:animEffect>
                                    <p:anim calcmode="lin" valueType="num">
                                      <p:cBhvr>
                                        <p:cTn id="9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6" end="6"/>
                                            </p:txEl>
                                          </p:spTgt>
                                        </p:tgtEl>
                                      </p:cBhvr>
                                      <p:to x="100000" y="60000"/>
                                    </p:animScale>
                                    <p:animScale>
                                      <p:cBhvr>
                                        <p:cTn id="98" dur="166" decel="50000">
                                          <p:stCondLst>
                                            <p:cond delay="676"/>
                                          </p:stCondLst>
                                        </p:cTn>
                                        <p:tgtEl>
                                          <p:spTgt spid="3">
                                            <p:txEl>
                                              <p:pRg st="6" end="6"/>
                                            </p:txEl>
                                          </p:spTgt>
                                        </p:tgtEl>
                                      </p:cBhvr>
                                      <p:to x="100000" y="100000"/>
                                    </p:animScale>
                                    <p:animScale>
                                      <p:cBhvr>
                                        <p:cTn id="99" dur="26">
                                          <p:stCondLst>
                                            <p:cond delay="1312"/>
                                          </p:stCondLst>
                                        </p:cTn>
                                        <p:tgtEl>
                                          <p:spTgt spid="3">
                                            <p:txEl>
                                              <p:pRg st="6" end="6"/>
                                            </p:txEl>
                                          </p:spTgt>
                                        </p:tgtEl>
                                      </p:cBhvr>
                                      <p:to x="100000" y="80000"/>
                                    </p:animScale>
                                    <p:animScale>
                                      <p:cBhvr>
                                        <p:cTn id="100" dur="166" decel="50000">
                                          <p:stCondLst>
                                            <p:cond delay="1338"/>
                                          </p:stCondLst>
                                        </p:cTn>
                                        <p:tgtEl>
                                          <p:spTgt spid="3">
                                            <p:txEl>
                                              <p:pRg st="6" end="6"/>
                                            </p:txEl>
                                          </p:spTgt>
                                        </p:tgtEl>
                                      </p:cBhvr>
                                      <p:to x="100000" y="100000"/>
                                    </p:animScale>
                                    <p:animScale>
                                      <p:cBhvr>
                                        <p:cTn id="101" dur="26">
                                          <p:stCondLst>
                                            <p:cond delay="1642"/>
                                          </p:stCondLst>
                                        </p:cTn>
                                        <p:tgtEl>
                                          <p:spTgt spid="3">
                                            <p:txEl>
                                              <p:pRg st="6" end="6"/>
                                            </p:txEl>
                                          </p:spTgt>
                                        </p:tgtEl>
                                      </p:cBhvr>
                                      <p:to x="100000" y="90000"/>
                                    </p:animScale>
                                    <p:animScale>
                                      <p:cBhvr>
                                        <p:cTn id="102" dur="166" decel="50000">
                                          <p:stCondLst>
                                            <p:cond delay="1668"/>
                                          </p:stCondLst>
                                        </p:cTn>
                                        <p:tgtEl>
                                          <p:spTgt spid="3">
                                            <p:txEl>
                                              <p:pRg st="6" end="6"/>
                                            </p:txEl>
                                          </p:spTgt>
                                        </p:tgtEl>
                                      </p:cBhvr>
                                      <p:to x="100000" y="100000"/>
                                    </p:animScale>
                                    <p:animScale>
                                      <p:cBhvr>
                                        <p:cTn id="103" dur="26">
                                          <p:stCondLst>
                                            <p:cond delay="1808"/>
                                          </p:stCondLst>
                                        </p:cTn>
                                        <p:tgtEl>
                                          <p:spTgt spid="3">
                                            <p:txEl>
                                              <p:pRg st="6" end="6"/>
                                            </p:txEl>
                                          </p:spTgt>
                                        </p:tgtEl>
                                      </p:cBhvr>
                                      <p:to x="100000" y="95000"/>
                                    </p:animScale>
                                    <p:animScale>
                                      <p:cBhvr>
                                        <p:cTn id="104" dur="166" decel="50000">
                                          <p:stCondLst>
                                            <p:cond delay="1834"/>
                                          </p:stCondLst>
                                        </p:cTn>
                                        <p:tgtEl>
                                          <p:spTgt spid="3">
                                            <p:txEl>
                                              <p:pRg st="6" end="6"/>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wipe(down)">
                                      <p:cBhvr>
                                        <p:cTn id="107" dur="580">
                                          <p:stCondLst>
                                            <p:cond delay="0"/>
                                          </p:stCondLst>
                                        </p:cTn>
                                        <p:tgtEl>
                                          <p:spTgt spid="3">
                                            <p:txEl>
                                              <p:pRg st="7" end="7"/>
                                            </p:txEl>
                                          </p:spTgt>
                                        </p:tgtEl>
                                      </p:cBhvr>
                                    </p:animEffect>
                                    <p:anim calcmode="lin" valueType="num">
                                      <p:cBhvr>
                                        <p:cTn id="10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7" end="7"/>
                                            </p:txEl>
                                          </p:spTgt>
                                        </p:tgtEl>
                                      </p:cBhvr>
                                      <p:to x="100000" y="60000"/>
                                    </p:animScale>
                                    <p:animScale>
                                      <p:cBhvr>
                                        <p:cTn id="114" dur="166" decel="50000">
                                          <p:stCondLst>
                                            <p:cond delay="676"/>
                                          </p:stCondLst>
                                        </p:cTn>
                                        <p:tgtEl>
                                          <p:spTgt spid="3">
                                            <p:txEl>
                                              <p:pRg st="7" end="7"/>
                                            </p:txEl>
                                          </p:spTgt>
                                        </p:tgtEl>
                                      </p:cBhvr>
                                      <p:to x="100000" y="100000"/>
                                    </p:animScale>
                                    <p:animScale>
                                      <p:cBhvr>
                                        <p:cTn id="115" dur="26">
                                          <p:stCondLst>
                                            <p:cond delay="1312"/>
                                          </p:stCondLst>
                                        </p:cTn>
                                        <p:tgtEl>
                                          <p:spTgt spid="3">
                                            <p:txEl>
                                              <p:pRg st="7" end="7"/>
                                            </p:txEl>
                                          </p:spTgt>
                                        </p:tgtEl>
                                      </p:cBhvr>
                                      <p:to x="100000" y="80000"/>
                                    </p:animScale>
                                    <p:animScale>
                                      <p:cBhvr>
                                        <p:cTn id="116" dur="166" decel="50000">
                                          <p:stCondLst>
                                            <p:cond delay="1338"/>
                                          </p:stCondLst>
                                        </p:cTn>
                                        <p:tgtEl>
                                          <p:spTgt spid="3">
                                            <p:txEl>
                                              <p:pRg st="7" end="7"/>
                                            </p:txEl>
                                          </p:spTgt>
                                        </p:tgtEl>
                                      </p:cBhvr>
                                      <p:to x="100000" y="100000"/>
                                    </p:animScale>
                                    <p:animScale>
                                      <p:cBhvr>
                                        <p:cTn id="117" dur="26">
                                          <p:stCondLst>
                                            <p:cond delay="1642"/>
                                          </p:stCondLst>
                                        </p:cTn>
                                        <p:tgtEl>
                                          <p:spTgt spid="3">
                                            <p:txEl>
                                              <p:pRg st="7" end="7"/>
                                            </p:txEl>
                                          </p:spTgt>
                                        </p:tgtEl>
                                      </p:cBhvr>
                                      <p:to x="100000" y="90000"/>
                                    </p:animScale>
                                    <p:animScale>
                                      <p:cBhvr>
                                        <p:cTn id="118" dur="166" decel="50000">
                                          <p:stCondLst>
                                            <p:cond delay="1668"/>
                                          </p:stCondLst>
                                        </p:cTn>
                                        <p:tgtEl>
                                          <p:spTgt spid="3">
                                            <p:txEl>
                                              <p:pRg st="7" end="7"/>
                                            </p:txEl>
                                          </p:spTgt>
                                        </p:tgtEl>
                                      </p:cBhvr>
                                      <p:to x="100000" y="100000"/>
                                    </p:animScale>
                                    <p:animScale>
                                      <p:cBhvr>
                                        <p:cTn id="119" dur="26">
                                          <p:stCondLst>
                                            <p:cond delay="1808"/>
                                          </p:stCondLst>
                                        </p:cTn>
                                        <p:tgtEl>
                                          <p:spTgt spid="3">
                                            <p:txEl>
                                              <p:pRg st="7" end="7"/>
                                            </p:txEl>
                                          </p:spTgt>
                                        </p:tgtEl>
                                      </p:cBhvr>
                                      <p:to x="100000" y="95000"/>
                                    </p:animScale>
                                    <p:animScale>
                                      <p:cBhvr>
                                        <p:cTn id="120" dur="166" decel="50000">
                                          <p:stCondLst>
                                            <p:cond delay="1834"/>
                                          </p:stCondLst>
                                        </p:cTn>
                                        <p:tgtEl>
                                          <p:spTgt spid="3">
                                            <p:txEl>
                                              <p:pRg st="7" end="7"/>
                                            </p:txEl>
                                          </p:spTgt>
                                        </p:tgtEl>
                                      </p:cBhvr>
                                      <p:to x="100000" y="100000"/>
                                    </p:animScale>
                                  </p:childTnLst>
                                </p:cTn>
                              </p:par>
                              <p:par>
                                <p:cTn id="121" presetID="26" presetClass="entr" presetSubtype="0" fill="hold" nodeType="withEffect">
                                  <p:stCondLst>
                                    <p:cond delay="0"/>
                                  </p:stCondLst>
                                  <p:childTnLst>
                                    <p:set>
                                      <p:cBhvr>
                                        <p:cTn id="122" dur="1" fill="hold">
                                          <p:stCondLst>
                                            <p:cond delay="0"/>
                                          </p:stCondLst>
                                        </p:cTn>
                                        <p:tgtEl>
                                          <p:spTgt spid="3">
                                            <p:txEl>
                                              <p:pRg st="8" end="8"/>
                                            </p:txEl>
                                          </p:spTgt>
                                        </p:tgtEl>
                                        <p:attrNameLst>
                                          <p:attrName>style.visibility</p:attrName>
                                        </p:attrNameLst>
                                      </p:cBhvr>
                                      <p:to>
                                        <p:strVal val="visible"/>
                                      </p:to>
                                    </p:set>
                                    <p:animEffect transition="in" filter="wipe(down)">
                                      <p:cBhvr>
                                        <p:cTn id="123" dur="580">
                                          <p:stCondLst>
                                            <p:cond delay="0"/>
                                          </p:stCondLst>
                                        </p:cTn>
                                        <p:tgtEl>
                                          <p:spTgt spid="3">
                                            <p:txEl>
                                              <p:pRg st="8" end="8"/>
                                            </p:txEl>
                                          </p:spTgt>
                                        </p:tgtEl>
                                      </p:cBhvr>
                                    </p:animEffect>
                                    <p:anim calcmode="lin" valueType="num">
                                      <p:cBhvr>
                                        <p:cTn id="124"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29" dur="26">
                                          <p:stCondLst>
                                            <p:cond delay="650"/>
                                          </p:stCondLst>
                                        </p:cTn>
                                        <p:tgtEl>
                                          <p:spTgt spid="3">
                                            <p:txEl>
                                              <p:pRg st="8" end="8"/>
                                            </p:txEl>
                                          </p:spTgt>
                                        </p:tgtEl>
                                      </p:cBhvr>
                                      <p:to x="100000" y="60000"/>
                                    </p:animScale>
                                    <p:animScale>
                                      <p:cBhvr>
                                        <p:cTn id="130" dur="166" decel="50000">
                                          <p:stCondLst>
                                            <p:cond delay="676"/>
                                          </p:stCondLst>
                                        </p:cTn>
                                        <p:tgtEl>
                                          <p:spTgt spid="3">
                                            <p:txEl>
                                              <p:pRg st="8" end="8"/>
                                            </p:txEl>
                                          </p:spTgt>
                                        </p:tgtEl>
                                      </p:cBhvr>
                                      <p:to x="100000" y="100000"/>
                                    </p:animScale>
                                    <p:animScale>
                                      <p:cBhvr>
                                        <p:cTn id="131" dur="26">
                                          <p:stCondLst>
                                            <p:cond delay="1312"/>
                                          </p:stCondLst>
                                        </p:cTn>
                                        <p:tgtEl>
                                          <p:spTgt spid="3">
                                            <p:txEl>
                                              <p:pRg st="8" end="8"/>
                                            </p:txEl>
                                          </p:spTgt>
                                        </p:tgtEl>
                                      </p:cBhvr>
                                      <p:to x="100000" y="80000"/>
                                    </p:animScale>
                                    <p:animScale>
                                      <p:cBhvr>
                                        <p:cTn id="132" dur="166" decel="50000">
                                          <p:stCondLst>
                                            <p:cond delay="1338"/>
                                          </p:stCondLst>
                                        </p:cTn>
                                        <p:tgtEl>
                                          <p:spTgt spid="3">
                                            <p:txEl>
                                              <p:pRg st="8" end="8"/>
                                            </p:txEl>
                                          </p:spTgt>
                                        </p:tgtEl>
                                      </p:cBhvr>
                                      <p:to x="100000" y="100000"/>
                                    </p:animScale>
                                    <p:animScale>
                                      <p:cBhvr>
                                        <p:cTn id="133" dur="26">
                                          <p:stCondLst>
                                            <p:cond delay="1642"/>
                                          </p:stCondLst>
                                        </p:cTn>
                                        <p:tgtEl>
                                          <p:spTgt spid="3">
                                            <p:txEl>
                                              <p:pRg st="8" end="8"/>
                                            </p:txEl>
                                          </p:spTgt>
                                        </p:tgtEl>
                                      </p:cBhvr>
                                      <p:to x="100000" y="90000"/>
                                    </p:animScale>
                                    <p:animScale>
                                      <p:cBhvr>
                                        <p:cTn id="134" dur="166" decel="50000">
                                          <p:stCondLst>
                                            <p:cond delay="1668"/>
                                          </p:stCondLst>
                                        </p:cTn>
                                        <p:tgtEl>
                                          <p:spTgt spid="3">
                                            <p:txEl>
                                              <p:pRg st="8" end="8"/>
                                            </p:txEl>
                                          </p:spTgt>
                                        </p:tgtEl>
                                      </p:cBhvr>
                                      <p:to x="100000" y="100000"/>
                                    </p:animScale>
                                    <p:animScale>
                                      <p:cBhvr>
                                        <p:cTn id="135" dur="26">
                                          <p:stCondLst>
                                            <p:cond delay="1808"/>
                                          </p:stCondLst>
                                        </p:cTn>
                                        <p:tgtEl>
                                          <p:spTgt spid="3">
                                            <p:txEl>
                                              <p:pRg st="8" end="8"/>
                                            </p:txEl>
                                          </p:spTgt>
                                        </p:tgtEl>
                                      </p:cBhvr>
                                      <p:to x="100000" y="95000"/>
                                    </p:animScale>
                                    <p:animScale>
                                      <p:cBhvr>
                                        <p:cTn id="136" dur="166" decel="50000">
                                          <p:stCondLst>
                                            <p:cond delay="1834"/>
                                          </p:stCondLst>
                                        </p:cTn>
                                        <p:tgtEl>
                                          <p:spTgt spid="3">
                                            <p:txEl>
                                              <p:pRg st="8" end="8"/>
                                            </p:txEl>
                                          </p:spTgt>
                                        </p:tgtEl>
                                      </p:cBhvr>
                                      <p:to x="100000" y="100000"/>
                                    </p:animScale>
                                  </p:childTnLst>
                                </p:cTn>
                              </p:par>
                              <p:par>
                                <p:cTn id="137" presetID="26" presetClass="entr" presetSubtype="0" fill="hold" nodeType="withEffect">
                                  <p:stCondLst>
                                    <p:cond delay="0"/>
                                  </p:stCondLst>
                                  <p:childTnLst>
                                    <p:set>
                                      <p:cBhvr>
                                        <p:cTn id="138" dur="1" fill="hold">
                                          <p:stCondLst>
                                            <p:cond delay="0"/>
                                          </p:stCondLst>
                                        </p:cTn>
                                        <p:tgtEl>
                                          <p:spTgt spid="3">
                                            <p:txEl>
                                              <p:pRg st="9" end="9"/>
                                            </p:txEl>
                                          </p:spTgt>
                                        </p:tgtEl>
                                        <p:attrNameLst>
                                          <p:attrName>style.visibility</p:attrName>
                                        </p:attrNameLst>
                                      </p:cBhvr>
                                      <p:to>
                                        <p:strVal val="visible"/>
                                      </p:to>
                                    </p:set>
                                    <p:animEffect transition="in" filter="wipe(down)">
                                      <p:cBhvr>
                                        <p:cTn id="139" dur="580">
                                          <p:stCondLst>
                                            <p:cond delay="0"/>
                                          </p:stCondLst>
                                        </p:cTn>
                                        <p:tgtEl>
                                          <p:spTgt spid="3">
                                            <p:txEl>
                                              <p:pRg st="9" end="9"/>
                                            </p:txEl>
                                          </p:spTgt>
                                        </p:tgtEl>
                                      </p:cBhvr>
                                    </p:animEffect>
                                    <p:anim calcmode="lin" valueType="num">
                                      <p:cBhvr>
                                        <p:cTn id="140"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45" dur="26">
                                          <p:stCondLst>
                                            <p:cond delay="650"/>
                                          </p:stCondLst>
                                        </p:cTn>
                                        <p:tgtEl>
                                          <p:spTgt spid="3">
                                            <p:txEl>
                                              <p:pRg st="9" end="9"/>
                                            </p:txEl>
                                          </p:spTgt>
                                        </p:tgtEl>
                                      </p:cBhvr>
                                      <p:to x="100000" y="60000"/>
                                    </p:animScale>
                                    <p:animScale>
                                      <p:cBhvr>
                                        <p:cTn id="146" dur="166" decel="50000">
                                          <p:stCondLst>
                                            <p:cond delay="676"/>
                                          </p:stCondLst>
                                        </p:cTn>
                                        <p:tgtEl>
                                          <p:spTgt spid="3">
                                            <p:txEl>
                                              <p:pRg st="9" end="9"/>
                                            </p:txEl>
                                          </p:spTgt>
                                        </p:tgtEl>
                                      </p:cBhvr>
                                      <p:to x="100000" y="100000"/>
                                    </p:animScale>
                                    <p:animScale>
                                      <p:cBhvr>
                                        <p:cTn id="147" dur="26">
                                          <p:stCondLst>
                                            <p:cond delay="1312"/>
                                          </p:stCondLst>
                                        </p:cTn>
                                        <p:tgtEl>
                                          <p:spTgt spid="3">
                                            <p:txEl>
                                              <p:pRg st="9" end="9"/>
                                            </p:txEl>
                                          </p:spTgt>
                                        </p:tgtEl>
                                      </p:cBhvr>
                                      <p:to x="100000" y="80000"/>
                                    </p:animScale>
                                    <p:animScale>
                                      <p:cBhvr>
                                        <p:cTn id="148" dur="166" decel="50000">
                                          <p:stCondLst>
                                            <p:cond delay="1338"/>
                                          </p:stCondLst>
                                        </p:cTn>
                                        <p:tgtEl>
                                          <p:spTgt spid="3">
                                            <p:txEl>
                                              <p:pRg st="9" end="9"/>
                                            </p:txEl>
                                          </p:spTgt>
                                        </p:tgtEl>
                                      </p:cBhvr>
                                      <p:to x="100000" y="100000"/>
                                    </p:animScale>
                                    <p:animScale>
                                      <p:cBhvr>
                                        <p:cTn id="149" dur="26">
                                          <p:stCondLst>
                                            <p:cond delay="1642"/>
                                          </p:stCondLst>
                                        </p:cTn>
                                        <p:tgtEl>
                                          <p:spTgt spid="3">
                                            <p:txEl>
                                              <p:pRg st="9" end="9"/>
                                            </p:txEl>
                                          </p:spTgt>
                                        </p:tgtEl>
                                      </p:cBhvr>
                                      <p:to x="100000" y="90000"/>
                                    </p:animScale>
                                    <p:animScale>
                                      <p:cBhvr>
                                        <p:cTn id="150" dur="166" decel="50000">
                                          <p:stCondLst>
                                            <p:cond delay="1668"/>
                                          </p:stCondLst>
                                        </p:cTn>
                                        <p:tgtEl>
                                          <p:spTgt spid="3">
                                            <p:txEl>
                                              <p:pRg st="9" end="9"/>
                                            </p:txEl>
                                          </p:spTgt>
                                        </p:tgtEl>
                                      </p:cBhvr>
                                      <p:to x="100000" y="100000"/>
                                    </p:animScale>
                                    <p:animScale>
                                      <p:cBhvr>
                                        <p:cTn id="151" dur="26">
                                          <p:stCondLst>
                                            <p:cond delay="1808"/>
                                          </p:stCondLst>
                                        </p:cTn>
                                        <p:tgtEl>
                                          <p:spTgt spid="3">
                                            <p:txEl>
                                              <p:pRg st="9" end="9"/>
                                            </p:txEl>
                                          </p:spTgt>
                                        </p:tgtEl>
                                      </p:cBhvr>
                                      <p:to x="100000" y="95000"/>
                                    </p:animScale>
                                    <p:animScale>
                                      <p:cBhvr>
                                        <p:cTn id="152" dur="166" decel="50000">
                                          <p:stCondLst>
                                            <p:cond delay="1834"/>
                                          </p:stCondLst>
                                        </p:cTn>
                                        <p:tgtEl>
                                          <p:spTgt spid="3">
                                            <p:txEl>
                                              <p:pRg st="9" end="9"/>
                                            </p:txEl>
                                          </p:spTgt>
                                        </p:tgtEl>
                                      </p:cBhvr>
                                      <p:to x="100000" y="100000"/>
                                    </p:animScale>
                                  </p:childTnLst>
                                </p:cTn>
                              </p:par>
                            </p:childTnLst>
                          </p:cTn>
                        </p:par>
                        <p:par>
                          <p:cTn id="153" fill="hold">
                            <p:stCondLst>
                              <p:cond delay="3500"/>
                            </p:stCondLst>
                            <p:childTnLst>
                              <p:par>
                                <p:cTn id="154" presetID="31" presetClass="entr" presetSubtype="0" fill="hold" nodeType="afterEffect">
                                  <p:stCondLst>
                                    <p:cond delay="500"/>
                                  </p:stCondLst>
                                  <p:childTnLst>
                                    <p:set>
                                      <p:cBhvr>
                                        <p:cTn id="155" dur="1" fill="hold">
                                          <p:stCondLst>
                                            <p:cond delay="0"/>
                                          </p:stCondLst>
                                        </p:cTn>
                                        <p:tgtEl>
                                          <p:spTgt spid="4"/>
                                        </p:tgtEl>
                                        <p:attrNameLst>
                                          <p:attrName>style.visibility</p:attrName>
                                        </p:attrNameLst>
                                      </p:cBhvr>
                                      <p:to>
                                        <p:strVal val="visible"/>
                                      </p:to>
                                    </p:set>
                                    <p:anim calcmode="lin" valueType="num">
                                      <p:cBhvr>
                                        <p:cTn id="156" dur="1000" fill="hold"/>
                                        <p:tgtEl>
                                          <p:spTgt spid="4"/>
                                        </p:tgtEl>
                                        <p:attrNameLst>
                                          <p:attrName>ppt_w</p:attrName>
                                        </p:attrNameLst>
                                      </p:cBhvr>
                                      <p:tavLst>
                                        <p:tav tm="0">
                                          <p:val>
                                            <p:fltVal val="0"/>
                                          </p:val>
                                        </p:tav>
                                        <p:tav tm="100000">
                                          <p:val>
                                            <p:strVal val="#ppt_w"/>
                                          </p:val>
                                        </p:tav>
                                      </p:tavLst>
                                    </p:anim>
                                    <p:anim calcmode="lin" valueType="num">
                                      <p:cBhvr>
                                        <p:cTn id="157" dur="1000" fill="hold"/>
                                        <p:tgtEl>
                                          <p:spTgt spid="4"/>
                                        </p:tgtEl>
                                        <p:attrNameLst>
                                          <p:attrName>ppt_h</p:attrName>
                                        </p:attrNameLst>
                                      </p:cBhvr>
                                      <p:tavLst>
                                        <p:tav tm="0">
                                          <p:val>
                                            <p:fltVal val="0"/>
                                          </p:val>
                                        </p:tav>
                                        <p:tav tm="100000">
                                          <p:val>
                                            <p:strVal val="#ppt_h"/>
                                          </p:val>
                                        </p:tav>
                                      </p:tavLst>
                                    </p:anim>
                                    <p:anim calcmode="lin" valueType="num">
                                      <p:cBhvr>
                                        <p:cTn id="158" dur="1000" fill="hold"/>
                                        <p:tgtEl>
                                          <p:spTgt spid="4"/>
                                        </p:tgtEl>
                                        <p:attrNameLst>
                                          <p:attrName>style.rotation</p:attrName>
                                        </p:attrNameLst>
                                      </p:cBhvr>
                                      <p:tavLst>
                                        <p:tav tm="0">
                                          <p:val>
                                            <p:fltVal val="90"/>
                                          </p:val>
                                        </p:tav>
                                        <p:tav tm="100000">
                                          <p:val>
                                            <p:fltVal val="0"/>
                                          </p:val>
                                        </p:tav>
                                      </p:tavLst>
                                    </p:anim>
                                    <p:animEffect transition="in" filter="fade">
                                      <p:cBhvr>
                                        <p:cTn id="15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A0A3FB-9CE4-42F0-AF19-6FEA6120C7C7}"/>
              </a:ext>
            </a:extLst>
          </p:cNvPr>
          <p:cNvSpPr>
            <a:spLocks noGrp="1"/>
          </p:cNvSpPr>
          <p:nvPr>
            <p:ph idx="1"/>
          </p:nvPr>
        </p:nvSpPr>
        <p:spPr>
          <a:xfrm>
            <a:off x="141402" y="65988"/>
            <a:ext cx="11902911" cy="6711884"/>
          </a:xfrm>
        </p:spPr>
        <p:txBody>
          <a:bodyPr>
            <a:normAutofit lnSpcReduction="10000"/>
          </a:bodyPr>
          <a:lstStyle/>
          <a:p>
            <a:pPr>
              <a:lnSpc>
                <a:spcPct val="160000"/>
              </a:lnSpc>
            </a:pPr>
            <a:r>
              <a:rPr lang="ar-SA" b="1" dirty="0">
                <a:solidFill>
                  <a:schemeClr val="accent1">
                    <a:lumMod val="50000"/>
                  </a:schemeClr>
                </a:solidFill>
                <a:latin typeface="Calibri Light" panose="020F0302020204030204" pitchFamily="34" charset="0"/>
              </a:rPr>
              <a:t>روش نمونه برداری</a:t>
            </a:r>
            <a:endParaRPr lang="en-US" b="1" dirty="0">
              <a:solidFill>
                <a:schemeClr val="accent1">
                  <a:lumMod val="50000"/>
                </a:schemeClr>
              </a:solidFill>
              <a:latin typeface="Calibri Light" panose="020F0302020204030204" pitchFamily="34" charset="0"/>
            </a:endParaRPr>
          </a:p>
          <a:p>
            <a:pPr marL="342900" indent="-342900">
              <a:lnSpc>
                <a:spcPct val="110000"/>
              </a:lnSpc>
              <a:buFont typeface="+mj-lt"/>
              <a:buAutoNum type="arabicParenR"/>
            </a:pPr>
            <a:r>
              <a:rPr lang="fa-IR" sz="1800" dirty="0">
                <a:effectLst/>
                <a:latin typeface="Calibri" panose="020F0502020204030204" pitchFamily="34" charset="0"/>
                <a:ea typeface="Calibri" panose="020F0502020204030204" pitchFamily="34" charset="0"/>
              </a:rPr>
              <a:t>شناسایی و تعیین تعداد بهرهای موجود</a:t>
            </a:r>
          </a:p>
          <a:p>
            <a:pPr marL="342900" indent="-342900">
              <a:lnSpc>
                <a:spcPct val="110000"/>
              </a:lnSpc>
              <a:buFont typeface="+mj-lt"/>
              <a:buAutoNum type="arabicParenR"/>
            </a:pPr>
            <a:r>
              <a:rPr lang="fa-IR" sz="1800" dirty="0">
                <a:effectLst/>
                <a:latin typeface="Calibri" panose="020F0502020204030204" pitchFamily="34" charset="0"/>
                <a:ea typeface="Calibri" panose="020F0502020204030204" pitchFamily="34" charset="0"/>
              </a:rPr>
              <a:t>مشخص کردن تعداد </a:t>
            </a:r>
            <a:r>
              <a:rPr lang="fa-IR" sz="1800" dirty="0" err="1">
                <a:effectLst/>
                <a:latin typeface="Calibri" panose="020F0502020204030204" pitchFamily="34" charset="0"/>
                <a:ea typeface="Calibri" panose="020F0502020204030204" pitchFamily="34" charset="0"/>
              </a:rPr>
              <a:t>بسته‌های</a:t>
            </a:r>
            <a:r>
              <a:rPr lang="fa-IR" sz="1800" dirty="0">
                <a:effectLst/>
                <a:latin typeface="Calibri" panose="020F0502020204030204" pitchFamily="34" charset="0"/>
                <a:ea typeface="Calibri" panose="020F0502020204030204" pitchFamily="34" charset="0"/>
              </a:rPr>
              <a:t> موجود در هر بهر</a:t>
            </a:r>
            <a:endParaRPr lang="fa-IR" sz="1800" dirty="0">
              <a:latin typeface="Calibri" panose="020F0502020204030204" pitchFamily="34" charset="0"/>
              <a:ea typeface="Calibri" panose="020F0502020204030204" pitchFamily="34" charset="0"/>
            </a:endParaRPr>
          </a:p>
          <a:p>
            <a:pPr marL="342900" indent="-342900">
              <a:lnSpc>
                <a:spcPct val="110000"/>
              </a:lnSpc>
              <a:buFont typeface="+mj-lt"/>
              <a:buAutoNum type="arabicParenR"/>
            </a:pPr>
            <a:r>
              <a:rPr lang="fa-IR" sz="1800" dirty="0">
                <a:effectLst/>
                <a:latin typeface="Calibri" panose="020F0502020204030204" pitchFamily="34" charset="0"/>
                <a:ea typeface="Calibri" panose="020F0502020204030204" pitchFamily="34" charset="0"/>
              </a:rPr>
              <a:t>تعداد </a:t>
            </a:r>
            <a:r>
              <a:rPr lang="fa-IR" sz="1800" dirty="0" err="1">
                <a:effectLst/>
                <a:latin typeface="Calibri" panose="020F0502020204030204" pitchFamily="34" charset="0"/>
                <a:ea typeface="Calibri" panose="020F0502020204030204" pitchFamily="34" charset="0"/>
              </a:rPr>
              <a:t>بسته‌هایی</a:t>
            </a:r>
            <a:r>
              <a:rPr lang="fa-IR" sz="1800" dirty="0">
                <a:effectLst/>
                <a:latin typeface="Calibri" panose="020F0502020204030204" pitchFamily="34" charset="0"/>
                <a:ea typeface="Calibri" panose="020F0502020204030204" pitchFamily="34" charset="0"/>
              </a:rPr>
              <a:t> که باید در هر بهر، به روش تصادفی برای نمونه برداری مشخص شود، با استفاده از جدول ۱ تعیین </a:t>
            </a:r>
            <a:r>
              <a:rPr lang="fa-IR" sz="1800" dirty="0" err="1">
                <a:effectLst/>
                <a:latin typeface="Calibri" panose="020F0502020204030204" pitchFamily="34" charset="0"/>
                <a:ea typeface="Calibri" panose="020F0502020204030204" pitchFamily="34" charset="0"/>
              </a:rPr>
              <a:t>می‌شود</a:t>
            </a:r>
            <a:r>
              <a:rPr lang="fa-IR" sz="1800" dirty="0">
                <a:effectLst/>
                <a:latin typeface="Calibri" panose="020F0502020204030204" pitchFamily="34" charset="0"/>
                <a:ea typeface="Calibri" panose="020F0502020204030204" pitchFamily="34" charset="0"/>
              </a:rPr>
              <a:t>.</a:t>
            </a:r>
            <a:endParaRPr lang="en-US" sz="1800" dirty="0">
              <a:effectLst/>
              <a:latin typeface="Calibri" panose="020F0502020204030204" pitchFamily="34" charset="0"/>
              <a:ea typeface="Calibri" panose="020F0502020204030204" pitchFamily="34" charset="0"/>
            </a:endParaRPr>
          </a:p>
          <a:p>
            <a:pPr marL="342900" indent="-342900">
              <a:lnSpc>
                <a:spcPct val="110000"/>
              </a:lnSpc>
              <a:buFont typeface="+mj-lt"/>
              <a:buAutoNum type="arabicParenR"/>
            </a:pPr>
            <a:r>
              <a:rPr lang="fa-IR" sz="1800" dirty="0">
                <a:effectLst/>
                <a:latin typeface="Calibri" panose="020F0502020204030204" pitchFamily="34" charset="0"/>
                <a:ea typeface="Calibri" panose="020F0502020204030204" pitchFamily="34" charset="0"/>
              </a:rPr>
              <a:t>کنترل محصول</a:t>
            </a:r>
          </a:p>
          <a:p>
            <a:pPr marL="342900" indent="-342900">
              <a:lnSpc>
                <a:spcPct val="160000"/>
              </a:lnSpc>
              <a:buFont typeface="+mj-lt"/>
              <a:buAutoNum type="arabicParenR"/>
            </a:pPr>
            <a:r>
              <a:rPr lang="fa-IR" sz="1800" dirty="0">
                <a:effectLst/>
                <a:latin typeface="Calibri" panose="020F0502020204030204" pitchFamily="34" charset="0"/>
                <a:ea typeface="Calibri" panose="020F0502020204030204" pitchFamily="34" charset="0"/>
              </a:rPr>
              <a:t>کمینه مقدار نمونه آزمایشگاهی که باید به آزمایشگاه فرستاده شود، با مراجعه به استاندارد ملی آن فرآورده تعیین </a:t>
            </a:r>
            <a:r>
              <a:rPr lang="fa-IR" sz="1800" dirty="0" err="1">
                <a:effectLst/>
                <a:latin typeface="Calibri" panose="020F0502020204030204" pitchFamily="34" charset="0"/>
                <a:ea typeface="Calibri" panose="020F0502020204030204" pitchFamily="34" charset="0"/>
              </a:rPr>
              <a:t>می‌شود</a:t>
            </a:r>
            <a:r>
              <a:rPr lang="en-US" sz="1800" dirty="0">
                <a:effectLst/>
                <a:latin typeface="Calibri" panose="020F0502020204030204" pitchFamily="34" charset="0"/>
                <a:ea typeface="Calibri" panose="020F0502020204030204" pitchFamily="34" charset="0"/>
              </a:rPr>
              <a:t>.</a:t>
            </a:r>
          </a:p>
          <a:p>
            <a:pPr marL="342900" marR="0" lvl="0" indent="-342900" algn="just" rtl="1">
              <a:lnSpc>
                <a:spcPct val="160000"/>
              </a:lnSpc>
              <a:spcBef>
                <a:spcPts val="0"/>
              </a:spcBef>
              <a:spcAft>
                <a:spcPts val="0"/>
              </a:spcAft>
              <a:buFont typeface="+mj-lt"/>
              <a:buAutoNum type="arabicParenR"/>
            </a:pPr>
            <a:r>
              <a:rPr lang="fa-IR" sz="1800" dirty="0">
                <a:effectLst/>
                <a:latin typeface="Calibri" panose="020F0502020204030204" pitchFamily="34" charset="0"/>
                <a:ea typeface="Calibri" panose="020F0502020204030204" pitchFamily="34" charset="0"/>
              </a:rPr>
              <a:t>تعیین مقدار نمونه </a:t>
            </a:r>
            <a:r>
              <a:rPr lang="fa-IR" sz="1800" dirty="0" err="1">
                <a:effectLst/>
                <a:latin typeface="Calibri" panose="020F0502020204030204" pitchFamily="34" charset="0"/>
                <a:ea typeface="Calibri" panose="020F0502020204030204" pitchFamily="34" charset="0"/>
              </a:rPr>
              <a:t>اولیه‌ای</a:t>
            </a:r>
            <a:r>
              <a:rPr lang="fa-IR" sz="1800" dirty="0">
                <a:effectLst/>
                <a:latin typeface="Calibri" panose="020F0502020204030204" pitchFamily="34" charset="0"/>
                <a:ea typeface="Calibri" panose="020F0502020204030204" pitchFamily="34" charset="0"/>
              </a:rPr>
              <a:t> که باید از هر بسته مشخص شده بهر برداشته </a:t>
            </a:r>
            <a:r>
              <a:rPr lang="fa-IR" sz="1800" dirty="0" err="1">
                <a:effectLst/>
                <a:latin typeface="Calibri" panose="020F0502020204030204" pitchFamily="34" charset="0"/>
                <a:ea typeface="Calibri" panose="020F0502020204030204" pitchFamily="34" charset="0"/>
              </a:rPr>
              <a:t>شـود</a:t>
            </a:r>
            <a:r>
              <a:rPr lang="fa-IR" sz="1800" dirty="0">
                <a:effectLst/>
                <a:latin typeface="Calibri" panose="020F0502020204030204" pitchFamily="34" charset="0"/>
                <a:ea typeface="Calibri" panose="020F0502020204030204" pitchFamily="34" charset="0"/>
              </a:rPr>
              <a:t> ، از طریق تقسیم ۳ برابر مقدار نمونه لازم بر حسب گرم، بر اساس استاندارد فرآورده، بر تعداد </a:t>
            </a:r>
            <a:r>
              <a:rPr lang="fa-IR" sz="1800" dirty="0" err="1">
                <a:effectLst/>
                <a:latin typeface="Calibri" panose="020F0502020204030204" pitchFamily="34" charset="0"/>
                <a:ea typeface="Calibri" panose="020F0502020204030204" pitchFamily="34" charset="0"/>
              </a:rPr>
              <a:t>بسته‌های</a:t>
            </a:r>
            <a:r>
              <a:rPr lang="fa-IR" sz="1800" dirty="0">
                <a:effectLst/>
                <a:latin typeface="Calibri" panose="020F0502020204030204" pitchFamily="34" charset="0"/>
                <a:ea typeface="Calibri" panose="020F0502020204030204" pitchFamily="34" charset="0"/>
              </a:rPr>
              <a:t> مشخص </a:t>
            </a:r>
            <a:r>
              <a:rPr lang="fa-IR" sz="1800" dirty="0" err="1">
                <a:effectLst/>
                <a:latin typeface="Calibri" panose="020F0502020204030204" pitchFamily="34" charset="0"/>
                <a:ea typeface="Calibri" panose="020F0502020204030204" pitchFamily="34" charset="0"/>
              </a:rPr>
              <a:t>شـده</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بـرای</a:t>
            </a:r>
            <a:r>
              <a:rPr lang="fa-IR" sz="1800" dirty="0">
                <a:effectLst/>
                <a:latin typeface="Calibri" panose="020F0502020204030204" pitchFamily="34" charset="0"/>
                <a:ea typeface="Calibri" panose="020F0502020204030204" pitchFamily="34" charset="0"/>
              </a:rPr>
              <a:t> برداشت نمونه اولیه ( مطابق جدول ۱ )، است.</a:t>
            </a:r>
            <a:endParaRPr lang="en-US" sz="1800" dirty="0">
              <a:effectLst/>
              <a:latin typeface="Calibri" panose="020F0502020204030204" pitchFamily="34" charset="0"/>
              <a:ea typeface="Calibri" panose="020F0502020204030204" pitchFamily="34" charset="0"/>
            </a:endParaRPr>
          </a:p>
          <a:p>
            <a:pPr marL="342900" marR="0" lvl="0" indent="-342900" algn="just" rtl="1">
              <a:lnSpc>
                <a:spcPct val="160000"/>
              </a:lnSpc>
              <a:spcBef>
                <a:spcPts val="0"/>
              </a:spcBef>
              <a:spcAft>
                <a:spcPts val="0"/>
              </a:spcAft>
              <a:buFont typeface="+mj-lt"/>
              <a:buAutoNum type="arabicParenR"/>
            </a:pPr>
            <a:r>
              <a:rPr lang="fa-IR" sz="1800" dirty="0">
                <a:effectLst/>
                <a:latin typeface="Calibri" panose="020F0502020204030204" pitchFamily="34" charset="0"/>
                <a:ea typeface="Calibri" panose="020F0502020204030204" pitchFamily="34" charset="0"/>
              </a:rPr>
              <a:t>نمونه بردار باید نمونه اولیه را بر اساس مقدار محاسبه شده طبق بند ۶ با تقریب اضافی از هر بسته مشخص شده در بهر، برداشت نماید.</a:t>
            </a:r>
            <a:r>
              <a:rPr lang="fa-IR" sz="1800" dirty="0">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نمونه‌های</a:t>
            </a:r>
            <a:r>
              <a:rPr lang="fa-IR" sz="1800" dirty="0">
                <a:effectLst/>
                <a:latin typeface="Calibri" panose="020F0502020204030204" pitchFamily="34" charset="0"/>
                <a:ea typeface="Calibri" panose="020F0502020204030204" pitchFamily="34" charset="0"/>
              </a:rPr>
              <a:t> اولیه برداشته شده از </a:t>
            </a:r>
            <a:r>
              <a:rPr lang="fa-IR" sz="1800" dirty="0" err="1">
                <a:effectLst/>
                <a:latin typeface="Calibri" panose="020F0502020204030204" pitchFamily="34" charset="0"/>
                <a:ea typeface="Calibri" panose="020F0502020204030204" pitchFamily="34" charset="0"/>
              </a:rPr>
              <a:t>بسته‌های</a:t>
            </a:r>
            <a:r>
              <a:rPr lang="fa-IR" sz="1800" dirty="0">
                <a:effectLst/>
                <a:latin typeface="Calibri" panose="020F0502020204030204" pitchFamily="34" charset="0"/>
                <a:ea typeface="Calibri" panose="020F0502020204030204" pitchFamily="34" charset="0"/>
              </a:rPr>
              <a:t> مشخص شده در هر بهر، باید کاملا با هم مخلوط شوند تا نمونه انباشته معرف به دست آید.</a:t>
            </a:r>
            <a:endParaRPr lang="en-US" sz="1800" dirty="0">
              <a:effectLst/>
              <a:latin typeface="Calibri" panose="020F0502020204030204" pitchFamily="34" charset="0"/>
              <a:ea typeface="Calibri" panose="020F0502020204030204" pitchFamily="34" charset="0"/>
            </a:endParaRPr>
          </a:p>
          <a:p>
            <a:pPr marL="342900" marR="0" lvl="0" indent="-342900" algn="just" rtl="1">
              <a:lnSpc>
                <a:spcPct val="160000"/>
              </a:lnSpc>
              <a:spcBef>
                <a:spcPts val="0"/>
              </a:spcBef>
              <a:spcAft>
                <a:spcPts val="0"/>
              </a:spcAft>
              <a:buFont typeface="+mj-lt"/>
              <a:buAutoNum type="arabicParenR"/>
            </a:pPr>
            <a:r>
              <a:rPr lang="fa-IR" sz="1800" dirty="0">
                <a:effectLst/>
                <a:latin typeface="Calibri" panose="020F0502020204030204" pitchFamily="34" charset="0"/>
                <a:ea typeface="Calibri" panose="020F0502020204030204" pitchFamily="34" charset="0"/>
              </a:rPr>
              <a:t>نمونه معرف به دست آمده را به ۳ نمونه مساوی آزمایشگاهی تقسیم کنید. هر یک از 3 نمونه را، در یک ظرف مناسب بریزید.</a:t>
            </a:r>
            <a:endParaRPr lang="en-US" sz="1800" dirty="0">
              <a:effectLst/>
              <a:latin typeface="Calibri" panose="020F0502020204030204" pitchFamily="34" charset="0"/>
              <a:ea typeface="Calibri" panose="020F0502020204030204" pitchFamily="34" charset="0"/>
            </a:endParaRPr>
          </a:p>
          <a:p>
            <a:pPr marL="342900" marR="0" lvl="0" indent="-342900" algn="just" rtl="1">
              <a:lnSpc>
                <a:spcPct val="160000"/>
              </a:lnSpc>
              <a:spcBef>
                <a:spcPts val="0"/>
              </a:spcBef>
              <a:spcAft>
                <a:spcPts val="0"/>
              </a:spcAft>
              <a:buFont typeface="+mj-lt"/>
              <a:buAutoNum type="arabicParenR"/>
            </a:pPr>
            <a:r>
              <a:rPr lang="fa-IR" sz="1800" dirty="0">
                <a:effectLst/>
                <a:latin typeface="Calibri" panose="020F0502020204030204" pitchFamily="34" charset="0"/>
                <a:ea typeface="Calibri" panose="020F0502020204030204" pitchFamily="34" charset="0"/>
              </a:rPr>
              <a:t>یک نسخه از گزارش نمونه برداری، باید در هر یک از ظروف دارای نمونه قرار داده شود.</a:t>
            </a:r>
            <a:endParaRPr lang="en-US" sz="1800" dirty="0">
              <a:effectLst/>
              <a:latin typeface="Calibri" panose="020F0502020204030204" pitchFamily="34" charset="0"/>
              <a:ea typeface="Calibri" panose="020F0502020204030204" pitchFamily="34" charset="0"/>
            </a:endParaRPr>
          </a:p>
          <a:p>
            <a:pPr marL="342900" marR="0" lvl="0" indent="-342900" algn="just" rtl="1">
              <a:lnSpc>
                <a:spcPct val="160000"/>
              </a:lnSpc>
              <a:spcBef>
                <a:spcPts val="0"/>
              </a:spcBef>
              <a:spcAft>
                <a:spcPts val="0"/>
              </a:spcAft>
              <a:buFont typeface="+mj-lt"/>
              <a:buAutoNum type="arabicParenR"/>
            </a:pPr>
            <a:r>
              <a:rPr lang="fa-IR" sz="1800" dirty="0">
                <a:effectLst/>
                <a:latin typeface="Calibri" panose="020F0502020204030204" pitchFamily="34" charset="0"/>
                <a:ea typeface="Calibri" panose="020F0502020204030204" pitchFamily="34" charset="0"/>
              </a:rPr>
              <a:t>هر یک از سه ظرف / بسته نمونه، باید </a:t>
            </a:r>
            <a:r>
              <a:rPr lang="fa-IR" sz="1800" dirty="0" err="1">
                <a:effectLst/>
                <a:latin typeface="Calibri" panose="020F0502020204030204" pitchFamily="34" charset="0"/>
                <a:ea typeface="Calibri" panose="020F0502020204030204" pitchFamily="34" charset="0"/>
              </a:rPr>
              <a:t>پلمپ</a:t>
            </a:r>
            <a:r>
              <a:rPr lang="fa-IR" sz="1800" dirty="0">
                <a:effectLst/>
                <a:latin typeface="Calibri" panose="020F0502020204030204" pitchFamily="34" charset="0"/>
                <a:ea typeface="Calibri" panose="020F0502020204030204" pitchFamily="34" charset="0"/>
              </a:rPr>
              <a:t> شود. یکی از ظروف / بسته </a:t>
            </a:r>
            <a:r>
              <a:rPr lang="fa-IR" sz="1800" dirty="0" err="1">
                <a:effectLst/>
                <a:latin typeface="Calibri" panose="020F0502020204030204" pitchFamily="34" charset="0"/>
                <a:ea typeface="Calibri" panose="020F0502020204030204" pitchFamily="34" charset="0"/>
              </a:rPr>
              <a:t>پلمپ</a:t>
            </a:r>
            <a:r>
              <a:rPr lang="fa-IR" sz="1800" dirty="0">
                <a:effectLst/>
                <a:latin typeface="Calibri" panose="020F0502020204030204" pitchFamily="34" charset="0"/>
                <a:ea typeface="Calibri" panose="020F0502020204030204" pitchFamily="34" charset="0"/>
              </a:rPr>
              <a:t> شده و همچنین مازاد نمونه معرف، به صاحب کالا عودت داده شود.</a:t>
            </a:r>
            <a:endParaRPr lang="en-US" sz="1800" dirty="0">
              <a:effectLst/>
              <a:latin typeface="Calibri" panose="020F0502020204030204" pitchFamily="34" charset="0"/>
              <a:ea typeface="Calibri" panose="020F0502020204030204" pitchFamily="34" charset="0"/>
            </a:endParaRPr>
          </a:p>
          <a:p>
            <a:pPr marL="342900" marR="0" lvl="0" indent="-342900" algn="just" rtl="1">
              <a:lnSpc>
                <a:spcPct val="160000"/>
              </a:lnSpc>
              <a:spcBef>
                <a:spcPts val="0"/>
              </a:spcBef>
              <a:spcAft>
                <a:spcPts val="800"/>
              </a:spcAft>
              <a:buFont typeface="+mj-lt"/>
              <a:buAutoNum type="arabicParenR"/>
            </a:pPr>
            <a:r>
              <a:rPr lang="fa-IR" sz="1800" dirty="0">
                <a:effectLst/>
                <a:latin typeface="Calibri" panose="020F0502020204030204" pitchFamily="34" charset="0"/>
                <a:ea typeface="Calibri" panose="020F0502020204030204" pitchFamily="34" charset="0"/>
              </a:rPr>
              <a:t>یکی از ظروف / بسته </a:t>
            </a:r>
            <a:r>
              <a:rPr lang="fa-IR" sz="1800" dirty="0" err="1">
                <a:effectLst/>
                <a:latin typeface="Calibri" panose="020F0502020204030204" pitchFamily="34" charset="0"/>
                <a:ea typeface="Calibri" panose="020F0502020204030204" pitchFamily="34" charset="0"/>
              </a:rPr>
              <a:t>پلمپ</a:t>
            </a:r>
            <a:r>
              <a:rPr lang="fa-IR" sz="1800" dirty="0">
                <a:effectLst/>
                <a:latin typeface="Calibri" panose="020F0502020204030204" pitchFamily="34" charset="0"/>
                <a:ea typeface="Calibri" panose="020F0502020204030204" pitchFamily="34" charset="0"/>
              </a:rPr>
              <a:t> شده، باید فوری به آزمایشگاه ارسال شود. ظرف / بسته </a:t>
            </a:r>
            <a:r>
              <a:rPr lang="fa-IR" sz="1800" dirty="0" err="1">
                <a:effectLst/>
                <a:latin typeface="Calibri" panose="020F0502020204030204" pitchFamily="34" charset="0"/>
                <a:ea typeface="Calibri" panose="020F0502020204030204" pitchFamily="34" charset="0"/>
              </a:rPr>
              <a:t>سـوم</a:t>
            </a:r>
            <a:r>
              <a:rPr lang="fa-IR" sz="1800" dirty="0">
                <a:effectLst/>
                <a:latin typeface="Calibri" panose="020F0502020204030204" pitchFamily="34" charset="0"/>
                <a:ea typeface="Calibri" panose="020F0502020204030204" pitchFamily="34" charset="0"/>
              </a:rPr>
              <a:t> در </a:t>
            </a:r>
            <a:r>
              <a:rPr lang="fa-IR" sz="1800" dirty="0" err="1">
                <a:effectLst/>
                <a:latin typeface="Calibri" panose="020F0502020204030204" pitchFamily="34" charset="0"/>
                <a:ea typeface="Calibri" panose="020F0502020204030204" pitchFamily="34" charset="0"/>
              </a:rPr>
              <a:t>صـورت</a:t>
            </a:r>
            <a:r>
              <a:rPr lang="fa-IR" sz="1800" dirty="0">
                <a:effectLst/>
                <a:latin typeface="Calibri" panose="020F0502020204030204" pitchFamily="34" charset="0"/>
                <a:ea typeface="Calibri" panose="020F0502020204030204" pitchFamily="34" charset="0"/>
              </a:rPr>
              <a:t> نیاز، به عنوان نمونه شاهد توسط نمونه بردار نگهداری </a:t>
            </a:r>
            <a:r>
              <a:rPr lang="fa-IR" sz="1800" dirty="0" err="1">
                <a:effectLst/>
                <a:latin typeface="Calibri" panose="020F0502020204030204" pitchFamily="34" charset="0"/>
                <a:ea typeface="Calibri" panose="020F0502020204030204" pitchFamily="34" charset="0"/>
              </a:rPr>
              <a:t>می‌شود</a:t>
            </a:r>
            <a:r>
              <a:rPr lang="fa-IR" sz="1800" dirty="0">
                <a:effectLst/>
                <a:latin typeface="Calibri" panose="020F0502020204030204" pitchFamily="34" charset="0"/>
                <a:ea typeface="Calibri" panose="020F0502020204030204" pitchFamily="34" charset="0"/>
              </a:rPr>
              <a:t>. در غیر این صورت </a:t>
            </a:r>
            <a:r>
              <a:rPr lang="fa-IR" sz="1800" dirty="0" err="1">
                <a:effectLst/>
                <a:latin typeface="Calibri" panose="020F0502020204030204" pitchFamily="34" charset="0"/>
                <a:ea typeface="Calibri" panose="020F0502020204030204" pitchFamily="34" charset="0"/>
              </a:rPr>
              <a:t>بـه</a:t>
            </a:r>
            <a:r>
              <a:rPr lang="fa-IR" sz="1800" dirty="0">
                <a:effectLst/>
                <a:latin typeface="Calibri" panose="020F0502020204030204" pitchFamily="34" charset="0"/>
                <a:ea typeface="Calibri" panose="020F0502020204030204" pitchFamily="34" charset="0"/>
              </a:rPr>
              <a:t> </a:t>
            </a:r>
            <a:r>
              <a:rPr lang="fa-IR" sz="1800" dirty="0" err="1">
                <a:effectLst/>
                <a:latin typeface="Calibri" panose="020F0502020204030204" pitchFamily="34" charset="0"/>
                <a:ea typeface="Calibri" panose="020F0502020204030204" pitchFamily="34" charset="0"/>
              </a:rPr>
              <a:t>صـاحب</a:t>
            </a:r>
            <a:r>
              <a:rPr lang="fa-IR" sz="1800" dirty="0">
                <a:effectLst/>
                <a:latin typeface="Calibri" panose="020F0502020204030204" pitchFamily="34" charset="0"/>
                <a:ea typeface="Calibri" panose="020F0502020204030204" pitchFamily="34" charset="0"/>
              </a:rPr>
              <a:t> کالا </a:t>
            </a:r>
            <a:r>
              <a:rPr lang="fa-IR" sz="1800" dirty="0" err="1">
                <a:effectLst/>
                <a:latin typeface="Calibri" panose="020F0502020204030204" pitchFamily="34" charset="0"/>
                <a:ea typeface="Calibri" panose="020F0502020204030204" pitchFamily="34" charset="0"/>
              </a:rPr>
              <a:t>عـودت</a:t>
            </a:r>
            <a:r>
              <a:rPr lang="fa-IR" sz="1800" dirty="0">
                <a:effectLst/>
                <a:latin typeface="Calibri" panose="020F0502020204030204" pitchFamily="34" charset="0"/>
                <a:ea typeface="Calibri" panose="020F0502020204030204" pitchFamily="34" charset="0"/>
              </a:rPr>
              <a:t> داده شود.</a:t>
            </a:r>
            <a:endParaRPr lang="en-US" sz="1800" dirty="0">
              <a:effectLst/>
              <a:latin typeface="Calibri" panose="020F0502020204030204" pitchFamily="34" charset="0"/>
              <a:ea typeface="Calibri" panose="020F0502020204030204" pitchFamily="34" charset="0"/>
            </a:endParaRPr>
          </a:p>
          <a:p>
            <a:pPr>
              <a:lnSpc>
                <a:spcPct val="160000"/>
              </a:lnSpc>
            </a:pPr>
            <a:endParaRPr lang="fa-IR" dirty="0"/>
          </a:p>
        </p:txBody>
      </p:sp>
    </p:spTree>
    <p:extLst>
      <p:ext uri="{BB962C8B-B14F-4D97-AF65-F5344CB8AC3E}">
        <p14:creationId xmlns:p14="http://schemas.microsoft.com/office/powerpoint/2010/main" val="1871532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75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75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75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75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75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750"/>
                                        <p:tgtEl>
                                          <p:spTgt spid="3">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5" dur="750"/>
                                        <p:tgtEl>
                                          <p:spTgt spid="3">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8" dur="750"/>
                                        <p:tgtEl>
                                          <p:spTgt spid="3">
                                            <p:txEl>
                                              <p:pRg st="7" end="7"/>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1" dur="750"/>
                                        <p:tgtEl>
                                          <p:spTgt spid="3">
                                            <p:txEl>
                                              <p:pRg st="8" end="8"/>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4" dur="750"/>
                                        <p:tgtEl>
                                          <p:spTgt spid="3">
                                            <p:txEl>
                                              <p:pRg st="9" end="9"/>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37" dur="750"/>
                                        <p:tgtEl>
                                          <p:spTgt spid="3">
                                            <p:txEl>
                                              <p:pRg st="10" end="10"/>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40" dur="75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4598-B456-452E-9D87-59D6E52E6DD8}"/>
              </a:ext>
            </a:extLst>
          </p:cNvPr>
          <p:cNvSpPr>
            <a:spLocks noGrp="1"/>
          </p:cNvSpPr>
          <p:nvPr>
            <p:ph type="title"/>
          </p:nvPr>
        </p:nvSpPr>
        <p:spPr>
          <a:xfrm>
            <a:off x="204248" y="90950"/>
            <a:ext cx="11824355" cy="587779"/>
          </a:xfrm>
        </p:spPr>
        <p:txBody>
          <a:bodyPr>
            <a:normAutofit/>
          </a:bodyPr>
          <a:lstStyle/>
          <a:p>
            <a:r>
              <a:rPr lang="fa-IR" sz="2800" dirty="0"/>
              <a:t>آماده سازی </a:t>
            </a:r>
            <a:r>
              <a:rPr lang="fa-IR" sz="2800" dirty="0" err="1"/>
              <a:t>آزمایه</a:t>
            </a:r>
            <a:r>
              <a:rPr lang="fa-IR" sz="2800" dirty="0"/>
              <a:t>، سوسپانسیون اولیه و </a:t>
            </a:r>
            <a:r>
              <a:rPr lang="fa-IR" sz="2800" dirty="0" err="1"/>
              <a:t>رقت‌های</a:t>
            </a:r>
            <a:r>
              <a:rPr lang="fa-IR" sz="2800" dirty="0"/>
              <a:t> اعشاری </a:t>
            </a:r>
            <a:r>
              <a:rPr lang="fa-IR" sz="2800" dirty="0" err="1"/>
              <a:t>آزمون‌های</a:t>
            </a:r>
            <a:r>
              <a:rPr lang="fa-IR" sz="2800" dirty="0"/>
              <a:t> میکروبیولوژی</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81326A-461E-4A09-A679-85FC2A8B1C28}"/>
                  </a:ext>
                </a:extLst>
              </p:cNvPr>
              <p:cNvSpPr>
                <a:spLocks noGrp="1"/>
              </p:cNvSpPr>
              <p:nvPr>
                <p:ph idx="1"/>
              </p:nvPr>
            </p:nvSpPr>
            <p:spPr>
              <a:xfrm>
                <a:off x="204248" y="603316"/>
                <a:ext cx="11824354" cy="6239148"/>
              </a:xfrm>
            </p:spPr>
            <p:txBody>
              <a:bodyPr>
                <a:normAutofit/>
              </a:bodyPr>
              <a:lstStyle/>
              <a:p>
                <a:r>
                  <a:rPr lang="fa-IR" sz="1800" dirty="0">
                    <a:effectLst/>
                    <a:latin typeface="Calibri" panose="020F0502020204030204" pitchFamily="34" charset="0"/>
                    <a:ea typeface="Calibri" panose="020F0502020204030204" pitchFamily="34" charset="0"/>
                    <a:cs typeface="B Mitra" panose="00000400000000000000" pitchFamily="2" charset="-78"/>
                  </a:rPr>
                  <a:t>هدف از تدوین این استاندارد تعیین اصول کلی آماده سازی سوسپانسیون اولیه و </a:t>
                </a:r>
                <a:r>
                  <a:rPr lang="fa-IR" sz="1800" dirty="0" err="1">
                    <a:effectLst/>
                    <a:latin typeface="Calibri" panose="020F0502020204030204" pitchFamily="34" charset="0"/>
                    <a:ea typeface="Calibri" panose="020F0502020204030204" pitchFamily="34" charset="0"/>
                    <a:cs typeface="B Mitra" panose="00000400000000000000" pitchFamily="2" charset="-78"/>
                  </a:rPr>
                  <a:t>رقت‌های</a:t>
                </a:r>
                <a:r>
                  <a:rPr lang="fa-IR" sz="1800" dirty="0">
                    <a:effectLst/>
                    <a:latin typeface="Calibri" panose="020F0502020204030204" pitchFamily="34" charset="0"/>
                    <a:ea typeface="Calibri" panose="020F0502020204030204" pitchFamily="34" charset="0"/>
                    <a:cs typeface="B Mitra" panose="00000400000000000000" pitchFamily="2" charset="-78"/>
                  </a:rPr>
                  <a:t> اعشاری برای آزمونهای میکروبیولوژی </a:t>
                </a:r>
                <a:r>
                  <a:rPr lang="fa-IR" sz="1800" dirty="0" err="1">
                    <a:effectLst/>
                    <a:latin typeface="Calibri" panose="020F0502020204030204" pitchFamily="34" charset="0"/>
                    <a:ea typeface="Calibri" panose="020F0502020204030204" pitchFamily="34" charset="0"/>
                    <a:cs typeface="B Mitra" panose="00000400000000000000" pitchFamily="2" charset="-78"/>
                  </a:rPr>
                  <a:t>فرآورده‌ها</a:t>
                </a:r>
                <a:r>
                  <a:rPr lang="fa-IR" sz="1800" dirty="0">
                    <a:effectLst/>
                    <a:latin typeface="Calibri" panose="020F0502020204030204" pitchFamily="34" charset="0"/>
                    <a:ea typeface="Calibri" panose="020F0502020204030204" pitchFamily="34" charset="0"/>
                    <a:cs typeface="B Mitra" panose="00000400000000000000" pitchFamily="2" charset="-78"/>
                  </a:rPr>
                  <a:t> برای مصارف انسانی و حیوانی </a:t>
                </a:r>
                <a:r>
                  <a:rPr lang="fa-IR" sz="1800" dirty="0" err="1">
                    <a:effectLst/>
                    <a:latin typeface="Calibri" panose="020F0502020204030204" pitchFamily="34" charset="0"/>
                    <a:ea typeface="Calibri" panose="020F0502020204030204" pitchFamily="34" charset="0"/>
                    <a:cs typeface="B Mitra" panose="00000400000000000000" pitchFamily="2" charset="-78"/>
                  </a:rPr>
                  <a:t>می‌باشد</a:t>
                </a:r>
                <a:r>
                  <a:rPr lang="fa-IR" sz="1800" dirty="0">
                    <a:effectLst/>
                    <a:latin typeface="Calibri" panose="020F0502020204030204" pitchFamily="34" charset="0"/>
                    <a:ea typeface="Calibri" panose="020F0502020204030204" pitchFamily="34" charset="0"/>
                    <a:cs typeface="B Mitra" panose="00000400000000000000" pitchFamily="2" charset="-78"/>
                  </a:rPr>
                  <a:t>.</a:t>
                </a:r>
                <a:r>
                  <a:rPr lang="fa-IR" sz="1800" dirty="0">
                    <a:latin typeface="Calibri" panose="020F0502020204030204" pitchFamily="34" charset="0"/>
                    <a:ea typeface="Calibri" panose="020F0502020204030204" pitchFamily="34" charset="0"/>
                    <a:cs typeface="Arial" panose="020B060402020202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آماده سازی سوسپانسیون اولیه راهی برای توزیع یکنواخت </a:t>
                </a:r>
                <a:r>
                  <a:rPr lang="fa-IR" sz="1800" dirty="0" err="1">
                    <a:effectLst/>
                    <a:latin typeface="Calibri" panose="020F0502020204030204" pitchFamily="34" charset="0"/>
                    <a:ea typeface="Calibri" panose="020F0502020204030204" pitchFamily="34" charset="0"/>
                    <a:cs typeface="B Mitra" panose="00000400000000000000" pitchFamily="2" charset="-78"/>
                  </a:rPr>
                  <a:t>میکروارگانیسم‌های</a:t>
                </a:r>
                <a:r>
                  <a:rPr lang="fa-IR" sz="1800" dirty="0">
                    <a:effectLst/>
                    <a:latin typeface="Calibri" panose="020F0502020204030204" pitchFamily="34" charset="0"/>
                    <a:ea typeface="Calibri" panose="020F0502020204030204" pitchFamily="34" charset="0"/>
                    <a:cs typeface="B Mitra" panose="00000400000000000000" pitchFamily="2" charset="-78"/>
                  </a:rPr>
                  <a:t> موجود در </a:t>
                </a:r>
                <a:r>
                  <a:rPr lang="fa-IR" sz="1800" dirty="0" err="1">
                    <a:effectLst/>
                    <a:latin typeface="Calibri" panose="020F0502020204030204" pitchFamily="34" charset="0"/>
                    <a:ea typeface="Calibri" panose="020F0502020204030204" pitchFamily="34" charset="0"/>
                    <a:cs typeface="B Mitra" panose="00000400000000000000" pitchFamily="2" charset="-78"/>
                  </a:rPr>
                  <a:t>آزمونه</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می‌باشد</a:t>
                </a:r>
                <a:r>
                  <a:rPr lang="fa-IR" sz="1800" dirty="0">
                    <a:effectLst/>
                    <a:latin typeface="Calibri" panose="020F0502020204030204" pitchFamily="34" charset="0"/>
                    <a:ea typeface="Calibri" panose="020F0502020204030204" pitchFamily="34" charset="0"/>
                    <a:cs typeface="B Mitra" panose="00000400000000000000" pitchFamily="2" charset="-78"/>
                  </a:rPr>
                  <a:t>.</a:t>
                </a:r>
                <a:r>
                  <a:rPr lang="fa-IR" sz="1800" dirty="0">
                    <a:latin typeface="Calibri" panose="020F0502020204030204" pitchFamily="34" charset="0"/>
                    <a:ea typeface="Calibri" panose="020F0502020204030204" pitchFamily="34" charset="0"/>
                    <a:cs typeface="Arial" panose="020B060402020202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در صورت لزوم، برای کاهش تعداد میکروارگانیسم در واحد حجم، </a:t>
                </a:r>
                <a:r>
                  <a:rPr lang="fa-IR" sz="1800" dirty="0" err="1">
                    <a:effectLst/>
                    <a:latin typeface="Calibri" panose="020F0502020204030204" pitchFamily="34" charset="0"/>
                    <a:ea typeface="Calibri" panose="020F0502020204030204" pitchFamily="34" charset="0"/>
                    <a:cs typeface="B Mitra" panose="00000400000000000000" pitchFamily="2" charset="-78"/>
                  </a:rPr>
                  <a:t>رقت‌های</a:t>
                </a:r>
                <a:r>
                  <a:rPr lang="fa-IR" sz="1800" dirty="0">
                    <a:effectLst/>
                    <a:latin typeface="Calibri" panose="020F0502020204030204" pitchFamily="34" charset="0"/>
                    <a:ea typeface="Calibri" panose="020F0502020204030204" pitchFamily="34" charset="0"/>
                    <a:cs typeface="B Mitra" panose="00000400000000000000" pitchFamily="2" charset="-78"/>
                  </a:rPr>
                  <a:t> اعشاری بعدی تهیه </a:t>
                </a:r>
                <a:r>
                  <a:rPr lang="fa-IR" sz="1800" dirty="0" err="1">
                    <a:effectLst/>
                    <a:latin typeface="Calibri" panose="020F0502020204030204" pitchFamily="34" charset="0"/>
                    <a:ea typeface="Calibri" panose="020F0502020204030204" pitchFamily="34" charset="0"/>
                    <a:cs typeface="B Mitra" panose="00000400000000000000" pitchFamily="2" charset="-78"/>
                  </a:rPr>
                  <a:t>می‌شود</a:t>
                </a:r>
                <a:r>
                  <a:rPr lang="fa-IR" sz="1800" dirty="0">
                    <a:effectLst/>
                    <a:latin typeface="Calibri" panose="020F0502020204030204" pitchFamily="34" charset="0"/>
                    <a:ea typeface="Calibri" panose="020F0502020204030204" pitchFamily="34" charset="0"/>
                    <a:cs typeface="B Mitra" panose="00000400000000000000" pitchFamily="2" charset="-78"/>
                  </a:rPr>
                  <a:t> تا پس از تلقیح، امکان مشاهده رشد یا عدم رشد ( در لوله یا بطری ) یا تعداد کلنی ( در مورد </a:t>
                </a:r>
                <a:r>
                  <a:rPr lang="fa-IR" sz="1800" dirty="0" err="1">
                    <a:effectLst/>
                    <a:latin typeface="Calibri" panose="020F0502020204030204" pitchFamily="34" charset="0"/>
                    <a:ea typeface="Calibri" panose="020F0502020204030204" pitchFamily="34" charset="0"/>
                    <a:cs typeface="B Mitra" panose="00000400000000000000" pitchFamily="2" charset="-78"/>
                  </a:rPr>
                  <a:t>پلیت‌ها</a:t>
                </a:r>
                <a:r>
                  <a:rPr lang="fa-IR" sz="1800" dirty="0">
                    <a:effectLst/>
                    <a:latin typeface="Calibri" panose="020F0502020204030204" pitchFamily="34" charset="0"/>
                    <a:ea typeface="Calibri" panose="020F0502020204030204" pitchFamily="34" charset="0"/>
                    <a:cs typeface="B Mitra" panose="00000400000000000000" pitchFamily="2" charset="-78"/>
                  </a:rPr>
                  <a:t> ) به </a:t>
                </a:r>
                <a:r>
                  <a:rPr lang="fa-IR" sz="1800" dirty="0" err="1">
                    <a:effectLst/>
                    <a:latin typeface="Calibri" panose="020F0502020204030204" pitchFamily="34" charset="0"/>
                    <a:ea typeface="Calibri" panose="020F0502020204030204" pitchFamily="34" charset="0"/>
                    <a:cs typeface="B Mitra" panose="00000400000000000000" pitchFamily="2" charset="-78"/>
                  </a:rPr>
                  <a:t>گونه‌ای</a:t>
                </a:r>
                <a:r>
                  <a:rPr lang="fa-IR" sz="1800" dirty="0">
                    <a:effectLst/>
                    <a:latin typeface="Calibri" panose="020F0502020204030204" pitchFamily="34" charset="0"/>
                    <a:ea typeface="Calibri" panose="020F0502020204030204" pitchFamily="34" charset="0"/>
                    <a:cs typeface="B Mitra" panose="00000400000000000000" pitchFamily="2" charset="-78"/>
                  </a:rPr>
                  <a:t> که در استاندارد خاص بیان شده است، فراهم شود.</a:t>
                </a:r>
              </a:p>
              <a:p>
                <a:r>
                  <a:rPr lang="fa-IR" b="1" dirty="0">
                    <a:solidFill>
                      <a:schemeClr val="accent1">
                        <a:lumMod val="50000"/>
                      </a:schemeClr>
                    </a:solidFill>
                    <a:latin typeface="Calibri Light" panose="020F0302020204030204" pitchFamily="34" charset="0"/>
                  </a:rPr>
                  <a:t>روش انجام آزمایش</a:t>
                </a:r>
              </a:p>
              <a:p>
                <a:pPr marL="0" marR="0" algn="just" rtl="1">
                  <a:lnSpc>
                    <a:spcPct val="115000"/>
                  </a:lnSpc>
                  <a:spcBef>
                    <a:spcPts val="0"/>
                  </a:spcBef>
                  <a:spcAft>
                    <a:spcPts val="800"/>
                  </a:spcAft>
                </a:pPr>
                <a:r>
                  <a:rPr lang="fa-IR" sz="1800" dirty="0" err="1">
                    <a:effectLst/>
                    <a:latin typeface="Calibri" panose="020F0502020204030204" pitchFamily="34" charset="0"/>
                    <a:ea typeface="Calibri" panose="020F0502020204030204" pitchFamily="34" charset="0"/>
                    <a:cs typeface="B Mitra" panose="00000400000000000000" pitchFamily="2" charset="-78"/>
                  </a:rPr>
                  <a:t>آزمونه</a:t>
                </a:r>
                <a:r>
                  <a:rPr lang="fa-IR" sz="1800" dirty="0">
                    <a:effectLst/>
                    <a:latin typeface="Calibri" panose="020F0502020204030204" pitchFamily="34" charset="0"/>
                    <a:ea typeface="Calibri" panose="020F0502020204030204" pitchFamily="34" charset="0"/>
                    <a:cs typeface="B Mitra" panose="00000400000000000000" pitchFamily="2" charset="-78"/>
                  </a:rPr>
                  <a:t> را با حد </a:t>
                </a:r>
                <a:r>
                  <a:rPr lang="fa-IR" sz="1800" dirty="0" err="1">
                    <a:effectLst/>
                    <a:latin typeface="Calibri" panose="020F0502020204030204" pitchFamily="34" charset="0"/>
                    <a:ea typeface="Calibri" panose="020F0502020204030204" pitchFamily="34" charset="0"/>
                    <a:cs typeface="B Mitra" panose="00000400000000000000" pitchFamily="2" charset="-78"/>
                  </a:rPr>
                  <a:t>رواداری</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a:effectLst/>
                    <a:latin typeface="Calibri" panose="020F0502020204030204" pitchFamily="34" charset="0"/>
                    <a:ea typeface="Calibri" panose="020F0502020204030204" pitchFamily="34" charset="0"/>
                    <a:cs typeface="Arial" panose="020B0604020202020204" pitchFamily="34" charset="0"/>
                  </a:rPr>
                  <a:t>٪</a:t>
                </a:r>
                <a:r>
                  <a:rPr lang="fa-IR" sz="1800" dirty="0">
                    <a:effectLst/>
                    <a:latin typeface="Calibri" panose="020F0502020204030204" pitchFamily="34" charset="0"/>
                    <a:ea typeface="Calibri" panose="020F0502020204030204" pitchFamily="34" charset="0"/>
                    <a:cs typeface="B Mitra" panose="00000400000000000000" pitchFamily="2" charset="-78"/>
                  </a:rPr>
                  <a:t> ۵ </a:t>
                </a:r>
                <a:r>
                  <a:rPr lang="fa-IR" sz="1800" dirty="0">
                    <a:effectLst/>
                    <a:latin typeface="Calibri" panose="020F0502020204030204" pitchFamily="34" charset="0"/>
                    <a:ea typeface="Calibri" panose="020F0502020204030204" pitchFamily="34" charset="0"/>
                    <a:cs typeface="Calibri" panose="020F0502020204030204" pitchFamily="34" charset="0"/>
                  </a:rPr>
                  <a:t>±</a:t>
                </a:r>
                <a:r>
                  <a:rPr lang="fa-IR" sz="1800" dirty="0">
                    <a:effectLst/>
                    <a:latin typeface="Calibri" panose="020F0502020204030204" pitchFamily="34" charset="0"/>
                    <a:ea typeface="Calibri" panose="020F0502020204030204" pitchFamily="34" charset="0"/>
                    <a:cs typeface="B Mitra" panose="00000400000000000000" pitchFamily="2" charset="-78"/>
                  </a:rPr>
                  <a:t> در یک ظرف یا کیسه پلاستیکی سترون به صورت وزنی یا حجمی بریزید . مقدار جرمی </a:t>
                </a:r>
                <a:r>
                  <a:rPr lang="en-US" sz="1800" dirty="0">
                    <a:effectLst/>
                    <a:latin typeface="Calibri" panose="020F0502020204030204" pitchFamily="34" charset="0"/>
                    <a:ea typeface="Calibri" panose="020F0502020204030204" pitchFamily="34" charset="0"/>
                    <a:cs typeface="B Mitra" panose="00000400000000000000" pitchFamily="2" charset="-78"/>
                  </a:rPr>
                  <a:t>m g</a:t>
                </a:r>
                <a:r>
                  <a:rPr lang="en-US" sz="1800" dirty="0">
                    <a:effectLst/>
                    <a:latin typeface="B Mitra" panose="00000400000000000000" pitchFamily="2" charset="-78"/>
                    <a:ea typeface="Calibri" panose="020F0502020204030204" pitchFamily="34" charset="0"/>
                    <a:cs typeface="Arial" panose="020B0604020202020204" pitchFamily="34" charset="0"/>
                  </a:rPr>
                  <a:t> </a:t>
                </a:r>
                <a:r>
                  <a:rPr lang="fa-IR" sz="1800" dirty="0">
                    <a:effectLst/>
                    <a:latin typeface="B Mitra" panose="00000400000000000000" pitchFamily="2" charset="-78"/>
                    <a:ea typeface="Calibri" panose="020F0502020204030204" pitchFamily="34" charset="0"/>
                    <a:cs typeface="Arial" panose="020B0604020202020204" pitchFamily="34" charset="0"/>
                  </a:rPr>
                  <a:t> یا حجمی </a:t>
                </a:r>
                <a:r>
                  <a:rPr lang="en-US" sz="1800" dirty="0">
                    <a:effectLst/>
                    <a:latin typeface="Calibri" panose="020F0502020204030204" pitchFamily="34" charset="0"/>
                    <a:ea typeface="Calibri" panose="020F0502020204030204" pitchFamily="34" charset="0"/>
                    <a:cs typeface="B Mitra" panose="00000400000000000000" pitchFamily="2" charset="-78"/>
                  </a:rPr>
                  <a:t>V ml</a:t>
                </a:r>
                <a:r>
                  <a:rPr lang="fa-IR" sz="1800" dirty="0">
                    <a:effectLst/>
                    <a:latin typeface="Calibri" panose="020F0502020204030204" pitchFamily="34" charset="0"/>
                    <a:ea typeface="Calibri" panose="020F0502020204030204" pitchFamily="34" charset="0"/>
                    <a:cs typeface="B Mitra" panose="00000400000000000000" pitchFamily="2" charset="-78"/>
                  </a:rPr>
                  <a:t> ( حداقل </a:t>
                </a:r>
                <a:r>
                  <a:rPr lang="en-US" sz="1800" dirty="0">
                    <a:effectLst/>
                    <a:latin typeface="Calibri" panose="020F0502020204030204" pitchFamily="34" charset="0"/>
                    <a:ea typeface="Calibri" panose="020F0502020204030204" pitchFamily="34" charset="0"/>
                    <a:cs typeface="B Mitra" panose="00000400000000000000" pitchFamily="2" charset="-78"/>
                  </a:rPr>
                  <a:t>10 g</a:t>
                </a:r>
                <a:r>
                  <a:rPr lang="en-US" sz="1800" dirty="0">
                    <a:effectLst/>
                    <a:latin typeface="B Mitra" panose="00000400000000000000" pitchFamily="2" charset="-78"/>
                    <a:ea typeface="Calibri" panose="020F0502020204030204" pitchFamily="34" charset="0"/>
                    <a:cs typeface="Arial" panose="020B0604020202020204" pitchFamily="34" charset="0"/>
                  </a:rPr>
                  <a:t> </a:t>
                </a:r>
                <a:r>
                  <a:rPr lang="fa-IR" sz="1800" dirty="0">
                    <a:effectLst/>
                    <a:latin typeface="B Mitra" panose="00000400000000000000" pitchFamily="2" charset="-78"/>
                    <a:ea typeface="Calibri" panose="020F0502020204030204" pitchFamily="34" charset="0"/>
                    <a:cs typeface="Arial" panose="020B0604020202020204" pitchFamily="34" charset="0"/>
                  </a:rPr>
                  <a:t>یا </a:t>
                </a:r>
                <a:r>
                  <a:rPr lang="en-US" sz="1800" dirty="0">
                    <a:effectLst/>
                    <a:latin typeface="Calibri" panose="020F0502020204030204" pitchFamily="34" charset="0"/>
                    <a:ea typeface="Calibri" panose="020F0502020204030204" pitchFamily="34" charset="0"/>
                    <a:cs typeface="B Mitra" panose="00000400000000000000" pitchFamily="2" charset="-78"/>
                  </a:rPr>
                  <a:t>10 ml</a:t>
                </a:r>
                <a:r>
                  <a:rPr lang="fa-IR" sz="1800" dirty="0">
                    <a:effectLst/>
                    <a:latin typeface="Calibri" panose="020F0502020204030204" pitchFamily="34" charset="0"/>
                    <a:ea typeface="Calibri" panose="020F0502020204030204" pitchFamily="34" charset="0"/>
                    <a:cs typeface="B Mitra" panose="00000400000000000000" pitchFamily="2" charset="-78"/>
                  </a:rPr>
                  <a:t>)، مگر اینکه مقادیر دیگری تعیین شده باشد که به عنوان نماینده نمونه آزمایشگاهی، باید مورد استفاده قرار گیرد.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مقداری محلول رقیق کننده برابر با (</a:t>
                </a:r>
                <a14:m>
                  <m:oMath xmlns:m="http://schemas.openxmlformats.org/officeDocument/2006/math">
                    <m:r>
                      <a:rPr lang="en-US" sz="1800" i="1">
                        <a:effectLst/>
                        <a:latin typeface="Cambria Math" panose="02040503050406030204" pitchFamily="18" charset="0"/>
                        <a:ea typeface="Calibri" panose="020F0502020204030204" pitchFamily="34" charset="0"/>
                        <a:cs typeface="B Mitra" panose="00000400000000000000" pitchFamily="2" charset="-78"/>
                      </a:rPr>
                      <m:t>9</m:t>
                    </m:r>
                    <m:r>
                      <a:rPr lang="en-US" sz="1800" i="1">
                        <a:effectLst/>
                        <a:latin typeface="Cambria Math" panose="02040503050406030204" pitchFamily="18" charset="0"/>
                        <a:ea typeface="Calibri" panose="020F0502020204030204" pitchFamily="34" charset="0"/>
                        <a:cs typeface="B Mitra" panose="00000400000000000000" pitchFamily="2" charset="-78"/>
                      </a:rPr>
                      <m:t> ×</m:t>
                    </m:r>
                    <m:r>
                      <a:rPr lang="en-US" sz="1800" i="1">
                        <a:effectLst/>
                        <a:latin typeface="Cambria Math" panose="02040503050406030204" pitchFamily="18" charset="0"/>
                        <a:ea typeface="Calibri" panose="020F0502020204030204" pitchFamily="34" charset="0"/>
                        <a:cs typeface="B Mitra" panose="00000400000000000000" pitchFamily="2" charset="-78"/>
                      </a:rPr>
                      <m:t>𝑚𝑔</m:t>
                    </m:r>
                  </m:oMath>
                </a14:m>
                <a:r>
                  <a:rPr lang="fa-IR" sz="1800" dirty="0">
                    <a:effectLst/>
                    <a:latin typeface="Calibri" panose="020F0502020204030204" pitchFamily="34" charset="0"/>
                    <a:ea typeface="Calibri" panose="020F0502020204030204" pitchFamily="34" charset="0"/>
                    <a:cs typeface="B Mitra" panose="00000400000000000000" pitchFamily="2" charset="-78"/>
                  </a:rPr>
                  <a:t>)  یا (</a:t>
                </a:r>
                <a14:m>
                  <m:oMath xmlns:m="http://schemas.openxmlformats.org/officeDocument/2006/math">
                    <m:r>
                      <a:rPr lang="en-US" sz="1800" i="1">
                        <a:effectLst/>
                        <a:latin typeface="Cambria Math" panose="02040503050406030204" pitchFamily="18" charset="0"/>
                        <a:ea typeface="Calibri" panose="020F0502020204030204" pitchFamily="34" charset="0"/>
                        <a:cs typeface="B Mitra" panose="00000400000000000000" pitchFamily="2" charset="-78"/>
                      </a:rPr>
                      <m:t>9</m:t>
                    </m:r>
                    <m:r>
                      <a:rPr lang="en-US" sz="1800" i="1">
                        <a:effectLst/>
                        <a:latin typeface="Cambria Math" panose="02040503050406030204" pitchFamily="18" charset="0"/>
                        <a:ea typeface="Calibri" panose="020F0502020204030204" pitchFamily="34" charset="0"/>
                        <a:cs typeface="B Mitra" panose="00000400000000000000" pitchFamily="2" charset="-78"/>
                      </a:rPr>
                      <m:t> ×</m:t>
                    </m:r>
                    <m:r>
                      <a:rPr lang="en-US" sz="1800" i="1">
                        <a:effectLst/>
                        <a:latin typeface="Cambria Math" panose="02040503050406030204" pitchFamily="18" charset="0"/>
                        <a:ea typeface="Calibri" panose="020F0502020204030204" pitchFamily="34" charset="0"/>
                        <a:cs typeface="B Mitra" panose="00000400000000000000" pitchFamily="2" charset="-78"/>
                      </a:rPr>
                      <m:t>𝑉</m:t>
                    </m:r>
                    <m:r>
                      <a:rPr lang="en-US" sz="1800" i="1">
                        <a:effectLst/>
                        <a:latin typeface="Cambria Math" panose="02040503050406030204" pitchFamily="18" charset="0"/>
                        <a:ea typeface="Calibri" panose="020F0502020204030204" pitchFamily="34" charset="0"/>
                        <a:cs typeface="B Mitra" panose="00000400000000000000" pitchFamily="2" charset="-78"/>
                      </a:rPr>
                      <m:t> </m:t>
                    </m:r>
                    <m:r>
                      <a:rPr lang="en-US" sz="1800" i="1">
                        <a:effectLst/>
                        <a:latin typeface="Cambria Math" panose="02040503050406030204" pitchFamily="18" charset="0"/>
                        <a:ea typeface="Calibri" panose="020F0502020204030204" pitchFamily="34" charset="0"/>
                        <a:cs typeface="B Mitra" panose="00000400000000000000" pitchFamily="2" charset="-78"/>
                      </a:rPr>
                      <m:t>𝑚𝑙</m:t>
                    </m:r>
                  </m:oMath>
                </a14:m>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بیفزایید</a:t>
                </a:r>
                <a:r>
                  <a:rPr lang="fa-IR" sz="1800" dirty="0">
                    <a:effectLst/>
                    <a:latin typeface="Calibri" panose="020F0502020204030204" pitchFamily="34" charset="0"/>
                    <a:ea typeface="Calibri" panose="020F0502020204030204" pitchFamily="34" charset="0"/>
                    <a:cs typeface="B Mitra" panose="00000400000000000000" pitchFamily="2" charset="-78"/>
                  </a:rPr>
                  <a:t> تا رقت اعشاری اولیه تهیه شود . اندازه این مقدار برحسب جرم و یا درصورت لزوم برحسب حجم دقیقا باید با حد </a:t>
                </a:r>
                <a:r>
                  <a:rPr lang="fa-IR" sz="1800" dirty="0" err="1">
                    <a:effectLst/>
                    <a:latin typeface="Calibri" panose="020F0502020204030204" pitchFamily="34" charset="0"/>
                    <a:ea typeface="Calibri" panose="020F0502020204030204" pitchFamily="34" charset="0"/>
                    <a:cs typeface="B Mitra" panose="00000400000000000000" pitchFamily="2" charset="-78"/>
                  </a:rPr>
                  <a:t>رواداری</a:t>
                </a:r>
                <a:r>
                  <a:rPr lang="fa-IR" sz="1800" dirty="0">
                    <a:effectLst/>
                    <a:latin typeface="Calibri" panose="020F0502020204030204" pitchFamily="34" charset="0"/>
                    <a:ea typeface="Calibri" panose="020F0502020204030204" pitchFamily="34" charset="0"/>
                    <a:cs typeface="B Mitra" panose="00000400000000000000" pitchFamily="2" charset="-78"/>
                  </a:rPr>
                  <a:t> (</a:t>
                </a:r>
                <a14:m>
                  <m:oMath xmlns:m="http://schemas.openxmlformats.org/officeDocument/2006/math">
                    <m:r>
                      <a:rPr lang="fa-IR" sz="1800">
                        <a:effectLst/>
                        <a:latin typeface="Cambria Math" panose="02040503050406030204" pitchFamily="18" charset="0"/>
                        <a:ea typeface="Calibri" panose="020F0502020204030204" pitchFamily="34" charset="0"/>
                        <a:cs typeface="Calibri" panose="020F0502020204030204" pitchFamily="34" charset="0"/>
                      </a:rPr>
                      <m:t>±</m:t>
                    </m:r>
                    <m:r>
                      <a:rPr lang="en-US" sz="1800" i="1">
                        <a:effectLst/>
                        <a:latin typeface="Cambria Math" panose="02040503050406030204" pitchFamily="18" charset="0"/>
                        <a:ea typeface="Calibri" panose="020F0502020204030204" pitchFamily="34" charset="0"/>
                        <a:cs typeface="B Mitra" panose="00000400000000000000" pitchFamily="2" charset="-78"/>
                      </a:rPr>
                      <m:t> </m:t>
                    </m:r>
                    <m:r>
                      <a:rPr lang="en-US" sz="1800" i="1">
                        <a:effectLst/>
                        <a:latin typeface="Cambria Math" panose="02040503050406030204" pitchFamily="18" charset="0"/>
                        <a:ea typeface="Calibri" panose="020F0502020204030204" pitchFamily="34" charset="0"/>
                        <a:cs typeface="B Mitra" panose="00000400000000000000" pitchFamily="2" charset="-78"/>
                      </a:rPr>
                      <m:t>2</m:t>
                    </m:r>
                    <m:r>
                      <a:rPr lang="en-US" sz="1800" i="1">
                        <a:effectLst/>
                        <a:latin typeface="Cambria Math" panose="02040503050406030204" pitchFamily="18" charset="0"/>
                        <a:ea typeface="Calibri" panose="020F0502020204030204" pitchFamily="34" charset="0"/>
                        <a:cs typeface="B Mitra" panose="00000400000000000000" pitchFamily="2" charset="-78"/>
                      </a:rPr>
                      <m:t>%</m:t>
                    </m:r>
                  </m:oMath>
                </a14:m>
                <a:r>
                  <a:rPr lang="fa-IR" sz="1800" dirty="0">
                    <a:effectLst/>
                    <a:latin typeface="Calibri" panose="020F0502020204030204" pitchFamily="34" charset="0"/>
                    <a:ea typeface="Calibri" panose="020F0502020204030204" pitchFamily="34" charset="0"/>
                    <a:cs typeface="B Mitra" panose="00000400000000000000" pitchFamily="2" charset="-78"/>
                  </a:rPr>
                  <a:t>) باشد . ممکن است برای اهداف خاص ، مقادیر دیگر رقت اولیه نیز در نسبت پایین تر یا بالاتر از رقیق کننده به </a:t>
                </a:r>
                <a:r>
                  <a:rPr lang="fa-IR" sz="1800" dirty="0" err="1">
                    <a:effectLst/>
                    <a:latin typeface="Calibri" panose="020F0502020204030204" pitchFamily="34" charset="0"/>
                    <a:ea typeface="Calibri" panose="020F0502020204030204" pitchFamily="34" charset="0"/>
                    <a:cs typeface="B Mitra" panose="00000400000000000000" pitchFamily="2" charset="-78"/>
                  </a:rPr>
                  <a:t>آزمونه</a:t>
                </a:r>
                <a:r>
                  <a:rPr lang="fa-IR" sz="1800" dirty="0">
                    <a:effectLst/>
                    <a:latin typeface="Calibri" panose="020F0502020204030204" pitchFamily="34" charset="0"/>
                    <a:ea typeface="Calibri" panose="020F0502020204030204" pitchFamily="34" charset="0"/>
                    <a:cs typeface="B Mitra" panose="00000400000000000000" pitchFamily="2" charset="-78"/>
                  </a:rPr>
                  <a:t> لازم باشد ، این مقادیر نیز با همان حد </a:t>
                </a:r>
                <a:r>
                  <a:rPr lang="fa-IR" sz="1800" dirty="0" err="1">
                    <a:effectLst/>
                    <a:latin typeface="Calibri" panose="020F0502020204030204" pitchFamily="34" charset="0"/>
                    <a:ea typeface="Calibri" panose="020F0502020204030204" pitchFamily="34" charset="0"/>
                    <a:cs typeface="B Mitra" panose="00000400000000000000" pitchFamily="2" charset="-78"/>
                  </a:rPr>
                  <a:t>رواداری</a:t>
                </a:r>
                <a:r>
                  <a:rPr lang="fa-IR" sz="1800" dirty="0">
                    <a:effectLst/>
                    <a:latin typeface="Calibri" panose="020F0502020204030204" pitchFamily="34" charset="0"/>
                    <a:ea typeface="Calibri" panose="020F0502020204030204" pitchFamily="34" charset="0"/>
                    <a:cs typeface="B Mitra" panose="00000400000000000000" pitchFamily="2" charset="-78"/>
                  </a:rPr>
                  <a:t> تهیه </a:t>
                </a:r>
                <a:r>
                  <a:rPr lang="fa-IR" sz="1800" dirty="0" err="1">
                    <a:effectLst/>
                    <a:latin typeface="Calibri" panose="020F0502020204030204" pitchFamily="34" charset="0"/>
                    <a:ea typeface="Calibri" panose="020F0502020204030204" pitchFamily="34" charset="0"/>
                    <a:cs typeface="B Mitra" panose="00000400000000000000" pitchFamily="2" charset="-78"/>
                  </a:rPr>
                  <a:t>می‌شود</a:t>
                </a:r>
                <a:r>
                  <a:rPr lang="fa-IR" sz="1800" dirty="0">
                    <a:effectLst/>
                    <a:latin typeface="Calibri" panose="020F0502020204030204" pitchFamily="34" charset="0"/>
                    <a:ea typeface="Calibri" panose="020F0502020204030204" pitchFamily="34" charset="0"/>
                    <a:cs typeface="B Mitra"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انواع خاصی از </a:t>
                </a:r>
                <a:r>
                  <a:rPr lang="fa-IR" sz="1800" dirty="0" err="1">
                    <a:effectLst/>
                    <a:latin typeface="Calibri" panose="020F0502020204030204" pitchFamily="34" charset="0"/>
                    <a:ea typeface="Calibri" panose="020F0502020204030204" pitchFamily="34" charset="0"/>
                    <a:cs typeface="B Mitra" panose="00000400000000000000" pitchFamily="2" charset="-78"/>
                  </a:rPr>
                  <a:t>فرآورده‌ها</a:t>
                </a:r>
                <a:r>
                  <a:rPr lang="fa-IR" sz="1800" dirty="0">
                    <a:effectLst/>
                    <a:latin typeface="Calibri" panose="020F0502020204030204" pitchFamily="34" charset="0"/>
                    <a:ea typeface="Calibri" panose="020F0502020204030204" pitchFamily="34" charset="0"/>
                    <a:cs typeface="B Mitra" panose="00000400000000000000" pitchFamily="2" charset="-78"/>
                  </a:rPr>
                  <a:t> با استفاده از نسبت ۱ به ۱۰ رقیق سازی منجر به سوسپانسیون اولیه </a:t>
                </a:r>
                <a:r>
                  <a:rPr lang="fa-IR" sz="1800" dirty="0" err="1">
                    <a:effectLst/>
                    <a:latin typeface="Calibri" panose="020F0502020204030204" pitchFamily="34" charset="0"/>
                    <a:ea typeface="Calibri" panose="020F0502020204030204" pitchFamily="34" charset="0"/>
                    <a:cs typeface="B Mitra" panose="00000400000000000000" pitchFamily="2" charset="-78"/>
                  </a:rPr>
                  <a:t>ویسکوز</a:t>
                </a:r>
                <a:r>
                  <a:rPr lang="fa-IR" sz="1800" dirty="0">
                    <a:effectLst/>
                    <a:latin typeface="Calibri" panose="020F0502020204030204" pitchFamily="34" charset="0"/>
                    <a:ea typeface="Calibri" panose="020F0502020204030204" pitchFamily="34" charset="0"/>
                    <a:cs typeface="B Mitra" panose="00000400000000000000" pitchFamily="2" charset="-78"/>
                  </a:rPr>
                  <a:t> یا غلیظ </a:t>
                </a:r>
                <a:r>
                  <a:rPr lang="fa-IR" sz="1800" dirty="0" err="1">
                    <a:effectLst/>
                    <a:latin typeface="Calibri" panose="020F0502020204030204" pitchFamily="34" charset="0"/>
                    <a:ea typeface="Calibri" panose="020F0502020204030204" pitchFamily="34" charset="0"/>
                    <a:cs typeface="B Mitra" panose="00000400000000000000" pitchFamily="2" charset="-78"/>
                  </a:rPr>
                  <a:t>می‌شود</a:t>
                </a:r>
                <a:r>
                  <a:rPr lang="fa-IR" sz="1800" dirty="0">
                    <a:effectLst/>
                    <a:latin typeface="Calibri" panose="020F0502020204030204" pitchFamily="34" charset="0"/>
                    <a:ea typeface="Calibri" panose="020F0502020204030204" pitchFamily="34" charset="0"/>
                    <a:cs typeface="B Mitra" panose="00000400000000000000" pitchFamily="2" charset="-78"/>
                  </a:rPr>
                  <a:t> و ممکن است رقیق کننده بیشتری برای تسهیل آزمون مورد نیاز باشد. در چنین </a:t>
                </a:r>
                <a:r>
                  <a:rPr lang="fa-IR" sz="1800" dirty="0" err="1">
                    <a:effectLst/>
                    <a:latin typeface="Calibri" panose="020F0502020204030204" pitchFamily="34" charset="0"/>
                    <a:ea typeface="Calibri" panose="020F0502020204030204" pitchFamily="34" charset="0"/>
                    <a:cs typeface="B Mitra" panose="00000400000000000000" pitchFamily="2" charset="-78"/>
                  </a:rPr>
                  <a:t>مواردی</a:t>
                </a:r>
                <a:r>
                  <a:rPr lang="fa-IR" sz="1800" dirty="0">
                    <a:effectLst/>
                    <a:latin typeface="Calibri" panose="020F0502020204030204" pitchFamily="34" charset="0"/>
                    <a:ea typeface="Calibri" panose="020F0502020204030204" pitchFamily="34" charset="0"/>
                    <a:cs typeface="B Mitra" panose="00000400000000000000" pitchFamily="2" charset="-78"/>
                  </a:rPr>
                  <a:t>، محلول رقیق کننده باید با </a:t>
                </a:r>
                <a:r>
                  <a:rPr lang="fa-IR" sz="1800" dirty="0" err="1">
                    <a:effectLst/>
                    <a:latin typeface="Calibri" panose="020F0502020204030204" pitchFamily="34" charset="0"/>
                    <a:ea typeface="Calibri" panose="020F0502020204030204" pitchFamily="34" charset="0"/>
                    <a:cs typeface="B Mitra" panose="00000400000000000000" pitchFamily="2" charset="-78"/>
                  </a:rPr>
                  <a:t>نسبتهای</a:t>
                </a:r>
                <a:r>
                  <a:rPr lang="fa-IR" sz="1800" dirty="0">
                    <a:effectLst/>
                    <a:latin typeface="Calibri" panose="020F0502020204030204" pitchFamily="34" charset="0"/>
                    <a:ea typeface="Calibri" panose="020F0502020204030204" pitchFamily="34" charset="0"/>
                    <a:cs typeface="B Mitra" panose="00000400000000000000" pitchFamily="2" charset="-78"/>
                  </a:rPr>
                  <a:t> دیگری افزوده شود ( برای مثال : </a:t>
                </a:r>
                <a:r>
                  <a:rPr lang="fa-IR" sz="1800" dirty="0" err="1">
                    <a:effectLst/>
                    <a:latin typeface="Calibri" panose="020F0502020204030204" pitchFamily="34" charset="0"/>
                    <a:ea typeface="Calibri" panose="020F0502020204030204" pitchFamily="34" charset="0"/>
                    <a:cs typeface="B Mitra" panose="00000400000000000000" pitchFamily="2" charset="-78"/>
                  </a:rPr>
                  <a:t>نسبتهای</a:t>
                </a:r>
                <a:r>
                  <a:rPr lang="fa-IR" sz="1800" dirty="0">
                    <a:effectLst/>
                    <a:latin typeface="Calibri" panose="020F0502020204030204" pitchFamily="34" charset="0"/>
                    <a:ea typeface="Calibri" panose="020F0502020204030204" pitchFamily="34" charset="0"/>
                    <a:cs typeface="B Mitra" panose="00000400000000000000" pitchFamily="2" charset="-78"/>
                  </a:rPr>
                  <a:t> ۱ به ۲۰ ، ۱ به ۵۰ ، ۱ به ۱۰۰ ) تا سوسپانسیون اولیه مطلوب برای کار به دست آید. این </a:t>
                </a:r>
                <a:r>
                  <a:rPr lang="fa-IR" sz="1800" dirty="0" err="1">
                    <a:effectLst/>
                    <a:latin typeface="Calibri" panose="020F0502020204030204" pitchFamily="34" charset="0"/>
                    <a:ea typeface="Calibri" panose="020F0502020204030204" pitchFamily="34" charset="0"/>
                    <a:cs typeface="B Mitra" panose="00000400000000000000" pitchFamily="2" charset="-78"/>
                  </a:rPr>
                  <a:t>نسبت‌های</a:t>
                </a:r>
                <a:r>
                  <a:rPr lang="fa-IR" sz="1800" dirty="0">
                    <a:effectLst/>
                    <a:latin typeface="Calibri" panose="020F0502020204030204" pitchFamily="34" charset="0"/>
                    <a:ea typeface="Calibri" panose="020F0502020204030204" pitchFamily="34" charset="0"/>
                    <a:cs typeface="B Mitra" panose="00000400000000000000" pitchFamily="2" charset="-78"/>
                  </a:rPr>
                  <a:t> غیراستاندارد باید در محاسبه و بیان نتایج در نظر گرفته 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برای جستجو و شمارش تعداد کم میکروارگانیسم در </a:t>
                </a:r>
                <a:r>
                  <a:rPr lang="fa-IR" sz="1800" dirty="0" err="1">
                    <a:effectLst/>
                    <a:latin typeface="Calibri" panose="020F0502020204030204" pitchFamily="34" charset="0"/>
                    <a:ea typeface="Calibri" panose="020F0502020204030204" pitchFamily="34" charset="0"/>
                    <a:cs typeface="B Mitra" panose="00000400000000000000" pitchFamily="2" charset="-78"/>
                  </a:rPr>
                  <a:t>فرآورده‌هایی</a:t>
                </a:r>
                <a:r>
                  <a:rPr lang="fa-IR" sz="1800" dirty="0">
                    <a:effectLst/>
                    <a:latin typeface="Calibri" panose="020F0502020204030204" pitchFamily="34" charset="0"/>
                    <a:ea typeface="Calibri" panose="020F0502020204030204" pitchFamily="34" charset="0"/>
                    <a:cs typeface="B Mitra" panose="00000400000000000000" pitchFamily="2" charset="-78"/>
                  </a:rPr>
                  <a:t> که دارای حد مجاز پایین هستند </a:t>
                </a:r>
                <a:r>
                  <a:rPr lang="fa-IR" sz="1800" dirty="0" err="1">
                    <a:effectLst/>
                    <a:latin typeface="Calibri" panose="020F0502020204030204" pitchFamily="34" charset="0"/>
                    <a:ea typeface="Calibri" panose="020F0502020204030204" pitchFamily="34" charset="0"/>
                    <a:cs typeface="B Mitra" panose="00000400000000000000" pitchFamily="2" charset="-78"/>
                  </a:rPr>
                  <a:t>می‌توان</a:t>
                </a:r>
                <a:r>
                  <a:rPr lang="fa-IR" sz="1800" dirty="0">
                    <a:effectLst/>
                    <a:latin typeface="Calibri" panose="020F0502020204030204" pitchFamily="34" charset="0"/>
                    <a:ea typeface="Calibri" panose="020F0502020204030204" pitchFamily="34" charset="0"/>
                    <a:cs typeface="B Mitra" panose="00000400000000000000" pitchFamily="2" charset="-78"/>
                  </a:rPr>
                  <a:t> از حجم کمتری از محلول رقیق کننده استفاده کرد ( برای مثال : ۱ به ۲ یا ۱ به ۵ ). استفاده از چنین سوسپانسیون اولیه ای باعث ایجاد عدم تعادل در نسبت حجم تلقیح شده به محیط کشت ( برای مثال : بازدارندگی رشد میکروبی بر اثر افزایش غلظت ترکیبات موجود در نمونه ) </a:t>
                </a:r>
                <a:r>
                  <a:rPr lang="fa-IR" sz="1800" dirty="0" err="1">
                    <a:effectLst/>
                    <a:latin typeface="Calibri" panose="020F0502020204030204" pitchFamily="34" charset="0"/>
                    <a:ea typeface="Calibri" panose="020F0502020204030204" pitchFamily="34" charset="0"/>
                    <a:cs typeface="B Mitra" panose="00000400000000000000" pitchFamily="2" charset="-78"/>
                  </a:rPr>
                  <a:t>می‌شود</a:t>
                </a:r>
                <a:r>
                  <a:rPr lang="fa-IR" sz="1800" dirty="0">
                    <a:effectLst/>
                    <a:latin typeface="Calibri" panose="020F0502020204030204" pitchFamily="34" charset="0"/>
                    <a:ea typeface="Calibri" panose="020F0502020204030204" pitchFamily="34" charset="0"/>
                    <a:cs typeface="B Mitra" panose="00000400000000000000" pitchFamily="2" charset="-78"/>
                  </a:rPr>
                  <a:t> و این روش باید به دقت به کار رود و مورد به مورد تصدیق 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به منظور جلوگیری از آسیب به </a:t>
                </a:r>
                <a:r>
                  <a:rPr lang="fa-IR" sz="1800" dirty="0" err="1">
                    <a:effectLst/>
                    <a:latin typeface="Calibri" panose="020F0502020204030204" pitchFamily="34" charset="0"/>
                    <a:ea typeface="Calibri" panose="020F0502020204030204" pitchFamily="34" charset="0"/>
                    <a:cs typeface="B Mitra" panose="00000400000000000000" pitchFamily="2" charset="-78"/>
                  </a:rPr>
                  <a:t>میکروارگانیسم‌ها</a:t>
                </a:r>
                <a:r>
                  <a:rPr lang="fa-IR" sz="1800" dirty="0">
                    <a:effectLst/>
                    <a:latin typeface="Calibri" panose="020F0502020204030204" pitchFamily="34" charset="0"/>
                    <a:ea typeface="Calibri" panose="020F0502020204030204" pitchFamily="34" charset="0"/>
                    <a:cs typeface="B Mitra" panose="00000400000000000000" pitchFamily="2" charset="-78"/>
                  </a:rPr>
                  <a:t> در اثر تغییرات ناگهانی درجه حرارت، دمای </a:t>
                </a:r>
                <a:r>
                  <a:rPr lang="fa-IR" sz="1800" dirty="0" err="1">
                    <a:effectLst/>
                    <a:latin typeface="Calibri" panose="020F0502020204030204" pitchFamily="34" charset="0"/>
                    <a:ea typeface="Calibri" panose="020F0502020204030204" pitchFamily="34" charset="0"/>
                    <a:cs typeface="B Mitra" panose="00000400000000000000" pitchFamily="2" charset="-78"/>
                  </a:rPr>
                  <a:t>محلول‌های</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رقیق‌کننده</a:t>
                </a:r>
                <a:r>
                  <a:rPr lang="fa-IR" sz="1800" dirty="0">
                    <a:effectLst/>
                    <a:latin typeface="Calibri" panose="020F0502020204030204" pitchFamily="34" charset="0"/>
                    <a:ea typeface="Calibri" panose="020F0502020204030204" pitchFamily="34" charset="0"/>
                    <a:cs typeface="B Mitra" panose="00000400000000000000" pitchFamily="2" charset="-78"/>
                  </a:rPr>
                  <a:t> باید تقریبا برابر با دمای محیط آزمایشگاه باشد.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mc:Choice>
        <mc:Fallback xmlns="">
          <p:sp>
            <p:nvSpPr>
              <p:cNvPr id="3" name="Content Placeholder 2">
                <a:extLst>
                  <a:ext uri="{FF2B5EF4-FFF2-40B4-BE49-F238E27FC236}">
                    <a16:creationId xmlns:a16="http://schemas.microsoft.com/office/drawing/2014/main" id="{FD81326A-461E-4A09-A679-85FC2A8B1C28}"/>
                  </a:ext>
                </a:extLst>
              </p:cNvPr>
              <p:cNvSpPr>
                <a:spLocks noGrp="1" noRot="1" noChangeAspect="1" noMove="1" noResize="1" noEditPoints="1" noAdjustHandles="1" noChangeArrowheads="1" noChangeShapeType="1" noTextEdit="1"/>
              </p:cNvSpPr>
              <p:nvPr>
                <p:ph idx="1"/>
              </p:nvPr>
            </p:nvSpPr>
            <p:spPr>
              <a:xfrm>
                <a:off x="204248" y="603316"/>
                <a:ext cx="11824354" cy="6239148"/>
              </a:xfrm>
              <a:blipFill>
                <a:blip r:embed="rId2"/>
                <a:stretch>
                  <a:fillRect l="-928" r="-567"/>
                </a:stretch>
              </a:blipFill>
            </p:spPr>
            <p:txBody>
              <a:bodyPr/>
              <a:lstStyle/>
              <a:p>
                <a:r>
                  <a:rPr lang="fa-IR">
                    <a:noFill/>
                  </a:rPr>
                  <a:t> </a:t>
                </a:r>
              </a:p>
            </p:txBody>
          </p:sp>
        </mc:Fallback>
      </mc:AlternateContent>
    </p:spTree>
    <p:extLst>
      <p:ext uri="{BB962C8B-B14F-4D97-AF65-F5344CB8AC3E}">
        <p14:creationId xmlns:p14="http://schemas.microsoft.com/office/powerpoint/2010/main" val="39198286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22" presetClass="entr" presetSubtype="4" fill="hold"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par>
                          <p:cTn id="12" fill="hold">
                            <p:stCondLst>
                              <p:cond delay="2500"/>
                            </p:stCondLst>
                            <p:childTnLst>
                              <p:par>
                                <p:cTn id="13" presetID="31" presetClass="entr" presetSubtype="0" fill="hold" nodeType="afterEffect">
                                  <p:stCondLst>
                                    <p:cond delay="75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par>
                                <p:cTn id="19" presetID="31" presetClass="entr" presetSubtype="0" fill="hold" nodeType="withEffect">
                                  <p:stCondLst>
                                    <p:cond delay="75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2" end="2"/>
                                            </p:txEl>
                                          </p:spTgt>
                                        </p:tgtEl>
                                      </p:cBhvr>
                                    </p:animEffect>
                                  </p:childTnLst>
                                </p:cTn>
                              </p:par>
                              <p:par>
                                <p:cTn id="25" presetID="31" presetClass="entr" presetSubtype="0" fill="hold" nodeType="withEffect">
                                  <p:stCondLst>
                                    <p:cond delay="75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3">
                                            <p:txEl>
                                              <p:pRg st="3" end="3"/>
                                            </p:txEl>
                                          </p:spTgt>
                                        </p:tgtEl>
                                      </p:cBhvr>
                                    </p:animEffect>
                                  </p:childTnLst>
                                </p:cTn>
                              </p:par>
                              <p:par>
                                <p:cTn id="31" presetID="31" presetClass="entr" presetSubtype="0" fill="hold" nodeType="withEffect">
                                  <p:stCondLst>
                                    <p:cond delay="75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6" dur="1000"/>
                                        <p:tgtEl>
                                          <p:spTgt spid="3">
                                            <p:txEl>
                                              <p:pRg st="4" end="4"/>
                                            </p:txEl>
                                          </p:spTgt>
                                        </p:tgtEl>
                                      </p:cBhvr>
                                    </p:animEffect>
                                  </p:childTnLst>
                                </p:cTn>
                              </p:par>
                              <p:par>
                                <p:cTn id="37" presetID="31" presetClass="entr" presetSubtype="0" fill="hold" nodeType="withEffect">
                                  <p:stCondLst>
                                    <p:cond delay="75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5" end="5"/>
                                            </p:txEl>
                                          </p:spTgt>
                                        </p:tgtEl>
                                      </p:cBhvr>
                                    </p:animEffect>
                                  </p:childTnLst>
                                </p:cTn>
                              </p:par>
                              <p:par>
                                <p:cTn id="43" presetID="31" presetClass="entr" presetSubtype="0" fill="hold" nodeType="withEffect">
                                  <p:stCondLst>
                                    <p:cond delay="75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p:cTn id="4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8"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6BB375-278B-4816-B02D-14DF5EAC23C4}"/>
              </a:ext>
            </a:extLst>
          </p:cNvPr>
          <p:cNvSpPr>
            <a:spLocks noGrp="1"/>
          </p:cNvSpPr>
          <p:nvPr>
            <p:ph idx="1"/>
          </p:nvPr>
        </p:nvSpPr>
        <p:spPr>
          <a:xfrm>
            <a:off x="169682" y="0"/>
            <a:ext cx="11943761" cy="6768445"/>
          </a:xfrm>
        </p:spPr>
        <p:txBody>
          <a:bodyPr/>
          <a:lstStyle/>
          <a:p>
            <a:pPr marL="0" marR="0" algn="just" rtl="1">
              <a:lnSpc>
                <a:spcPct val="115000"/>
              </a:lnSpc>
              <a:spcBef>
                <a:spcPts val="0"/>
              </a:spcBef>
              <a:spcAft>
                <a:spcPts val="800"/>
              </a:spcAft>
            </a:pPr>
            <a:r>
              <a:rPr lang="fa-IR" b="1" dirty="0">
                <a:solidFill>
                  <a:schemeClr val="accent1">
                    <a:lumMod val="50000"/>
                  </a:schemeClr>
                </a:solidFill>
                <a:latin typeface="Calibri Light" panose="020F0302020204030204" pitchFamily="34" charset="0"/>
              </a:rPr>
              <a:t>مدت زمان آزمون</a:t>
            </a:r>
            <a:endParaRPr lang="en-US" b="1" dirty="0">
              <a:solidFill>
                <a:schemeClr val="accent1">
                  <a:lumMod val="50000"/>
                </a:schemeClr>
              </a:solidFill>
              <a:latin typeface="Calibri Light" panose="020F030202020403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زمان بین </a:t>
            </a:r>
            <a:r>
              <a:rPr lang="fa-IR" sz="1800" dirty="0" err="1">
                <a:effectLst/>
                <a:latin typeface="Calibri" panose="020F0502020204030204" pitchFamily="34" charset="0"/>
                <a:ea typeface="Calibri" panose="020F0502020204030204" pitchFamily="34" charset="0"/>
                <a:cs typeface="B Mitra" panose="00000400000000000000" pitchFamily="2" charset="-78"/>
              </a:rPr>
              <a:t>آماده‌سازی</a:t>
            </a:r>
            <a:r>
              <a:rPr lang="fa-IR" sz="1800" dirty="0">
                <a:effectLst/>
                <a:latin typeface="Calibri" panose="020F0502020204030204" pitchFamily="34" charset="0"/>
                <a:ea typeface="Calibri" panose="020F0502020204030204" pitchFamily="34" charset="0"/>
                <a:cs typeface="B Mitra" panose="00000400000000000000" pitchFamily="2" charset="-78"/>
              </a:rPr>
              <a:t> سوسپانسیون اولیه و لحظه تلقیح و تماس با محیط کشت نباید بیش از 45 دقیقه باشد.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به علاوه، زمان بین </a:t>
            </a:r>
            <a:r>
              <a:rPr lang="fa-IR" sz="1800" dirty="0" err="1">
                <a:effectLst/>
                <a:latin typeface="Calibri" panose="020F0502020204030204" pitchFamily="34" charset="0"/>
                <a:ea typeface="Calibri" panose="020F0502020204030204" pitchFamily="34" charset="0"/>
                <a:cs typeface="B Mitra" panose="00000400000000000000" pitchFamily="2" charset="-78"/>
              </a:rPr>
              <a:t>آماده‌سازی</a:t>
            </a:r>
            <a:r>
              <a:rPr lang="fa-IR" sz="1800" dirty="0">
                <a:effectLst/>
                <a:latin typeface="Calibri" panose="020F0502020204030204" pitchFamily="34" charset="0"/>
                <a:ea typeface="Calibri" panose="020F0502020204030204" pitchFamily="34" charset="0"/>
                <a:cs typeface="B Mitra" panose="00000400000000000000" pitchFamily="2" charset="-78"/>
              </a:rPr>
              <a:t> سوسپانسیون اولیه و شروع </a:t>
            </a:r>
            <a:r>
              <a:rPr lang="fa-IR" sz="1800" dirty="0" err="1">
                <a:effectLst/>
                <a:latin typeface="Calibri" panose="020F0502020204030204" pitchFamily="34" charset="0"/>
                <a:ea typeface="Calibri" panose="020F0502020204030204" pitchFamily="34" charset="0"/>
                <a:cs typeface="B Mitra" panose="00000400000000000000" pitchFamily="2" charset="-78"/>
              </a:rPr>
              <a:t>آماده‌سازی</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رقت‌های</a:t>
            </a:r>
            <a:r>
              <a:rPr lang="fa-IR" sz="1800" dirty="0">
                <a:effectLst/>
                <a:latin typeface="Calibri" panose="020F0502020204030204" pitchFamily="34" charset="0"/>
                <a:ea typeface="Calibri" panose="020F0502020204030204" pitchFamily="34" charset="0"/>
                <a:cs typeface="B Mitra" panose="00000400000000000000" pitchFamily="2" charset="-78"/>
              </a:rPr>
              <a:t> بعدی، نباید بیش از 30 دقیقه باشد.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چنانچه دمای محیط آزمایشگاه بالاتر و خارج از دامنه توصیه شده باشد ( ۲۷ درجه </a:t>
            </a:r>
            <a:r>
              <a:rPr lang="fa-IR" sz="1800" dirty="0" err="1">
                <a:effectLst/>
                <a:latin typeface="Calibri" panose="020F0502020204030204" pitchFamily="34" charset="0"/>
                <a:ea typeface="Calibri" panose="020F0502020204030204" pitchFamily="34" charset="0"/>
                <a:cs typeface="B Mitra" panose="00000400000000000000" pitchFamily="2" charset="-78"/>
              </a:rPr>
              <a:t>سانتی‌گراد</a:t>
            </a:r>
            <a:r>
              <a:rPr lang="fa-IR" sz="1800" dirty="0">
                <a:effectLst/>
                <a:latin typeface="Calibri" panose="020F0502020204030204" pitchFamily="34" charset="0"/>
                <a:ea typeface="Calibri" panose="020F0502020204030204" pitchFamily="34" charset="0"/>
                <a:cs typeface="B Mitra" panose="00000400000000000000" pitchFamily="2" charset="-78"/>
              </a:rPr>
              <a:t> ) بهتر است این دو مدت زمان حداکثر ، کاهش یابد تا پتانسیل رشد میکروبی و در نتیجه نتایج بیشتر به حداقل برسد. </a:t>
            </a:r>
            <a:r>
              <a:rPr lang="fa-IR" sz="1800" dirty="0">
                <a:latin typeface="Calibri" panose="020F0502020204030204" pitchFamily="34" charset="0"/>
                <a:ea typeface="Calibri" panose="020F0502020204030204" pitchFamily="34" charset="0"/>
                <a:cs typeface="Arial" panose="020B060402020202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چنانچه در استاندارد ملی خاصی برای حداکثر بازیابی میکروارگانیسمهای آسیب دیده دوره احیاء تعیین شده است، این دوره زمانی باید هنگامی شروع شود که سوسپانسیون اولیه تهیه شده و مراحل بعدی رقت سازی بلافاصله بعد از پایان این دوره، انجام 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ar-SA" b="1" dirty="0">
                <a:solidFill>
                  <a:schemeClr val="accent1">
                    <a:lumMod val="50000"/>
                  </a:schemeClr>
                </a:solidFill>
                <a:latin typeface="Calibri Light" panose="020F0302020204030204" pitchFamily="34" charset="0"/>
              </a:rPr>
              <a:t>روش های مخلوط و ترکیبی برای آزمون های کیفی</a:t>
            </a:r>
            <a:endParaRPr lang="en-US" b="1" dirty="0">
              <a:solidFill>
                <a:schemeClr val="accent1">
                  <a:lumMod val="50000"/>
                </a:schemeClr>
              </a:solidFill>
              <a:latin typeface="Calibri Light" panose="020F0302020204030204" pitchFamily="34" charset="0"/>
            </a:endParaRPr>
          </a:p>
          <a:p>
            <a:endParaRPr lang="fa-IR" dirty="0"/>
          </a:p>
        </p:txBody>
      </p:sp>
      <p:pic>
        <p:nvPicPr>
          <p:cNvPr id="4" name="Picture 3">
            <a:extLst>
              <a:ext uri="{FF2B5EF4-FFF2-40B4-BE49-F238E27FC236}">
                <a16:creationId xmlns:a16="http://schemas.microsoft.com/office/drawing/2014/main" id="{85E3D536-975C-472C-ACA7-6234A1E251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1022" y="3964905"/>
            <a:ext cx="4738216" cy="2827078"/>
          </a:xfrm>
          <a:prstGeom prst="rect">
            <a:avLst/>
          </a:prstGeom>
          <a:noFill/>
          <a:ln>
            <a:noFill/>
          </a:ln>
        </p:spPr>
      </p:pic>
      <p:pic>
        <p:nvPicPr>
          <p:cNvPr id="5" name="Picture 4">
            <a:extLst>
              <a:ext uri="{FF2B5EF4-FFF2-40B4-BE49-F238E27FC236}">
                <a16:creationId xmlns:a16="http://schemas.microsoft.com/office/drawing/2014/main" id="{6E76928A-8798-4A4D-82C6-B7B2091365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3479" y="3926707"/>
            <a:ext cx="4160687" cy="2813891"/>
          </a:xfrm>
          <a:prstGeom prst="rect">
            <a:avLst/>
          </a:prstGeom>
          <a:noFill/>
          <a:ln>
            <a:noFill/>
          </a:ln>
        </p:spPr>
      </p:pic>
      <p:sp>
        <p:nvSpPr>
          <p:cNvPr id="6" name="TextBox 5">
            <a:extLst>
              <a:ext uri="{FF2B5EF4-FFF2-40B4-BE49-F238E27FC236}">
                <a16:creationId xmlns:a16="http://schemas.microsoft.com/office/drawing/2014/main" id="{19BD231C-D5AB-4554-A155-B79253FF67C2}"/>
              </a:ext>
            </a:extLst>
          </p:cNvPr>
          <p:cNvSpPr txBox="1"/>
          <p:nvPr/>
        </p:nvSpPr>
        <p:spPr>
          <a:xfrm>
            <a:off x="6750079" y="3529529"/>
            <a:ext cx="2727489" cy="369332"/>
          </a:xfrm>
          <a:prstGeom prst="rect">
            <a:avLst/>
          </a:prstGeom>
          <a:noFill/>
        </p:spPr>
        <p:txBody>
          <a:bodyPr wrap="square" rtlCol="1">
            <a:spAutoFit/>
          </a:bodyPr>
          <a:lstStyle/>
          <a:p>
            <a:pPr algn="ctr"/>
            <a:r>
              <a:rPr lang="fa-IR" sz="1800" b="1"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شکل2. </a:t>
            </a:r>
            <a:r>
              <a:rPr lang="fa-IR" sz="1800" b="1" dirty="0" err="1">
                <a:solidFill>
                  <a:srgbClr val="FF0000"/>
                </a:solidFill>
                <a:effectLst/>
                <a:latin typeface="Calibri" panose="020F0502020204030204" pitchFamily="34" charset="0"/>
                <a:ea typeface="Calibri" panose="020F0502020204030204" pitchFamily="34" charset="0"/>
                <a:cs typeface="B Mitra" panose="00000400000000000000" pitchFamily="2" charset="-78"/>
              </a:rPr>
              <a:t>نمونه‌های</a:t>
            </a:r>
            <a:r>
              <a:rPr lang="fa-IR" sz="1800" b="1"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 مخلوط</a:t>
            </a:r>
            <a:endPar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668D57-75AB-4A87-9E68-7B27F984CA0F}"/>
              </a:ext>
            </a:extLst>
          </p:cNvPr>
          <p:cNvSpPr txBox="1"/>
          <p:nvPr/>
        </p:nvSpPr>
        <p:spPr>
          <a:xfrm>
            <a:off x="1646385" y="3487979"/>
            <a:ext cx="2727489" cy="410882"/>
          </a:xfrm>
          <a:prstGeom prst="rect">
            <a:avLst/>
          </a:prstGeom>
          <a:noFill/>
        </p:spPr>
        <p:txBody>
          <a:bodyPr wrap="square" rtlCol="1">
            <a:spAutoFit/>
          </a:bodyPr>
          <a:lstStyle/>
          <a:p>
            <a:pPr marL="0" marR="0" algn="ctr" rtl="1">
              <a:lnSpc>
                <a:spcPct val="115000"/>
              </a:lnSpc>
              <a:spcBef>
                <a:spcPts val="0"/>
              </a:spcBef>
              <a:spcAft>
                <a:spcPts val="800"/>
              </a:spcAft>
            </a:pPr>
            <a:r>
              <a:rPr lang="fa-IR" sz="1800" b="1"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شکل1. </a:t>
            </a:r>
            <a:r>
              <a:rPr lang="fa-IR" sz="1800" b="1" dirty="0" err="1">
                <a:solidFill>
                  <a:srgbClr val="FF0000"/>
                </a:solidFill>
                <a:effectLst/>
                <a:latin typeface="Calibri" panose="020F0502020204030204" pitchFamily="34" charset="0"/>
                <a:ea typeface="Calibri" panose="020F0502020204030204" pitchFamily="34" charset="0"/>
                <a:cs typeface="B Mitra" panose="00000400000000000000" pitchFamily="2" charset="-78"/>
              </a:rPr>
              <a:t>نمونه‌های</a:t>
            </a:r>
            <a:r>
              <a:rPr lang="fa-IR" sz="1800" b="1"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 مرکب</a:t>
            </a:r>
            <a:endPar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29966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3500"/>
                            </p:stCondLst>
                            <p:childTnLst>
                              <p:par>
                                <p:cTn id="25" presetID="26" presetClass="entr" presetSubtype="0" fill="hold" grpId="0" nodeType="afterEffect">
                                  <p:stCondLst>
                                    <p:cond delay="75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80">
                                          <p:stCondLst>
                                            <p:cond delay="0"/>
                                          </p:stCondLst>
                                        </p:cTn>
                                        <p:tgtEl>
                                          <p:spTgt spid="7"/>
                                        </p:tgtEl>
                                      </p:cBhvr>
                                    </p:animEffect>
                                    <p:anim calcmode="lin" valueType="num">
                                      <p:cBhvr>
                                        <p:cTn id="2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3" dur="26">
                                          <p:stCondLst>
                                            <p:cond delay="650"/>
                                          </p:stCondLst>
                                        </p:cTn>
                                        <p:tgtEl>
                                          <p:spTgt spid="7"/>
                                        </p:tgtEl>
                                      </p:cBhvr>
                                      <p:to x="100000" y="60000"/>
                                    </p:animScale>
                                    <p:animScale>
                                      <p:cBhvr>
                                        <p:cTn id="34" dur="166" decel="50000">
                                          <p:stCondLst>
                                            <p:cond delay="676"/>
                                          </p:stCondLst>
                                        </p:cTn>
                                        <p:tgtEl>
                                          <p:spTgt spid="7"/>
                                        </p:tgtEl>
                                      </p:cBhvr>
                                      <p:to x="100000" y="100000"/>
                                    </p:animScale>
                                    <p:animScale>
                                      <p:cBhvr>
                                        <p:cTn id="35" dur="26">
                                          <p:stCondLst>
                                            <p:cond delay="1312"/>
                                          </p:stCondLst>
                                        </p:cTn>
                                        <p:tgtEl>
                                          <p:spTgt spid="7"/>
                                        </p:tgtEl>
                                      </p:cBhvr>
                                      <p:to x="100000" y="80000"/>
                                    </p:animScale>
                                    <p:animScale>
                                      <p:cBhvr>
                                        <p:cTn id="36" dur="166" decel="50000">
                                          <p:stCondLst>
                                            <p:cond delay="1338"/>
                                          </p:stCondLst>
                                        </p:cTn>
                                        <p:tgtEl>
                                          <p:spTgt spid="7"/>
                                        </p:tgtEl>
                                      </p:cBhvr>
                                      <p:to x="100000" y="100000"/>
                                    </p:animScale>
                                    <p:animScale>
                                      <p:cBhvr>
                                        <p:cTn id="37" dur="26">
                                          <p:stCondLst>
                                            <p:cond delay="1642"/>
                                          </p:stCondLst>
                                        </p:cTn>
                                        <p:tgtEl>
                                          <p:spTgt spid="7"/>
                                        </p:tgtEl>
                                      </p:cBhvr>
                                      <p:to x="100000" y="90000"/>
                                    </p:animScale>
                                    <p:animScale>
                                      <p:cBhvr>
                                        <p:cTn id="38" dur="166" decel="50000">
                                          <p:stCondLst>
                                            <p:cond delay="1668"/>
                                          </p:stCondLst>
                                        </p:cTn>
                                        <p:tgtEl>
                                          <p:spTgt spid="7"/>
                                        </p:tgtEl>
                                      </p:cBhvr>
                                      <p:to x="100000" y="100000"/>
                                    </p:animScale>
                                    <p:animScale>
                                      <p:cBhvr>
                                        <p:cTn id="39" dur="26">
                                          <p:stCondLst>
                                            <p:cond delay="1808"/>
                                          </p:stCondLst>
                                        </p:cTn>
                                        <p:tgtEl>
                                          <p:spTgt spid="7"/>
                                        </p:tgtEl>
                                      </p:cBhvr>
                                      <p:to x="100000" y="95000"/>
                                    </p:animScale>
                                    <p:animScale>
                                      <p:cBhvr>
                                        <p:cTn id="40" dur="166" decel="50000">
                                          <p:stCondLst>
                                            <p:cond delay="1834"/>
                                          </p:stCondLst>
                                        </p:cTn>
                                        <p:tgtEl>
                                          <p:spTgt spid="7"/>
                                        </p:tgtEl>
                                      </p:cBhvr>
                                      <p:to x="100000" y="100000"/>
                                    </p:animScale>
                                  </p:childTnLst>
                                </p:cTn>
                              </p:par>
                              <p:par>
                                <p:cTn id="41" presetID="26" presetClass="entr" presetSubtype="0" fill="hold" nodeType="withEffect">
                                  <p:stCondLst>
                                    <p:cond delay="75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80">
                                          <p:stCondLst>
                                            <p:cond delay="0"/>
                                          </p:stCondLst>
                                        </p:cTn>
                                        <p:tgtEl>
                                          <p:spTgt spid="4"/>
                                        </p:tgtEl>
                                      </p:cBhvr>
                                    </p:animEffect>
                                    <p:anim calcmode="lin" valueType="num">
                                      <p:cBhvr>
                                        <p:cTn id="4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gtEl>
                                      </p:cBhvr>
                                      <p:to x="100000" y="60000"/>
                                    </p:animScale>
                                    <p:animScale>
                                      <p:cBhvr>
                                        <p:cTn id="50" dur="166" decel="50000">
                                          <p:stCondLst>
                                            <p:cond delay="676"/>
                                          </p:stCondLst>
                                        </p:cTn>
                                        <p:tgtEl>
                                          <p:spTgt spid="4"/>
                                        </p:tgtEl>
                                      </p:cBhvr>
                                      <p:to x="100000" y="100000"/>
                                    </p:animScale>
                                    <p:animScale>
                                      <p:cBhvr>
                                        <p:cTn id="51" dur="26">
                                          <p:stCondLst>
                                            <p:cond delay="1312"/>
                                          </p:stCondLst>
                                        </p:cTn>
                                        <p:tgtEl>
                                          <p:spTgt spid="4"/>
                                        </p:tgtEl>
                                      </p:cBhvr>
                                      <p:to x="100000" y="80000"/>
                                    </p:animScale>
                                    <p:animScale>
                                      <p:cBhvr>
                                        <p:cTn id="52" dur="166" decel="50000">
                                          <p:stCondLst>
                                            <p:cond delay="1338"/>
                                          </p:stCondLst>
                                        </p:cTn>
                                        <p:tgtEl>
                                          <p:spTgt spid="4"/>
                                        </p:tgtEl>
                                      </p:cBhvr>
                                      <p:to x="100000" y="100000"/>
                                    </p:animScale>
                                    <p:animScale>
                                      <p:cBhvr>
                                        <p:cTn id="53" dur="26">
                                          <p:stCondLst>
                                            <p:cond delay="1642"/>
                                          </p:stCondLst>
                                        </p:cTn>
                                        <p:tgtEl>
                                          <p:spTgt spid="4"/>
                                        </p:tgtEl>
                                      </p:cBhvr>
                                      <p:to x="100000" y="90000"/>
                                    </p:animScale>
                                    <p:animScale>
                                      <p:cBhvr>
                                        <p:cTn id="54" dur="166" decel="50000">
                                          <p:stCondLst>
                                            <p:cond delay="1668"/>
                                          </p:stCondLst>
                                        </p:cTn>
                                        <p:tgtEl>
                                          <p:spTgt spid="4"/>
                                        </p:tgtEl>
                                      </p:cBhvr>
                                      <p:to x="100000" y="100000"/>
                                    </p:animScale>
                                    <p:animScale>
                                      <p:cBhvr>
                                        <p:cTn id="55" dur="26">
                                          <p:stCondLst>
                                            <p:cond delay="1808"/>
                                          </p:stCondLst>
                                        </p:cTn>
                                        <p:tgtEl>
                                          <p:spTgt spid="4"/>
                                        </p:tgtEl>
                                      </p:cBhvr>
                                      <p:to x="100000" y="95000"/>
                                    </p:animScale>
                                    <p:animScale>
                                      <p:cBhvr>
                                        <p:cTn id="56" dur="166" decel="50000">
                                          <p:stCondLst>
                                            <p:cond delay="1834"/>
                                          </p:stCondLst>
                                        </p:cTn>
                                        <p:tgtEl>
                                          <p:spTgt spid="4"/>
                                        </p:tgtEl>
                                      </p:cBhvr>
                                      <p:to x="100000" y="100000"/>
                                    </p:animScale>
                                  </p:childTnLst>
                                </p:cTn>
                              </p:par>
                              <p:par>
                                <p:cTn id="57" presetID="26" presetClass="entr" presetSubtype="0" fill="hold" grpId="0" nodeType="withEffect">
                                  <p:stCondLst>
                                    <p:cond delay="750"/>
                                  </p:stCondLst>
                                  <p:childTnLst>
                                    <p:set>
                                      <p:cBhvr>
                                        <p:cTn id="58" dur="1" fill="hold">
                                          <p:stCondLst>
                                            <p:cond delay="0"/>
                                          </p:stCondLst>
                                        </p:cTn>
                                        <p:tgtEl>
                                          <p:spTgt spid="6"/>
                                        </p:tgtEl>
                                        <p:attrNameLst>
                                          <p:attrName>style.visibility</p:attrName>
                                        </p:attrNameLst>
                                      </p:cBhvr>
                                      <p:to>
                                        <p:strVal val="visible"/>
                                      </p:to>
                                    </p:set>
                                    <p:animEffect transition="in" filter="wipe(down)">
                                      <p:cBhvr>
                                        <p:cTn id="59" dur="580">
                                          <p:stCondLst>
                                            <p:cond delay="0"/>
                                          </p:stCondLst>
                                        </p:cTn>
                                        <p:tgtEl>
                                          <p:spTgt spid="6"/>
                                        </p:tgtEl>
                                      </p:cBhvr>
                                    </p:animEffect>
                                    <p:anim calcmode="lin" valueType="num">
                                      <p:cBhvr>
                                        <p:cTn id="6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5" dur="26">
                                          <p:stCondLst>
                                            <p:cond delay="650"/>
                                          </p:stCondLst>
                                        </p:cTn>
                                        <p:tgtEl>
                                          <p:spTgt spid="6"/>
                                        </p:tgtEl>
                                      </p:cBhvr>
                                      <p:to x="100000" y="60000"/>
                                    </p:animScale>
                                    <p:animScale>
                                      <p:cBhvr>
                                        <p:cTn id="66" dur="166" decel="50000">
                                          <p:stCondLst>
                                            <p:cond delay="676"/>
                                          </p:stCondLst>
                                        </p:cTn>
                                        <p:tgtEl>
                                          <p:spTgt spid="6"/>
                                        </p:tgtEl>
                                      </p:cBhvr>
                                      <p:to x="100000" y="100000"/>
                                    </p:animScale>
                                    <p:animScale>
                                      <p:cBhvr>
                                        <p:cTn id="67" dur="26">
                                          <p:stCondLst>
                                            <p:cond delay="1312"/>
                                          </p:stCondLst>
                                        </p:cTn>
                                        <p:tgtEl>
                                          <p:spTgt spid="6"/>
                                        </p:tgtEl>
                                      </p:cBhvr>
                                      <p:to x="100000" y="80000"/>
                                    </p:animScale>
                                    <p:animScale>
                                      <p:cBhvr>
                                        <p:cTn id="68" dur="166" decel="50000">
                                          <p:stCondLst>
                                            <p:cond delay="1338"/>
                                          </p:stCondLst>
                                        </p:cTn>
                                        <p:tgtEl>
                                          <p:spTgt spid="6"/>
                                        </p:tgtEl>
                                      </p:cBhvr>
                                      <p:to x="100000" y="100000"/>
                                    </p:animScale>
                                    <p:animScale>
                                      <p:cBhvr>
                                        <p:cTn id="69" dur="26">
                                          <p:stCondLst>
                                            <p:cond delay="1642"/>
                                          </p:stCondLst>
                                        </p:cTn>
                                        <p:tgtEl>
                                          <p:spTgt spid="6"/>
                                        </p:tgtEl>
                                      </p:cBhvr>
                                      <p:to x="100000" y="90000"/>
                                    </p:animScale>
                                    <p:animScale>
                                      <p:cBhvr>
                                        <p:cTn id="70" dur="166" decel="50000">
                                          <p:stCondLst>
                                            <p:cond delay="1668"/>
                                          </p:stCondLst>
                                        </p:cTn>
                                        <p:tgtEl>
                                          <p:spTgt spid="6"/>
                                        </p:tgtEl>
                                      </p:cBhvr>
                                      <p:to x="100000" y="100000"/>
                                    </p:animScale>
                                    <p:animScale>
                                      <p:cBhvr>
                                        <p:cTn id="71" dur="26">
                                          <p:stCondLst>
                                            <p:cond delay="1808"/>
                                          </p:stCondLst>
                                        </p:cTn>
                                        <p:tgtEl>
                                          <p:spTgt spid="6"/>
                                        </p:tgtEl>
                                      </p:cBhvr>
                                      <p:to x="100000" y="95000"/>
                                    </p:animScale>
                                    <p:animScale>
                                      <p:cBhvr>
                                        <p:cTn id="72" dur="166" decel="50000">
                                          <p:stCondLst>
                                            <p:cond delay="1834"/>
                                          </p:stCondLst>
                                        </p:cTn>
                                        <p:tgtEl>
                                          <p:spTgt spid="6"/>
                                        </p:tgtEl>
                                      </p:cBhvr>
                                      <p:to x="100000" y="100000"/>
                                    </p:animScale>
                                  </p:childTnLst>
                                </p:cTn>
                              </p:par>
                              <p:par>
                                <p:cTn id="73" presetID="26" presetClass="entr" presetSubtype="0" fill="hold" nodeType="withEffect">
                                  <p:stCondLst>
                                    <p:cond delay="750"/>
                                  </p:stCondLst>
                                  <p:childTnLst>
                                    <p:set>
                                      <p:cBhvr>
                                        <p:cTn id="74" dur="1" fill="hold">
                                          <p:stCondLst>
                                            <p:cond delay="0"/>
                                          </p:stCondLst>
                                        </p:cTn>
                                        <p:tgtEl>
                                          <p:spTgt spid="5"/>
                                        </p:tgtEl>
                                        <p:attrNameLst>
                                          <p:attrName>style.visibility</p:attrName>
                                        </p:attrNameLst>
                                      </p:cBhvr>
                                      <p:to>
                                        <p:strVal val="visible"/>
                                      </p:to>
                                    </p:set>
                                    <p:animEffect transition="in" filter="wipe(down)">
                                      <p:cBhvr>
                                        <p:cTn id="75" dur="580">
                                          <p:stCondLst>
                                            <p:cond delay="0"/>
                                          </p:stCondLst>
                                        </p:cTn>
                                        <p:tgtEl>
                                          <p:spTgt spid="5"/>
                                        </p:tgtEl>
                                      </p:cBhvr>
                                    </p:animEffect>
                                    <p:anim calcmode="lin" valueType="num">
                                      <p:cBhvr>
                                        <p:cTn id="7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81" dur="26">
                                          <p:stCondLst>
                                            <p:cond delay="650"/>
                                          </p:stCondLst>
                                        </p:cTn>
                                        <p:tgtEl>
                                          <p:spTgt spid="5"/>
                                        </p:tgtEl>
                                      </p:cBhvr>
                                      <p:to x="100000" y="60000"/>
                                    </p:animScale>
                                    <p:animScale>
                                      <p:cBhvr>
                                        <p:cTn id="82" dur="166" decel="50000">
                                          <p:stCondLst>
                                            <p:cond delay="676"/>
                                          </p:stCondLst>
                                        </p:cTn>
                                        <p:tgtEl>
                                          <p:spTgt spid="5"/>
                                        </p:tgtEl>
                                      </p:cBhvr>
                                      <p:to x="100000" y="100000"/>
                                    </p:animScale>
                                    <p:animScale>
                                      <p:cBhvr>
                                        <p:cTn id="83" dur="26">
                                          <p:stCondLst>
                                            <p:cond delay="1312"/>
                                          </p:stCondLst>
                                        </p:cTn>
                                        <p:tgtEl>
                                          <p:spTgt spid="5"/>
                                        </p:tgtEl>
                                      </p:cBhvr>
                                      <p:to x="100000" y="80000"/>
                                    </p:animScale>
                                    <p:animScale>
                                      <p:cBhvr>
                                        <p:cTn id="84" dur="166" decel="50000">
                                          <p:stCondLst>
                                            <p:cond delay="1338"/>
                                          </p:stCondLst>
                                        </p:cTn>
                                        <p:tgtEl>
                                          <p:spTgt spid="5"/>
                                        </p:tgtEl>
                                      </p:cBhvr>
                                      <p:to x="100000" y="100000"/>
                                    </p:animScale>
                                    <p:animScale>
                                      <p:cBhvr>
                                        <p:cTn id="85" dur="26">
                                          <p:stCondLst>
                                            <p:cond delay="1642"/>
                                          </p:stCondLst>
                                        </p:cTn>
                                        <p:tgtEl>
                                          <p:spTgt spid="5"/>
                                        </p:tgtEl>
                                      </p:cBhvr>
                                      <p:to x="100000" y="90000"/>
                                    </p:animScale>
                                    <p:animScale>
                                      <p:cBhvr>
                                        <p:cTn id="86" dur="166" decel="50000">
                                          <p:stCondLst>
                                            <p:cond delay="1668"/>
                                          </p:stCondLst>
                                        </p:cTn>
                                        <p:tgtEl>
                                          <p:spTgt spid="5"/>
                                        </p:tgtEl>
                                      </p:cBhvr>
                                      <p:to x="100000" y="100000"/>
                                    </p:animScale>
                                    <p:animScale>
                                      <p:cBhvr>
                                        <p:cTn id="87" dur="26">
                                          <p:stCondLst>
                                            <p:cond delay="1808"/>
                                          </p:stCondLst>
                                        </p:cTn>
                                        <p:tgtEl>
                                          <p:spTgt spid="5"/>
                                        </p:tgtEl>
                                      </p:cBhvr>
                                      <p:to x="100000" y="95000"/>
                                    </p:animScale>
                                    <p:animScale>
                                      <p:cBhvr>
                                        <p:cTn id="8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06C3C-8900-46B4-A564-DA48DFA4F38D}"/>
              </a:ext>
            </a:extLst>
          </p:cNvPr>
          <p:cNvSpPr>
            <a:spLocks noGrp="1"/>
          </p:cNvSpPr>
          <p:nvPr>
            <p:ph idx="1"/>
          </p:nvPr>
        </p:nvSpPr>
        <p:spPr>
          <a:xfrm>
            <a:off x="109979" y="94268"/>
            <a:ext cx="11972041" cy="6669464"/>
          </a:xfrm>
        </p:spPr>
        <p:txBody>
          <a:bodyPr/>
          <a:lstStyle/>
          <a:p>
            <a:r>
              <a:rPr lang="fa-IR" sz="1800" dirty="0" err="1">
                <a:effectLst/>
                <a:latin typeface="Calibri" panose="020F0502020204030204" pitchFamily="34" charset="0"/>
                <a:ea typeface="Calibri" panose="020F0502020204030204" pitchFamily="34" charset="0"/>
                <a:cs typeface="B Mitra" panose="00000400000000000000" pitchFamily="2" charset="-78"/>
              </a:rPr>
              <a:t>آزمونه‌های</a:t>
            </a:r>
            <a:r>
              <a:rPr lang="fa-IR" sz="1800" dirty="0">
                <a:effectLst/>
                <a:latin typeface="Calibri" panose="020F0502020204030204" pitchFamily="34" charset="0"/>
                <a:ea typeface="Calibri" panose="020F0502020204030204" pitchFamily="34" charset="0"/>
                <a:cs typeface="B Mitra" panose="00000400000000000000" pitchFamily="2" charset="-78"/>
              </a:rPr>
              <a:t> مخلوط را </a:t>
            </a:r>
            <a:r>
              <a:rPr lang="fa-IR" sz="1800" dirty="0" err="1">
                <a:effectLst/>
                <a:latin typeface="Calibri" panose="020F0502020204030204" pitchFamily="34" charset="0"/>
                <a:ea typeface="Calibri" panose="020F0502020204030204" pitchFamily="34" charset="0"/>
                <a:cs typeface="B Mitra" panose="00000400000000000000" pitchFamily="2" charset="-78"/>
              </a:rPr>
              <a:t>می‌توان</a:t>
            </a:r>
            <a:r>
              <a:rPr lang="fa-IR" sz="1800" dirty="0">
                <a:effectLst/>
                <a:latin typeface="Calibri" panose="020F0502020204030204" pitchFamily="34" charset="0"/>
                <a:ea typeface="Calibri" panose="020F0502020204030204" pitchFamily="34" charset="0"/>
                <a:cs typeface="B Mitra" panose="00000400000000000000" pitchFamily="2" charset="-78"/>
              </a:rPr>
              <a:t> در آزمایشگاه نیز انجام داد و آزمون را در مقادیر زیاد در محیط کشت از پیش گرم شده ادامه داد ( شکل ۳). توصیه میشود پایش دما و حداکثر زمان </a:t>
            </a:r>
            <a:r>
              <a:rPr lang="fa-IR" sz="1800" dirty="0" err="1">
                <a:effectLst/>
                <a:latin typeface="Calibri" panose="020F0502020204030204" pitchFamily="34" charset="0"/>
                <a:ea typeface="Calibri" panose="020F0502020204030204" pitchFamily="34" charset="0"/>
                <a:cs typeface="B Mitra" panose="00000400000000000000" pitchFamily="2" charset="-78"/>
              </a:rPr>
              <a:t>گرمخانه‌گذاری</a:t>
            </a:r>
            <a:r>
              <a:rPr lang="fa-IR" sz="1800" dirty="0">
                <a:effectLst/>
                <a:latin typeface="Calibri" panose="020F0502020204030204" pitchFamily="34" charset="0"/>
                <a:ea typeface="Calibri" panose="020F0502020204030204" pitchFamily="34" charset="0"/>
                <a:cs typeface="B Mitra" panose="00000400000000000000" pitchFamily="2" charset="-78"/>
              </a:rPr>
              <a:t> بر اساس دامنه مجاز صورت گیرد تا از نتایج منفی کاذب ناشی از تاخیر دما در </a:t>
            </a:r>
            <a:r>
              <a:rPr lang="fa-IR" sz="1800" dirty="0" err="1">
                <a:effectLst/>
                <a:latin typeface="Calibri" panose="020F0502020204030204" pitchFamily="34" charset="0"/>
                <a:ea typeface="Calibri" panose="020F0502020204030204" pitchFamily="34" charset="0"/>
                <a:cs typeface="B Mitra" panose="00000400000000000000" pitchFamily="2" charset="-78"/>
              </a:rPr>
              <a:t>حجم‌های</a:t>
            </a:r>
            <a:r>
              <a:rPr lang="fa-IR" sz="1800" dirty="0">
                <a:effectLst/>
                <a:latin typeface="Calibri" panose="020F0502020204030204" pitchFamily="34" charset="0"/>
                <a:ea typeface="Calibri" panose="020F0502020204030204" pitchFamily="34" charset="0"/>
                <a:cs typeface="B Mitra" panose="00000400000000000000" pitchFamily="2" charset="-78"/>
              </a:rPr>
              <a:t> بیشتر جلوگیری شود. به طور جایگزین محیط </a:t>
            </a:r>
            <a:r>
              <a:rPr lang="fa-IR" sz="1800" dirty="0" err="1">
                <a:effectLst/>
                <a:latin typeface="Calibri" panose="020F0502020204030204" pitchFamily="34" charset="0"/>
                <a:ea typeface="Calibri" panose="020F0502020204030204" pitchFamily="34" charset="0"/>
                <a:cs typeface="B Mitra" panose="00000400000000000000" pitchFamily="2" charset="-78"/>
              </a:rPr>
              <a:t>کشت‌های</a:t>
            </a:r>
            <a:r>
              <a:rPr lang="fa-IR" sz="1800" dirty="0">
                <a:effectLst/>
                <a:latin typeface="Calibri" panose="020F0502020204030204" pitchFamily="34" charset="0"/>
                <a:ea typeface="Calibri" panose="020F0502020204030204" pitchFamily="34" charset="0"/>
                <a:cs typeface="B Mitra" panose="00000400000000000000" pitchFamily="2" charset="-78"/>
              </a:rPr>
              <a:t> ( پیش ) غنی شده از </a:t>
            </a:r>
            <a:r>
              <a:rPr lang="fa-IR" sz="1800" dirty="0" err="1">
                <a:effectLst/>
                <a:latin typeface="Calibri" panose="020F0502020204030204" pitchFamily="34" charset="0"/>
                <a:ea typeface="Calibri" panose="020F0502020204030204" pitchFamily="34" charset="0"/>
                <a:cs typeface="B Mitra" panose="00000400000000000000" pitchFamily="2" charset="-78"/>
              </a:rPr>
              <a:t>آزمونه‌های</a:t>
            </a:r>
            <a:r>
              <a:rPr lang="fa-IR" sz="1800" dirty="0">
                <a:effectLst/>
                <a:latin typeface="Calibri" panose="020F0502020204030204" pitchFamily="34" charset="0"/>
                <a:ea typeface="Calibri" panose="020F0502020204030204" pitchFamily="34" charset="0"/>
                <a:cs typeface="B Mitra" panose="00000400000000000000" pitchFamily="2" charset="-78"/>
              </a:rPr>
              <a:t> تکی را </a:t>
            </a:r>
            <a:r>
              <a:rPr lang="fa-IR" sz="1800" dirty="0" err="1">
                <a:effectLst/>
                <a:latin typeface="Calibri" panose="020F0502020204030204" pitchFamily="34" charset="0"/>
                <a:ea typeface="Calibri" panose="020F0502020204030204" pitchFamily="34" charset="0"/>
                <a:cs typeface="B Mitra" panose="00000400000000000000" pitchFamily="2" charset="-78"/>
              </a:rPr>
              <a:t>می‌توان</a:t>
            </a:r>
            <a:r>
              <a:rPr lang="fa-IR" sz="1800" dirty="0">
                <a:effectLst/>
                <a:latin typeface="Calibri" panose="020F0502020204030204" pitchFamily="34" charset="0"/>
                <a:ea typeface="Calibri" panose="020F0502020204030204" pitchFamily="34" charset="0"/>
                <a:cs typeface="B Mitra" panose="00000400000000000000" pitchFamily="2" charset="-78"/>
              </a:rPr>
              <a:t> مخلوط کرد ( طبق شکل ۴ ) و یکبار، آزمون کرد.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pic>
        <p:nvPicPr>
          <p:cNvPr id="4" name="Picture 3">
            <a:extLst>
              <a:ext uri="{FF2B5EF4-FFF2-40B4-BE49-F238E27FC236}">
                <a16:creationId xmlns:a16="http://schemas.microsoft.com/office/drawing/2014/main" id="{EA71AC6D-AA6C-404E-970C-CE09859301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260" y="1773427"/>
            <a:ext cx="3670169" cy="2194189"/>
          </a:xfrm>
          <a:prstGeom prst="rect">
            <a:avLst/>
          </a:prstGeom>
          <a:noFill/>
          <a:ln>
            <a:solidFill>
              <a:schemeClr val="tx1"/>
            </a:solidFill>
          </a:ln>
        </p:spPr>
      </p:pic>
      <p:pic>
        <p:nvPicPr>
          <p:cNvPr id="5" name="Picture 4">
            <a:extLst>
              <a:ext uri="{FF2B5EF4-FFF2-40B4-BE49-F238E27FC236}">
                <a16:creationId xmlns:a16="http://schemas.microsoft.com/office/drawing/2014/main" id="{9102F69C-5574-4EC7-AEFB-BD5F5B5131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0710" y="1773427"/>
            <a:ext cx="3670169" cy="219418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468E2F-4006-4BB7-B11A-15231CA30E77}"/>
                  </a:ext>
                </a:extLst>
              </p:cNvPr>
              <p:cNvSpPr txBox="1"/>
              <p:nvPr/>
            </p:nvSpPr>
            <p:spPr>
              <a:xfrm>
                <a:off x="556181" y="3518758"/>
                <a:ext cx="11378152" cy="3800015"/>
              </a:xfrm>
              <a:prstGeom prst="rect">
                <a:avLst/>
              </a:prstGeom>
              <a:noFill/>
            </p:spPr>
            <p:txBody>
              <a:bodyPr wrap="square" rtlCol="1">
                <a:spAutoFit/>
              </a:bodyPr>
              <a:lstStyle/>
              <a:p>
                <a:pPr marR="0" lvl="0" algn="r" rtl="1">
                  <a:lnSpc>
                    <a:spcPct val="115000"/>
                  </a:lnSpc>
                  <a:spcBef>
                    <a:spcPts val="0"/>
                  </a:spcBef>
                  <a:spcAft>
                    <a:spcPts val="800"/>
                  </a:spcAft>
                </a:pPr>
                <a:r>
                  <a:rPr lang="fa-IR" sz="2000" b="1" cap="all" dirty="0">
                    <a:solidFill>
                      <a:schemeClr val="accent1">
                        <a:lumMod val="50000"/>
                      </a:schemeClr>
                    </a:solidFill>
                    <a:latin typeface="Calibri Light" panose="020F0302020204030204" pitchFamily="34" charset="0"/>
                    <a:cs typeface="B Mitra" panose="00000400000000000000" pitchFamily="2" charset="-78"/>
                  </a:rPr>
                  <a:t>سری </a:t>
                </a:r>
                <a:r>
                  <a:rPr lang="fa-IR" sz="2000" b="1" cap="all" dirty="0" err="1">
                    <a:solidFill>
                      <a:schemeClr val="accent1">
                        <a:lumMod val="50000"/>
                      </a:schemeClr>
                    </a:solidFill>
                    <a:latin typeface="Calibri Light" panose="020F0302020204030204" pitchFamily="34" charset="0"/>
                    <a:cs typeface="B Mitra" panose="00000400000000000000" pitchFamily="2" charset="-78"/>
                  </a:rPr>
                  <a:t>رقت‌های</a:t>
                </a:r>
                <a:r>
                  <a:rPr lang="fa-IR" sz="2000" b="1" cap="all" dirty="0">
                    <a:solidFill>
                      <a:schemeClr val="accent1">
                        <a:lumMod val="50000"/>
                      </a:schemeClr>
                    </a:solidFill>
                    <a:latin typeface="Calibri Light" panose="020F0302020204030204" pitchFamily="34" charset="0"/>
                    <a:cs typeface="B Mitra" panose="00000400000000000000" pitchFamily="2" charset="-78"/>
                  </a:rPr>
                  <a:t> اعشاری</a:t>
                </a:r>
                <a:endParaRPr lang="en-US" sz="2000" b="1" cap="all" dirty="0">
                  <a:solidFill>
                    <a:schemeClr val="accent1">
                      <a:lumMod val="50000"/>
                    </a:schemeClr>
                  </a:solidFill>
                  <a:latin typeface="Calibri Light" panose="020F0302020204030204" pitchFamily="34" charset="0"/>
                  <a:cs typeface="B Mitra" panose="00000400000000000000" pitchFamily="2" charset="-78"/>
                </a:endParaRPr>
              </a:p>
              <a:p>
                <a:pPr marL="0" marR="0" algn="just" rtl="1">
                  <a:lnSpc>
                    <a:spcPct val="150000"/>
                  </a:lnSpc>
                  <a:spcBef>
                    <a:spcPts val="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برای </a:t>
                </a:r>
                <a:r>
                  <a:rPr lang="fa-IR" sz="1800" dirty="0" err="1">
                    <a:effectLst/>
                    <a:latin typeface="Calibri" panose="020F0502020204030204" pitchFamily="34" charset="0"/>
                    <a:ea typeface="Calibri" panose="020F0502020204030204" pitchFamily="34" charset="0"/>
                    <a:cs typeface="B Mitra" panose="00000400000000000000" pitchFamily="2" charset="-78"/>
                  </a:rPr>
                  <a:t>آزمون‌های</a:t>
                </a:r>
                <a:r>
                  <a:rPr lang="fa-IR" sz="1800" dirty="0">
                    <a:effectLst/>
                    <a:latin typeface="Calibri" panose="020F0502020204030204" pitchFamily="34" charset="0"/>
                    <a:ea typeface="Calibri" panose="020F0502020204030204" pitchFamily="34" charset="0"/>
                    <a:cs typeface="B Mitra" panose="00000400000000000000" pitchFamily="2" charset="-78"/>
                  </a:rPr>
                  <a:t> شمارش، با استفاده از </a:t>
                </a:r>
                <a:r>
                  <a:rPr lang="fa-IR" sz="1800" dirty="0" err="1">
                    <a:effectLst/>
                    <a:latin typeface="Calibri" panose="020F0502020204030204" pitchFamily="34" charset="0"/>
                    <a:ea typeface="Calibri" panose="020F0502020204030204" pitchFamily="34" charset="0"/>
                    <a:cs typeface="B Mitra" panose="00000400000000000000" pitchFamily="2" charset="-78"/>
                  </a:rPr>
                  <a:t>پی‌پت</a:t>
                </a:r>
                <a:r>
                  <a:rPr lang="fa-IR" sz="1800" dirty="0">
                    <a:effectLst/>
                    <a:latin typeface="Calibri" panose="020F0502020204030204" pitchFamily="34" charset="0"/>
                    <a:ea typeface="Calibri" panose="020F0502020204030204" pitchFamily="34" charset="0"/>
                    <a:cs typeface="B Mitra" panose="00000400000000000000" pitchFamily="2" charset="-78"/>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B Mitra" panose="00000400000000000000" pitchFamily="2" charset="-78"/>
                      </a:rPr>
                      <m:t>1</m:t>
                    </m:r>
                    <m:r>
                      <a:rPr lang="en-US" sz="1800" i="1">
                        <a:effectLst/>
                        <a:latin typeface="Cambria Math" panose="02040503050406030204" pitchFamily="18" charset="0"/>
                        <a:ea typeface="Calibri" panose="020F0502020204030204" pitchFamily="34" charset="0"/>
                        <a:cs typeface="B Mitra" panose="00000400000000000000" pitchFamily="2" charset="-78"/>
                      </a:rPr>
                      <m:t> </m:t>
                    </m:r>
                    <m:r>
                      <a:rPr lang="en-US" sz="1800" i="1">
                        <a:effectLst/>
                        <a:latin typeface="Cambria Math" panose="02040503050406030204" pitchFamily="18" charset="0"/>
                        <a:ea typeface="Calibri" panose="020F0502020204030204" pitchFamily="34" charset="0"/>
                        <a:cs typeface="B Mitra" panose="00000400000000000000" pitchFamily="2" charset="-78"/>
                      </a:rPr>
                      <m:t>𝑚𝑙</m:t>
                    </m:r>
                    <m:r>
                      <a:rPr lang="en-US" sz="1800" i="1">
                        <a:effectLst/>
                        <a:latin typeface="Cambria Math" panose="02040503050406030204" pitchFamily="18" charset="0"/>
                        <a:ea typeface="Calibri" panose="020F0502020204030204" pitchFamily="34" charset="0"/>
                        <a:cs typeface="B Mitra" panose="00000400000000000000" pitchFamily="2" charset="-78"/>
                      </a:rPr>
                      <m:t> ±</m:t>
                    </m:r>
                    <m:r>
                      <a:rPr lang="en-US" sz="1800" i="1">
                        <a:effectLst/>
                        <a:latin typeface="Cambria Math" panose="02040503050406030204" pitchFamily="18" charset="0"/>
                        <a:ea typeface="Calibri" panose="020F0502020204030204" pitchFamily="34" charset="0"/>
                        <a:cs typeface="B Mitra" panose="00000400000000000000" pitchFamily="2" charset="-78"/>
                      </a:rPr>
                      <m:t>0</m:t>
                    </m:r>
                    <m:r>
                      <a:rPr lang="en-US" sz="1800" i="1">
                        <a:effectLst/>
                        <a:latin typeface="Cambria Math" panose="02040503050406030204" pitchFamily="18" charset="0"/>
                        <a:ea typeface="Calibri" panose="020F0502020204030204" pitchFamily="34" charset="0"/>
                        <a:cs typeface="B Mitra" panose="00000400000000000000" pitchFamily="2" charset="-78"/>
                      </a:rPr>
                      <m:t>.</m:t>
                    </m:r>
                    <m:r>
                      <a:rPr lang="en-US" sz="1800" i="1">
                        <a:effectLst/>
                        <a:latin typeface="Cambria Math" panose="02040503050406030204" pitchFamily="18" charset="0"/>
                        <a:ea typeface="Calibri" panose="020F0502020204030204" pitchFamily="34" charset="0"/>
                        <a:cs typeface="B Mitra" panose="00000400000000000000" pitchFamily="2" charset="-78"/>
                      </a:rPr>
                      <m:t>02</m:t>
                    </m:r>
                    <m:r>
                      <a:rPr lang="en-US" sz="1800" i="1">
                        <a:effectLst/>
                        <a:latin typeface="Cambria Math" panose="02040503050406030204" pitchFamily="18" charset="0"/>
                        <a:ea typeface="Calibri" panose="020F0502020204030204" pitchFamily="34" charset="0"/>
                        <a:cs typeface="B Mitra" panose="00000400000000000000" pitchFamily="2" charset="-78"/>
                      </a:rPr>
                      <m:t> </m:t>
                    </m:r>
                    <m:r>
                      <a:rPr lang="en-US" sz="1800" i="1">
                        <a:effectLst/>
                        <a:latin typeface="Cambria Math" panose="02040503050406030204" pitchFamily="18" charset="0"/>
                        <a:ea typeface="Calibri" panose="020F0502020204030204" pitchFamily="34" charset="0"/>
                        <a:cs typeface="B Mitra" panose="00000400000000000000" pitchFamily="2" charset="-78"/>
                      </a:rPr>
                      <m:t>𝑚𝑙</m:t>
                    </m:r>
                  </m:oMath>
                </a14:m>
                <a:r>
                  <a:rPr lang="en-US" sz="1800" dirty="0">
                    <a:effectLst/>
                    <a:latin typeface="Calibri" panose="020F0502020204030204" pitchFamily="34" charset="0"/>
                    <a:ea typeface="Times New Roman" panose="02020603050405020304" pitchFamily="18" charset="0"/>
                    <a:cs typeface="B Mitra" panose="00000400000000000000" pitchFamily="2" charset="-78"/>
                  </a:rPr>
                  <a:t>  </a:t>
                </a:r>
                <a:r>
                  <a:rPr lang="fa-IR" sz="1800" dirty="0">
                    <a:effectLst/>
                    <a:latin typeface="Calibri" panose="020F0502020204030204" pitchFamily="34" charset="0"/>
                    <a:ea typeface="Times New Roman" panose="02020603050405020304" pitchFamily="18" charset="0"/>
                    <a:cs typeface="B Mitra" panose="00000400000000000000" pitchFamily="2" charset="-78"/>
                  </a:rPr>
                  <a:t> از سوسپانسیون اولیه را به لوله حاوی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B Mitra" panose="00000400000000000000" pitchFamily="2" charset="-78"/>
                      </a:rPr>
                      <m:t>9</m:t>
                    </m:r>
                    <m:r>
                      <a:rPr lang="en-US" sz="1800" i="1">
                        <a:effectLst/>
                        <a:latin typeface="Cambria Math" panose="02040503050406030204" pitchFamily="18" charset="0"/>
                        <a:ea typeface="Times New Roman" panose="02020603050405020304" pitchFamily="18" charset="0"/>
                        <a:cs typeface="B Mitra" panose="00000400000000000000" pitchFamily="2" charset="-78"/>
                      </a:rPr>
                      <m:t> </m:t>
                    </m:r>
                    <m:r>
                      <a:rPr lang="en-US" sz="1800" i="1">
                        <a:effectLst/>
                        <a:latin typeface="Cambria Math" panose="02040503050406030204" pitchFamily="18" charset="0"/>
                        <a:ea typeface="Times New Roman" panose="02020603050405020304" pitchFamily="18" charset="0"/>
                        <a:cs typeface="B Mitra" panose="00000400000000000000" pitchFamily="2" charset="-78"/>
                      </a:rPr>
                      <m:t>𝑚𝑙</m:t>
                    </m:r>
                    <m:r>
                      <a:rPr lang="en-US" sz="1800" i="1">
                        <a:effectLst/>
                        <a:latin typeface="Cambria Math" panose="02040503050406030204" pitchFamily="18" charset="0"/>
                        <a:ea typeface="Times New Roman" panose="02020603050405020304" pitchFamily="18" charset="0"/>
                        <a:cs typeface="B Mitra" panose="00000400000000000000" pitchFamily="2" charset="-78"/>
                      </a:rPr>
                      <m:t> ±</m:t>
                    </m:r>
                    <m:r>
                      <a:rPr lang="en-US" sz="1800" i="1">
                        <a:effectLst/>
                        <a:latin typeface="Cambria Math" panose="02040503050406030204" pitchFamily="18" charset="0"/>
                        <a:ea typeface="Times New Roman" panose="02020603050405020304" pitchFamily="18" charset="0"/>
                        <a:cs typeface="B Mitra" panose="00000400000000000000" pitchFamily="2" charset="-78"/>
                      </a:rPr>
                      <m:t>0</m:t>
                    </m:r>
                    <m:r>
                      <a:rPr lang="en-US" sz="1800" i="1">
                        <a:effectLst/>
                        <a:latin typeface="Cambria Math" panose="02040503050406030204" pitchFamily="18" charset="0"/>
                        <a:ea typeface="Times New Roman" panose="02020603050405020304" pitchFamily="18" charset="0"/>
                        <a:cs typeface="B Mitra" panose="00000400000000000000" pitchFamily="2" charset="-78"/>
                      </a:rPr>
                      <m:t>.</m:t>
                    </m:r>
                    <m:r>
                      <a:rPr lang="en-US" sz="1800" i="1">
                        <a:effectLst/>
                        <a:latin typeface="Cambria Math" panose="02040503050406030204" pitchFamily="18" charset="0"/>
                        <a:ea typeface="Times New Roman" panose="02020603050405020304" pitchFamily="18" charset="0"/>
                        <a:cs typeface="B Mitra" panose="00000400000000000000" pitchFamily="2" charset="-78"/>
                      </a:rPr>
                      <m:t>2</m:t>
                    </m:r>
                    <m:r>
                      <a:rPr lang="en-US" sz="1800" i="1">
                        <a:effectLst/>
                        <a:latin typeface="Cambria Math" panose="02040503050406030204" pitchFamily="18" charset="0"/>
                        <a:ea typeface="Times New Roman" panose="02020603050405020304" pitchFamily="18" charset="0"/>
                        <a:cs typeface="B Mitra" panose="00000400000000000000" pitchFamily="2" charset="-78"/>
                      </a:rPr>
                      <m:t> </m:t>
                    </m:r>
                    <m:r>
                      <a:rPr lang="en-US" sz="1800" i="1">
                        <a:effectLst/>
                        <a:latin typeface="Cambria Math" panose="02040503050406030204" pitchFamily="18" charset="0"/>
                        <a:ea typeface="Times New Roman" panose="02020603050405020304" pitchFamily="18" charset="0"/>
                        <a:cs typeface="B Mitra" panose="00000400000000000000" pitchFamily="2" charset="-78"/>
                      </a:rPr>
                      <m:t>𝑚𝑙</m:t>
                    </m:r>
                  </m:oMath>
                </a14:m>
                <a:r>
                  <a:rPr lang="fa-IR" sz="1800" dirty="0">
                    <a:effectLst/>
                    <a:latin typeface="Calibri" panose="020F0502020204030204" pitchFamily="34" charset="0"/>
                    <a:ea typeface="Times New Roman" panose="02020603050405020304" pitchFamily="18" charset="0"/>
                    <a:cs typeface="B Mitra" panose="00000400000000000000" pitchFamily="2" charset="-78"/>
                  </a:rPr>
                  <a:t> محلول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رقیق‌کننده</a:t>
                </a:r>
                <a:r>
                  <a:rPr lang="fa-IR" sz="1800" dirty="0">
                    <a:effectLst/>
                    <a:latin typeface="Calibri" panose="020F0502020204030204" pitchFamily="34" charset="0"/>
                    <a:ea typeface="Times New Roman" panose="02020603050405020304" pitchFamily="18" charset="0"/>
                    <a:cs typeface="B Mitra" panose="00000400000000000000" pitchFamily="2" charset="-78"/>
                  </a:rPr>
                  <a:t> سترون در دمای محیط آزمایشگاه انتقال دهید. به منظور به حداقل رساندن آلودگی متقاطع، از هرگونه تماس بین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پی‌پت</a:t>
                </a:r>
                <a:r>
                  <a:rPr lang="fa-IR" sz="1800" dirty="0">
                    <a:effectLst/>
                    <a:latin typeface="Calibri" panose="020F0502020204030204" pitchFamily="34" charset="0"/>
                    <a:ea typeface="Times New Roman" panose="02020603050405020304" pitchFamily="18" charset="0"/>
                    <a:cs typeface="B Mitra" panose="00000400000000000000" pitchFamily="2" charset="-78"/>
                  </a:rPr>
                  <a:t> حاوی ماده تلقیح و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رقیق‌کننده</a:t>
                </a:r>
                <a:r>
                  <a:rPr lang="fa-IR" sz="1800" dirty="0">
                    <a:effectLst/>
                    <a:latin typeface="Calibri" panose="020F0502020204030204" pitchFamily="34" charset="0"/>
                    <a:ea typeface="Times New Roman" panose="02020603050405020304" pitchFamily="18" charset="0"/>
                    <a:cs typeface="B Mitra" panose="00000400000000000000" pitchFamily="2" charset="-78"/>
                  </a:rPr>
                  <a:t> سترون جلوگیری کنید.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B Mitra" panose="00000400000000000000" pitchFamily="2" charset="-78"/>
                  </a:rPr>
                  <a:t>برای دقت مناسب، بیش از 1 سانتیمتر از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پی‌پت</a:t>
                </a:r>
                <a:r>
                  <a:rPr lang="fa-IR" sz="1800" dirty="0">
                    <a:effectLst/>
                    <a:latin typeface="Calibri" panose="020F0502020204030204" pitchFamily="34" charset="0"/>
                    <a:ea typeface="Times New Roman" panose="02020603050405020304" pitchFamily="18" charset="0"/>
                    <a:cs typeface="B Mitra" panose="00000400000000000000" pitchFamily="2" charset="-78"/>
                  </a:rPr>
                  <a:t> را داخل سوسپانسیون اولیه فرو نکنید و از کشیدن ذرات ماده غذایی جلوگیری کنید.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B Mitra" panose="00000400000000000000" pitchFamily="2" charset="-78"/>
                  </a:rPr>
                  <a:t>به مدت زمان 5 تا 10 ثانیه به طور کامل و با استفاده از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همزن</a:t>
                </a:r>
                <a:r>
                  <a:rPr lang="fa-IR" sz="1800" dirty="0">
                    <a:effectLst/>
                    <a:latin typeface="Calibri" panose="020F0502020204030204" pitchFamily="34" charset="0"/>
                    <a:ea typeface="Times New Roman" panose="02020603050405020304" pitchFamily="18" charset="0"/>
                    <a:cs typeface="B Mitra" panose="00000400000000000000" pitchFamily="2" charset="-78"/>
                  </a:rPr>
                  <a:t> مکانیکی هم بزنید تا رقت </a:t>
                </a:r>
                <a:r>
                  <a:rPr lang="fa-IR" sz="1800" baseline="30000" dirty="0">
                    <a:effectLst/>
                    <a:latin typeface="Calibri" panose="020F0502020204030204" pitchFamily="34" charset="0"/>
                    <a:ea typeface="Times New Roman" panose="02020603050405020304" pitchFamily="18" charset="0"/>
                    <a:cs typeface="B Mitra" panose="00000400000000000000" pitchFamily="2" charset="-78"/>
                  </a:rPr>
                  <a:t>2-</a:t>
                </a:r>
                <a:r>
                  <a:rPr lang="fa-IR" sz="1800" dirty="0">
                    <a:effectLst/>
                    <a:latin typeface="Calibri" panose="020F0502020204030204" pitchFamily="34" charset="0"/>
                    <a:ea typeface="Times New Roman" panose="02020603050405020304" pitchFamily="18" charset="0"/>
                    <a:cs typeface="B Mitra" panose="00000400000000000000" pitchFamily="2" charset="-78"/>
                  </a:rPr>
                  <a:t>10 به دست آید.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B Mitra" panose="00000400000000000000" pitchFamily="2" charset="-78"/>
                  </a:rPr>
                  <a:t>در صورت لزوم، به همین ترتیب با استفاده از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رقت‌های</a:t>
                </a:r>
                <a:r>
                  <a:rPr lang="fa-IR" sz="1800" dirty="0">
                    <a:effectLst/>
                    <a:latin typeface="Calibri" panose="020F0502020204030204" pitchFamily="34" charset="0"/>
                    <a:ea typeface="Times New Roman" panose="02020603050405020304" pitchFamily="18" charset="0"/>
                    <a:cs typeface="B Mitra" panose="00000400000000000000" pitchFamily="2" charset="-78"/>
                  </a:rPr>
                  <a:t> </a:t>
                </a:r>
                <a:r>
                  <a:rPr lang="fa-IR" sz="1800" baseline="30000" dirty="0">
                    <a:effectLst/>
                    <a:latin typeface="Calibri" panose="020F0502020204030204" pitchFamily="34" charset="0"/>
                    <a:ea typeface="Times New Roman" panose="02020603050405020304" pitchFamily="18" charset="0"/>
                    <a:cs typeface="B Mitra" panose="00000400000000000000" pitchFamily="2" charset="-78"/>
                  </a:rPr>
                  <a:t>2-</a:t>
                </a:r>
                <a:r>
                  <a:rPr lang="fa-IR" sz="1800" dirty="0">
                    <a:effectLst/>
                    <a:latin typeface="Calibri" panose="020F0502020204030204" pitchFamily="34" charset="0"/>
                    <a:ea typeface="Times New Roman" panose="02020603050405020304" pitchFamily="18" charset="0"/>
                    <a:cs typeface="B Mitra" panose="00000400000000000000" pitchFamily="2" charset="-78"/>
                  </a:rPr>
                  <a:t>10 و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پی‌پت</a:t>
                </a:r>
                <a:r>
                  <a:rPr lang="fa-IR" sz="1800" dirty="0">
                    <a:effectLst/>
                    <a:latin typeface="Calibri" panose="020F0502020204030204" pitchFamily="34" charset="0"/>
                    <a:ea typeface="Times New Roman" panose="02020603050405020304" pitchFamily="18" charset="0"/>
                    <a:cs typeface="B Mitra" panose="00000400000000000000" pitchFamily="2" charset="-78"/>
                  </a:rPr>
                  <a:t> سترون،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رقت‌های</a:t>
                </a:r>
                <a:r>
                  <a:rPr lang="fa-IR" sz="1800" dirty="0">
                    <a:effectLst/>
                    <a:latin typeface="Calibri" panose="020F0502020204030204" pitchFamily="34" charset="0"/>
                    <a:ea typeface="Times New Roman" panose="02020603050405020304" pitchFamily="18" charset="0"/>
                    <a:cs typeface="B Mitra" panose="00000400000000000000" pitchFamily="2" charset="-78"/>
                  </a:rPr>
                  <a:t> </a:t>
                </a:r>
                <a:r>
                  <a:rPr lang="fa-IR" sz="1800" baseline="30000" dirty="0">
                    <a:effectLst/>
                    <a:latin typeface="Calibri" panose="020F0502020204030204" pitchFamily="34" charset="0"/>
                    <a:ea typeface="Times New Roman" panose="02020603050405020304" pitchFamily="18" charset="0"/>
                    <a:cs typeface="B Mitra" panose="00000400000000000000" pitchFamily="2" charset="-78"/>
                  </a:rPr>
                  <a:t>3-</a:t>
                </a:r>
                <a:r>
                  <a:rPr lang="fa-IR" sz="1800" dirty="0">
                    <a:effectLst/>
                    <a:latin typeface="Calibri" panose="020F0502020204030204" pitchFamily="34" charset="0"/>
                    <a:ea typeface="Times New Roman" panose="02020603050405020304" pitchFamily="18" charset="0"/>
                    <a:cs typeface="B Mitra" panose="00000400000000000000" pitchFamily="2" charset="-78"/>
                  </a:rPr>
                  <a:t>10 و 10</a:t>
                </a:r>
                <a:r>
                  <a:rPr lang="fa-IR" sz="1800" baseline="30000" dirty="0">
                    <a:effectLst/>
                    <a:latin typeface="Calibri" panose="020F0502020204030204" pitchFamily="34" charset="0"/>
                    <a:ea typeface="Times New Roman" panose="02020603050405020304" pitchFamily="18" charset="0"/>
                    <a:cs typeface="B Mitra" panose="00000400000000000000" pitchFamily="2" charset="-78"/>
                  </a:rPr>
                  <a:t>-4</a:t>
                </a:r>
                <a:r>
                  <a:rPr lang="fa-IR" sz="1800" dirty="0">
                    <a:effectLst/>
                    <a:latin typeface="Calibri" panose="020F0502020204030204" pitchFamily="34" charset="0"/>
                    <a:ea typeface="Times New Roman" panose="02020603050405020304" pitchFamily="18" charset="0"/>
                    <a:cs typeface="B Mitra" panose="00000400000000000000" pitchFamily="2" charset="-78"/>
                  </a:rPr>
                  <a:t> و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رقت‌های</a:t>
                </a:r>
                <a:r>
                  <a:rPr lang="fa-IR" sz="1800" dirty="0">
                    <a:effectLst/>
                    <a:latin typeface="Calibri" panose="020F0502020204030204" pitchFamily="34" charset="0"/>
                    <a:ea typeface="Times New Roman" panose="02020603050405020304" pitchFamily="18" charset="0"/>
                    <a:cs typeface="B Mitra" panose="00000400000000000000" pitchFamily="2" charset="-78"/>
                  </a:rPr>
                  <a:t> بعدی را تهیه کنید تا حدی که شمارش تعداد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میکروارگانیسم‌ها</a:t>
                </a:r>
                <a:r>
                  <a:rPr lang="fa-IR" sz="1800" dirty="0">
                    <a:effectLst/>
                    <a:latin typeface="Calibri" panose="020F0502020204030204" pitchFamily="34" charset="0"/>
                    <a:ea typeface="Times New Roman" panose="02020603050405020304" pitchFamily="18" charset="0"/>
                    <a:cs typeface="B Mitra" panose="00000400000000000000" pitchFamily="2" charset="-78"/>
                  </a:rPr>
                  <a:t> در دامنه مطلوب باشد. توالی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آماده‌سازی</a:t>
                </a:r>
                <a:r>
                  <a:rPr lang="fa-IR" sz="1800" dirty="0">
                    <a:effectLst/>
                    <a:latin typeface="Calibri" panose="020F0502020204030204" pitchFamily="34" charset="0"/>
                    <a:ea typeface="Times New Roman" panose="02020603050405020304" pitchFamily="18" charset="0"/>
                    <a:cs typeface="B Mitra" panose="00000400000000000000" pitchFamily="2" charset="-78"/>
                  </a:rPr>
                  <a:t> سوسپانسیون اولیه و </a:t>
                </a:r>
                <a:r>
                  <a:rPr lang="fa-IR" sz="1800" dirty="0" err="1">
                    <a:effectLst/>
                    <a:latin typeface="Calibri" panose="020F0502020204030204" pitchFamily="34" charset="0"/>
                    <a:ea typeface="Times New Roman" panose="02020603050405020304" pitchFamily="18" charset="0"/>
                    <a:cs typeface="B Mitra" panose="00000400000000000000" pitchFamily="2" charset="-78"/>
                  </a:rPr>
                  <a:t>رقت‌های</a:t>
                </a:r>
                <a:r>
                  <a:rPr lang="fa-IR" sz="1800" dirty="0">
                    <a:effectLst/>
                    <a:latin typeface="Calibri" panose="020F0502020204030204" pitchFamily="34" charset="0"/>
                    <a:ea typeface="Times New Roman" panose="02020603050405020304" pitchFamily="18" charset="0"/>
                    <a:cs typeface="B Mitra" panose="00000400000000000000" pitchFamily="2" charset="-78"/>
                  </a:rPr>
                  <a:t> اعشاری برای سطوح مختلف آلودگی و استفاده از روش کشت آمیخته، در شکل 5 نشان داده شده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mc:Choice>
        <mc:Fallback xmlns="">
          <p:sp>
            <p:nvSpPr>
              <p:cNvPr id="6" name="TextBox 5">
                <a:extLst>
                  <a:ext uri="{FF2B5EF4-FFF2-40B4-BE49-F238E27FC236}">
                    <a16:creationId xmlns:a16="http://schemas.microsoft.com/office/drawing/2014/main" id="{95468E2F-4006-4BB7-B11A-15231CA30E77}"/>
                  </a:ext>
                </a:extLst>
              </p:cNvPr>
              <p:cNvSpPr txBox="1">
                <a:spLocks noRot="1" noChangeAspect="1" noMove="1" noResize="1" noEditPoints="1" noAdjustHandles="1" noChangeArrowheads="1" noChangeShapeType="1" noTextEdit="1"/>
              </p:cNvSpPr>
              <p:nvPr/>
            </p:nvSpPr>
            <p:spPr>
              <a:xfrm>
                <a:off x="556181" y="3518758"/>
                <a:ext cx="11378152" cy="3800015"/>
              </a:xfrm>
              <a:prstGeom prst="rect">
                <a:avLst/>
              </a:prstGeom>
              <a:blipFill>
                <a:blip r:embed="rId4"/>
                <a:stretch>
                  <a:fillRect l="-857" r="-536"/>
                </a:stretch>
              </a:blipFill>
            </p:spPr>
            <p:txBody>
              <a:bodyPr/>
              <a:lstStyle/>
              <a:p>
                <a:r>
                  <a:rPr lang="fa-IR">
                    <a:noFill/>
                  </a:rPr>
                  <a:t> </a:t>
                </a:r>
              </a:p>
            </p:txBody>
          </p:sp>
        </mc:Fallback>
      </mc:AlternateContent>
      <p:sp>
        <p:nvSpPr>
          <p:cNvPr id="7" name="TextBox 6">
            <a:extLst>
              <a:ext uri="{FF2B5EF4-FFF2-40B4-BE49-F238E27FC236}">
                <a16:creationId xmlns:a16="http://schemas.microsoft.com/office/drawing/2014/main" id="{58B9A364-6010-400A-A7C1-3250EA37879E}"/>
              </a:ext>
            </a:extLst>
          </p:cNvPr>
          <p:cNvSpPr txBox="1"/>
          <p:nvPr/>
        </p:nvSpPr>
        <p:spPr>
          <a:xfrm>
            <a:off x="5564956" y="1362545"/>
            <a:ext cx="3261674" cy="410882"/>
          </a:xfrm>
          <a:prstGeom prst="rect">
            <a:avLst/>
          </a:prstGeom>
          <a:noFill/>
        </p:spPr>
        <p:txBody>
          <a:bodyPr wrap="square" rtlCol="1">
            <a:spAutoFit/>
          </a:bodyPr>
          <a:lstStyle/>
          <a:p>
            <a:pPr marL="0" marR="0" algn="ctr" rtl="1">
              <a:lnSpc>
                <a:spcPct val="115000"/>
              </a:lnSpc>
              <a:spcBef>
                <a:spcPts val="0"/>
              </a:spcBef>
              <a:spcAft>
                <a:spcPts val="800"/>
              </a:spcAft>
            </a:pPr>
            <a:r>
              <a:rPr lang="fa-IR" sz="1800"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شکل4. </a:t>
            </a:r>
            <a:r>
              <a:rPr lang="fa-IR" sz="1800" dirty="0" err="1">
                <a:solidFill>
                  <a:srgbClr val="FF0000"/>
                </a:solidFill>
                <a:effectLst/>
                <a:latin typeface="Calibri" panose="020F0502020204030204" pitchFamily="34" charset="0"/>
                <a:ea typeface="Calibri" panose="020F0502020204030204" pitchFamily="34" charset="0"/>
                <a:cs typeface="B Mitra" panose="00000400000000000000" pitchFamily="2" charset="-78"/>
              </a:rPr>
              <a:t>آزمونه‌های</a:t>
            </a:r>
            <a:r>
              <a:rPr lang="fa-IR" sz="1800"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 (پیش) غنی شده مرکب</a:t>
            </a:r>
            <a:endPar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1F4BD49F-F3A3-4AB3-9092-741995D4BFB3}"/>
              </a:ext>
            </a:extLst>
          </p:cNvPr>
          <p:cNvSpPr txBox="1"/>
          <p:nvPr/>
        </p:nvSpPr>
        <p:spPr>
          <a:xfrm>
            <a:off x="1206631" y="1362545"/>
            <a:ext cx="3261674" cy="410882"/>
          </a:xfrm>
          <a:prstGeom prst="rect">
            <a:avLst/>
          </a:prstGeom>
          <a:noFill/>
        </p:spPr>
        <p:txBody>
          <a:bodyPr wrap="square" rtlCol="1">
            <a:spAutoFit/>
          </a:bodyPr>
          <a:lstStyle/>
          <a:p>
            <a:pPr marL="0" marR="0" algn="ctr" rtl="1">
              <a:lnSpc>
                <a:spcPct val="115000"/>
              </a:lnSpc>
              <a:spcBef>
                <a:spcPts val="0"/>
              </a:spcBef>
              <a:spcAft>
                <a:spcPts val="800"/>
              </a:spcAft>
            </a:pPr>
            <a:r>
              <a:rPr lang="fa-IR" sz="1800"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شکل3. </a:t>
            </a:r>
            <a:r>
              <a:rPr lang="fa-IR" sz="1800" dirty="0" err="1">
                <a:solidFill>
                  <a:srgbClr val="FF0000"/>
                </a:solidFill>
                <a:effectLst/>
                <a:latin typeface="Calibri" panose="020F0502020204030204" pitchFamily="34" charset="0"/>
                <a:ea typeface="Calibri" panose="020F0502020204030204" pitchFamily="34" charset="0"/>
                <a:cs typeface="B Mitra" panose="00000400000000000000" pitchFamily="2" charset="-78"/>
              </a:rPr>
              <a:t>آزمونه‌های</a:t>
            </a:r>
            <a:r>
              <a:rPr lang="fa-IR" sz="1800"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 مخلوط</a:t>
            </a:r>
            <a:endPar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46659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1" presetClass="entr" presetSubtype="1" fill="hold" nodeType="afterEffect">
                                  <p:stCondLst>
                                    <p:cond delay="50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1500"/>
                                        <p:tgtEl>
                                          <p:spTgt spid="4"/>
                                        </p:tgtEl>
                                      </p:cBhvr>
                                    </p:animEffect>
                                  </p:childTnLst>
                                </p:cTn>
                              </p:par>
                              <p:par>
                                <p:cTn id="23" presetID="21" presetClass="entr" presetSubtype="1" fill="hold" nodeType="withEffect">
                                  <p:stCondLst>
                                    <p:cond delay="50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1500"/>
                                        <p:tgtEl>
                                          <p:spTgt spid="5"/>
                                        </p:tgtEl>
                                      </p:cBhvr>
                                    </p:animEffect>
                                  </p:childTnLst>
                                </p:cTn>
                              </p:par>
                            </p:childTnLst>
                          </p:cTn>
                        </p:par>
                        <p:par>
                          <p:cTn id="26" fill="hold">
                            <p:stCondLst>
                              <p:cond delay="3500"/>
                            </p:stCondLst>
                            <p:childTnLst>
                              <p:par>
                                <p:cTn id="27" presetID="53" presetClass="entr" presetSubtype="16" fill="hold" nodeType="after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p:cTn id="29"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6">
                                            <p:txEl>
                                              <p:pRg st="0" end="0"/>
                                            </p:txEl>
                                          </p:spTgt>
                                        </p:tgtEl>
                                      </p:cBhvr>
                                    </p:animEffect>
                                  </p:childTnLst>
                                </p:cTn>
                              </p:par>
                            </p:childTnLst>
                          </p:cTn>
                        </p:par>
                        <p:par>
                          <p:cTn id="32" fill="hold">
                            <p:stCondLst>
                              <p:cond delay="4000"/>
                            </p:stCondLst>
                            <p:childTnLst>
                              <p:par>
                                <p:cTn id="33" presetID="53" presetClass="entr" presetSubtype="16" fill="hold" nodeType="after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 calcmode="lin" valueType="num">
                                      <p:cBhvr>
                                        <p:cTn id="35"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37" dur="500"/>
                                        <p:tgtEl>
                                          <p:spTgt spid="6">
                                            <p:txEl>
                                              <p:pRg st="1" end="1"/>
                                            </p:txEl>
                                          </p:spTgt>
                                        </p:tgtEl>
                                      </p:cBhvr>
                                    </p:animEffect>
                                  </p:childTnLst>
                                </p:cTn>
                              </p:par>
                            </p:childTnLst>
                          </p:cTn>
                        </p:par>
                        <p:par>
                          <p:cTn id="38" fill="hold">
                            <p:stCondLst>
                              <p:cond delay="4500"/>
                            </p:stCondLst>
                            <p:childTnLst>
                              <p:par>
                                <p:cTn id="39" presetID="53" presetClass="entr" presetSubtype="16" fill="hold" nodeType="after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 calcmode="lin" valueType="num">
                                      <p:cBhvr>
                                        <p:cTn id="41"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42"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43" dur="500"/>
                                        <p:tgtEl>
                                          <p:spTgt spid="6">
                                            <p:txEl>
                                              <p:pRg st="2" end="2"/>
                                            </p:txEl>
                                          </p:spTgt>
                                        </p:tgtEl>
                                      </p:cBhvr>
                                    </p:animEffect>
                                  </p:childTnLst>
                                </p:cTn>
                              </p:par>
                            </p:childTnLst>
                          </p:cTn>
                        </p:par>
                        <p:par>
                          <p:cTn id="44" fill="hold">
                            <p:stCondLst>
                              <p:cond delay="5000"/>
                            </p:stCondLst>
                            <p:childTnLst>
                              <p:par>
                                <p:cTn id="45" presetID="53" presetClass="entr" presetSubtype="16" fill="hold" nodeType="after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 calcmode="lin" valueType="num">
                                      <p:cBhvr>
                                        <p:cTn id="47"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48"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49" dur="500"/>
                                        <p:tgtEl>
                                          <p:spTgt spid="6">
                                            <p:txEl>
                                              <p:pRg st="3" end="3"/>
                                            </p:txEl>
                                          </p:spTgt>
                                        </p:tgtEl>
                                      </p:cBhvr>
                                    </p:animEffect>
                                  </p:childTnLst>
                                </p:cTn>
                              </p:par>
                            </p:childTnLst>
                          </p:cTn>
                        </p:par>
                        <p:par>
                          <p:cTn id="50" fill="hold">
                            <p:stCondLst>
                              <p:cond delay="5500"/>
                            </p:stCondLst>
                            <p:childTnLst>
                              <p:par>
                                <p:cTn id="51" presetID="53" presetClass="entr" presetSubtype="16" fill="hold" nodeType="after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anim calcmode="lin" valueType="num">
                                      <p:cBhvr>
                                        <p:cTn id="53"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54"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5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DCA1-C6EB-4627-A717-C9306B3EE9F8}"/>
              </a:ext>
            </a:extLst>
          </p:cNvPr>
          <p:cNvSpPr>
            <a:spLocks noGrp="1"/>
          </p:cNvSpPr>
          <p:nvPr>
            <p:ph type="title"/>
          </p:nvPr>
        </p:nvSpPr>
        <p:spPr>
          <a:xfrm>
            <a:off x="4408115" y="100377"/>
            <a:ext cx="7633056" cy="766889"/>
          </a:xfrm>
        </p:spPr>
        <p:txBody>
          <a:bodyPr>
            <a:normAutofit fontScale="90000"/>
          </a:bodyPr>
          <a:lstStyle/>
          <a:p>
            <a:r>
              <a:rPr lang="fa-IR" sz="3200" b="1" dirty="0" err="1">
                <a:effectLst/>
                <a:latin typeface="Calibri" panose="020F0502020204030204" pitchFamily="34" charset="0"/>
                <a:ea typeface="Calibri" panose="020F0502020204030204" pitchFamily="34" charset="0"/>
                <a:cs typeface="B Mitra" panose="00000400000000000000" pitchFamily="2" charset="-78"/>
              </a:rPr>
              <a:t>سری‌های</a:t>
            </a:r>
            <a:r>
              <a:rPr lang="fa-IR" sz="3200" b="1" dirty="0">
                <a:effectLst/>
                <a:latin typeface="Calibri" panose="020F0502020204030204" pitchFamily="34" charset="0"/>
                <a:ea typeface="Calibri" panose="020F0502020204030204" pitchFamily="34" charset="0"/>
                <a:cs typeface="B Mitra" panose="00000400000000000000" pitchFamily="2" charset="-78"/>
              </a:rPr>
              <a:t> دیگر رقت</a:t>
            </a:r>
            <a:br>
              <a:rPr lang="en-US" sz="3200" dirty="0">
                <a:effectLst/>
                <a:latin typeface="Calibri" panose="020F0502020204030204" pitchFamily="34" charset="0"/>
                <a:ea typeface="Calibri" panose="020F0502020204030204" pitchFamily="34" charset="0"/>
                <a:cs typeface="B Nazanin" panose="00000400000000000000" pitchFamily="2" charset="-78"/>
              </a:rPr>
            </a:br>
            <a:endParaRPr lang="fa-IR" dirty="0"/>
          </a:p>
        </p:txBody>
      </p:sp>
      <p:sp>
        <p:nvSpPr>
          <p:cNvPr id="3" name="Content Placeholder 2">
            <a:extLst>
              <a:ext uri="{FF2B5EF4-FFF2-40B4-BE49-F238E27FC236}">
                <a16:creationId xmlns:a16="http://schemas.microsoft.com/office/drawing/2014/main" id="{70A34758-CAE0-4591-80D2-0F02B28DAEDB}"/>
              </a:ext>
            </a:extLst>
          </p:cNvPr>
          <p:cNvSpPr>
            <a:spLocks noGrp="1"/>
          </p:cNvSpPr>
          <p:nvPr>
            <p:ph idx="1"/>
          </p:nvPr>
        </p:nvSpPr>
        <p:spPr>
          <a:xfrm>
            <a:off x="6781036" y="938708"/>
            <a:ext cx="5047109" cy="3424107"/>
          </a:xfrm>
        </p:spPr>
        <p:txBody>
          <a:bodyPr/>
          <a:lstStyle/>
          <a:p>
            <a:pPr marL="0" marR="0" rtl="1">
              <a:spcBef>
                <a:spcPts val="0"/>
              </a:spcBef>
              <a:spcAft>
                <a:spcPts val="800"/>
              </a:spcAft>
            </a:pPr>
            <a:r>
              <a:rPr lang="fa-IR" sz="1800" dirty="0" err="1">
                <a:effectLst/>
                <a:latin typeface="Calibri" panose="020F0502020204030204" pitchFamily="34" charset="0"/>
                <a:ea typeface="Calibri" panose="020F0502020204030204" pitchFamily="34" charset="0"/>
                <a:cs typeface="B Mitra" panose="00000400000000000000" pitchFamily="2" charset="-78"/>
              </a:rPr>
              <a:t>سری‌های</a:t>
            </a:r>
            <a:r>
              <a:rPr lang="fa-IR" sz="1800" dirty="0">
                <a:effectLst/>
                <a:latin typeface="Calibri" panose="020F0502020204030204" pitchFamily="34" charset="0"/>
                <a:ea typeface="Calibri" panose="020F0502020204030204" pitchFamily="34" charset="0"/>
                <a:cs typeface="B Mitra" panose="00000400000000000000" pitchFamily="2" charset="-78"/>
              </a:rPr>
              <a:t> دیگر </a:t>
            </a:r>
            <a:r>
              <a:rPr lang="fa-IR" sz="1800" dirty="0" err="1">
                <a:effectLst/>
                <a:latin typeface="Calibri" panose="020F0502020204030204" pitchFamily="34" charset="0"/>
                <a:ea typeface="Calibri" panose="020F0502020204030204" pitchFamily="34" charset="0"/>
                <a:cs typeface="B Mitra" panose="00000400000000000000" pitchFamily="2" charset="-78"/>
              </a:rPr>
              <a:t>رقت‌های</a:t>
            </a:r>
            <a:r>
              <a:rPr lang="fa-IR" sz="1800" dirty="0">
                <a:effectLst/>
                <a:latin typeface="Calibri" panose="020F0502020204030204" pitchFamily="34" charset="0"/>
                <a:ea typeface="Calibri" panose="020F0502020204030204" pitchFamily="34" charset="0"/>
                <a:cs typeface="B Mitra" panose="00000400000000000000" pitchFamily="2" charset="-78"/>
              </a:rPr>
              <a:t> مورد نیاز برای اهداف خاص را به همان روش با استفاده از </a:t>
            </a:r>
            <a:r>
              <a:rPr lang="fa-IR" sz="1800" dirty="0" err="1">
                <a:effectLst/>
                <a:latin typeface="Calibri" panose="020F0502020204030204" pitchFamily="34" charset="0"/>
                <a:ea typeface="Calibri" panose="020F0502020204030204" pitchFamily="34" charset="0"/>
                <a:cs typeface="B Mitra" panose="00000400000000000000" pitchFamily="2" charset="-78"/>
              </a:rPr>
              <a:t>نسبت‌های</a:t>
            </a:r>
            <a:r>
              <a:rPr lang="fa-IR" sz="1800" dirty="0">
                <a:effectLst/>
                <a:latin typeface="Calibri" panose="020F0502020204030204" pitchFamily="34" charset="0"/>
                <a:ea typeface="Calibri" panose="020F0502020204030204" pitchFamily="34" charset="0"/>
                <a:cs typeface="B Mitra" panose="00000400000000000000" pitchFamily="2" charset="-78"/>
              </a:rPr>
              <a:t> مختلف سوسپانسیون اولیه به محلول رقیق کننده تهیه کنید. برای مثال: 1 در 2(</a:t>
            </a:r>
            <a:r>
              <a:rPr lang="en-US" sz="1800" dirty="0">
                <a:effectLst/>
                <a:latin typeface="Calibri" panose="020F0502020204030204" pitchFamily="34" charset="0"/>
                <a:ea typeface="Calibri" panose="020F0502020204030204" pitchFamily="34" charset="0"/>
                <a:cs typeface="B Mitra" panose="00000400000000000000" pitchFamily="2" charset="-78"/>
              </a:rPr>
              <a:t> 1 ml</a:t>
            </a:r>
            <a:r>
              <a:rPr lang="fa-IR" sz="1800" dirty="0">
                <a:effectLst/>
                <a:latin typeface="Calibri" panose="020F0502020204030204" pitchFamily="34" charset="0"/>
                <a:ea typeface="Calibri" panose="020F0502020204030204" pitchFamily="34" charset="0"/>
                <a:cs typeface="B Mitra" panose="00000400000000000000" pitchFamily="2" charset="-78"/>
              </a:rPr>
              <a:t>به</a:t>
            </a:r>
            <a:r>
              <a:rPr lang="en-US" sz="1800" dirty="0">
                <a:effectLst/>
                <a:latin typeface="Calibri" panose="020F0502020204030204" pitchFamily="34" charset="0"/>
                <a:ea typeface="Calibri" panose="020F0502020204030204" pitchFamily="34" charset="0"/>
                <a:cs typeface="B Mitra" panose="00000400000000000000" pitchFamily="2" charset="-78"/>
              </a:rPr>
              <a:t>1 ml </a:t>
            </a:r>
            <a:r>
              <a:rPr lang="fa-IR" sz="1800" dirty="0">
                <a:effectLst/>
                <a:latin typeface="Calibri" panose="020F0502020204030204" pitchFamily="34" charset="0"/>
                <a:ea typeface="Calibri" panose="020F0502020204030204" pitchFamily="34" charset="0"/>
                <a:cs typeface="B Mitra" panose="00000400000000000000" pitchFamily="2" charset="-78"/>
              </a:rPr>
              <a:t>)، 1 در 5(</a:t>
            </a:r>
            <a:r>
              <a:rPr lang="en-US" sz="1800" dirty="0">
                <a:effectLst/>
                <a:latin typeface="Calibri" panose="020F0502020204030204" pitchFamily="34" charset="0"/>
                <a:ea typeface="Calibri" panose="020F0502020204030204" pitchFamily="34" charset="0"/>
                <a:cs typeface="B Mitra" panose="00000400000000000000" pitchFamily="2" charset="-78"/>
              </a:rPr>
              <a:t> 1 ml</a:t>
            </a:r>
            <a:r>
              <a:rPr lang="fa-IR" sz="1800" dirty="0">
                <a:effectLst/>
                <a:latin typeface="Calibri" panose="020F0502020204030204" pitchFamily="34" charset="0"/>
                <a:ea typeface="Calibri" panose="020F0502020204030204" pitchFamily="34" charset="0"/>
                <a:cs typeface="B Mitra" panose="00000400000000000000" pitchFamily="2" charset="-78"/>
              </a:rPr>
              <a:t>به </a:t>
            </a:r>
            <a:r>
              <a:rPr lang="en-US" sz="1800" dirty="0">
                <a:effectLst/>
                <a:latin typeface="Calibri" panose="020F0502020204030204" pitchFamily="34" charset="0"/>
                <a:ea typeface="Calibri" panose="020F0502020204030204" pitchFamily="34" charset="0"/>
                <a:cs typeface="B Mitra" panose="00000400000000000000" pitchFamily="2" charset="-78"/>
              </a:rPr>
              <a:t>4 ml</a:t>
            </a:r>
            <a:r>
              <a:rPr lang="fa-IR" sz="1800" dirty="0">
                <a:effectLst/>
                <a:latin typeface="Calibri" panose="020F0502020204030204" pitchFamily="34" charset="0"/>
                <a:ea typeface="Calibri" panose="020F0502020204030204" pitchFamily="34" charset="0"/>
                <a:cs typeface="B Mitra" panose="00000400000000000000" pitchFamily="2" charset="-78"/>
              </a:rPr>
              <a:t>) و نسبت تهیه شده را ثبت کنید و در محاسبه و بیان نتیجه در نظر بگیرید.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pic>
        <p:nvPicPr>
          <p:cNvPr id="4" name="Picture 3">
            <a:extLst>
              <a:ext uri="{FF2B5EF4-FFF2-40B4-BE49-F238E27FC236}">
                <a16:creationId xmlns:a16="http://schemas.microsoft.com/office/drawing/2014/main" id="{7147B28A-BFAA-44BA-A026-C082B5BC56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855" y="1739580"/>
            <a:ext cx="5732145" cy="4415790"/>
          </a:xfrm>
          <a:prstGeom prst="rect">
            <a:avLst/>
          </a:prstGeom>
          <a:noFill/>
          <a:ln>
            <a:solidFill>
              <a:schemeClr val="tx1"/>
            </a:solidFill>
          </a:ln>
        </p:spPr>
      </p:pic>
      <p:sp>
        <p:nvSpPr>
          <p:cNvPr id="5" name="TextBox 4">
            <a:extLst>
              <a:ext uri="{FF2B5EF4-FFF2-40B4-BE49-F238E27FC236}">
                <a16:creationId xmlns:a16="http://schemas.microsoft.com/office/drawing/2014/main" id="{CE2847A6-A328-4C06-8ABD-4AD44F7046B9}"/>
              </a:ext>
            </a:extLst>
          </p:cNvPr>
          <p:cNvSpPr txBox="1"/>
          <p:nvPr/>
        </p:nvSpPr>
        <p:spPr>
          <a:xfrm>
            <a:off x="94267" y="938708"/>
            <a:ext cx="6410227" cy="729430"/>
          </a:xfrm>
          <a:prstGeom prst="rect">
            <a:avLst/>
          </a:prstGeom>
          <a:noFill/>
        </p:spPr>
        <p:txBody>
          <a:bodyPr wrap="square" rtlCol="1">
            <a:spAutoFit/>
          </a:bodyPr>
          <a:lstStyle/>
          <a:p>
            <a:pPr marL="0" marR="0" algn="ctr" rtl="1">
              <a:lnSpc>
                <a:spcPct val="115000"/>
              </a:lnSpc>
              <a:spcBef>
                <a:spcPts val="0"/>
              </a:spcBef>
              <a:spcAft>
                <a:spcPts val="800"/>
              </a:spcAft>
            </a:pPr>
            <a:r>
              <a:rPr lang="fa-IR" sz="1800" b="1" dirty="0">
                <a:solidFill>
                  <a:srgbClr val="FF0000"/>
                </a:solidFill>
                <a:effectLst/>
                <a:latin typeface="Calibri" panose="020F0502020204030204" pitchFamily="34" charset="0"/>
                <a:ea typeface="Times New Roman" panose="02020603050405020304" pitchFamily="18" charset="0"/>
                <a:cs typeface="B Mitra" panose="00000400000000000000" pitchFamily="2" charset="-78"/>
              </a:rPr>
              <a:t>شکل5. </a:t>
            </a:r>
            <a:r>
              <a:rPr lang="fa-IR" sz="1800" b="1" dirty="0" err="1">
                <a:solidFill>
                  <a:srgbClr val="FF0000"/>
                </a:solidFill>
                <a:effectLst/>
                <a:latin typeface="Calibri" panose="020F0502020204030204" pitchFamily="34" charset="0"/>
                <a:ea typeface="Times New Roman" panose="02020603050405020304" pitchFamily="18" charset="0"/>
                <a:cs typeface="B Mitra" panose="00000400000000000000" pitchFamily="2" charset="-78"/>
              </a:rPr>
              <a:t>توای</a:t>
            </a:r>
            <a:r>
              <a:rPr lang="fa-IR" sz="1800" b="1" dirty="0">
                <a:solidFill>
                  <a:srgbClr val="FF0000"/>
                </a:solidFill>
                <a:effectLst/>
                <a:latin typeface="Calibri" panose="020F0502020204030204" pitchFamily="34" charset="0"/>
                <a:ea typeface="Times New Roman" panose="02020603050405020304" pitchFamily="18" charset="0"/>
                <a:cs typeface="B Mitra" panose="00000400000000000000" pitchFamily="2" charset="-78"/>
              </a:rPr>
              <a:t> </a:t>
            </a:r>
            <a:r>
              <a:rPr lang="fa-IR" sz="1800" b="1" dirty="0" err="1">
                <a:solidFill>
                  <a:srgbClr val="FF0000"/>
                </a:solidFill>
                <a:effectLst/>
                <a:latin typeface="Calibri" panose="020F0502020204030204" pitchFamily="34" charset="0"/>
                <a:ea typeface="Times New Roman" panose="02020603050405020304" pitchFamily="18" charset="0"/>
                <a:cs typeface="B Mitra" panose="00000400000000000000" pitchFamily="2" charset="-78"/>
              </a:rPr>
              <a:t>آماده‌سازی</a:t>
            </a:r>
            <a:r>
              <a:rPr lang="fa-IR" sz="1800" b="1" dirty="0">
                <a:solidFill>
                  <a:srgbClr val="FF0000"/>
                </a:solidFill>
                <a:effectLst/>
                <a:latin typeface="Calibri" panose="020F0502020204030204" pitchFamily="34" charset="0"/>
                <a:ea typeface="Times New Roman" panose="02020603050405020304" pitchFamily="18" charset="0"/>
                <a:cs typeface="B Mitra" panose="00000400000000000000" pitchFamily="2" charset="-78"/>
              </a:rPr>
              <a:t> </a:t>
            </a:r>
            <a:r>
              <a:rPr lang="fa-IR" sz="1800" b="1" dirty="0" err="1">
                <a:solidFill>
                  <a:srgbClr val="FF0000"/>
                </a:solidFill>
                <a:effectLst/>
                <a:latin typeface="Calibri" panose="020F0502020204030204" pitchFamily="34" charset="0"/>
                <a:ea typeface="Times New Roman" panose="02020603050405020304" pitchFamily="18" charset="0"/>
                <a:cs typeface="B Mitra" panose="00000400000000000000" pitchFamily="2" charset="-78"/>
              </a:rPr>
              <a:t>رقت‌های</a:t>
            </a:r>
            <a:r>
              <a:rPr lang="fa-IR" sz="1800" b="1" dirty="0">
                <a:solidFill>
                  <a:srgbClr val="FF0000"/>
                </a:solidFill>
                <a:effectLst/>
                <a:latin typeface="Calibri" panose="020F0502020204030204" pitchFamily="34" charset="0"/>
                <a:ea typeface="Times New Roman" panose="02020603050405020304" pitchFamily="18" charset="0"/>
                <a:cs typeface="B Mitra" panose="00000400000000000000" pitchFamily="2" charset="-78"/>
              </a:rPr>
              <a:t> اعشاری </a:t>
            </a:r>
            <a:r>
              <a:rPr lang="fa-IR" sz="1800" b="1" dirty="0" err="1">
                <a:solidFill>
                  <a:srgbClr val="FF0000"/>
                </a:solidFill>
                <a:effectLst/>
                <a:latin typeface="Calibri" panose="020F0502020204030204" pitchFamily="34" charset="0"/>
                <a:ea typeface="Times New Roman" panose="02020603050405020304" pitchFamily="18" charset="0"/>
                <a:cs typeface="B Mitra" panose="00000400000000000000" pitchFamily="2" charset="-78"/>
              </a:rPr>
              <a:t>چندتایی</a:t>
            </a:r>
            <a:r>
              <a:rPr lang="fa-IR" sz="1800" b="1" dirty="0">
                <a:solidFill>
                  <a:srgbClr val="FF0000"/>
                </a:solidFill>
                <a:effectLst/>
                <a:latin typeface="Calibri" panose="020F0502020204030204" pitchFamily="34" charset="0"/>
                <a:ea typeface="Times New Roman" panose="02020603050405020304" pitchFamily="18" charset="0"/>
                <a:cs typeface="B Mitra" panose="00000400000000000000" pitchFamily="2" charset="-78"/>
              </a:rPr>
              <a:t>- مثالی برای روش کشت آمیخته</a:t>
            </a:r>
            <a:endPar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27093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childTnLst>
                          </p:cTn>
                        </p:par>
                        <p:par>
                          <p:cTn id="12" fill="hold">
                            <p:stCondLst>
                              <p:cond delay="2000"/>
                            </p:stCondLst>
                            <p:childTnLst>
                              <p:par>
                                <p:cTn id="13" presetID="42" presetClass="entr" presetSubtype="0" fill="hold" grpId="0" nodeType="after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75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F268-D412-4547-B1FB-BF882729F752}"/>
              </a:ext>
            </a:extLst>
          </p:cNvPr>
          <p:cNvSpPr>
            <a:spLocks noGrp="1"/>
          </p:cNvSpPr>
          <p:nvPr>
            <p:ph type="title"/>
          </p:nvPr>
        </p:nvSpPr>
        <p:spPr>
          <a:xfrm>
            <a:off x="4414400" y="31335"/>
            <a:ext cx="7633056" cy="719755"/>
          </a:xfrm>
        </p:spPr>
        <p:txBody>
          <a:bodyPr/>
          <a:lstStyle/>
          <a:p>
            <a:r>
              <a:rPr lang="fa-IR" dirty="0"/>
              <a:t>استریل پسته با پلاسما</a:t>
            </a:r>
            <a:r>
              <a:rPr lang="en-US" dirty="0"/>
              <a:t> (</a:t>
            </a:r>
            <a:r>
              <a:rPr lang="en-US" cap="none" dirty="0"/>
              <a:t>Gliding Arc</a:t>
            </a:r>
            <a:r>
              <a:rPr lang="en-US" dirty="0"/>
              <a:t>) </a:t>
            </a:r>
            <a:r>
              <a:rPr lang="fa-IR" dirty="0"/>
              <a:t>و نتایج آن</a:t>
            </a:r>
          </a:p>
        </p:txBody>
      </p:sp>
      <p:sp>
        <p:nvSpPr>
          <p:cNvPr id="3" name="Content Placeholder 2">
            <a:extLst>
              <a:ext uri="{FF2B5EF4-FFF2-40B4-BE49-F238E27FC236}">
                <a16:creationId xmlns:a16="http://schemas.microsoft.com/office/drawing/2014/main" id="{6539716E-C257-4AB2-9623-E2CAD0E54D8D}"/>
              </a:ext>
            </a:extLst>
          </p:cNvPr>
          <p:cNvSpPr>
            <a:spLocks noGrp="1"/>
          </p:cNvSpPr>
          <p:nvPr>
            <p:ph idx="1"/>
          </p:nvPr>
        </p:nvSpPr>
        <p:spPr>
          <a:xfrm>
            <a:off x="245098" y="904973"/>
            <a:ext cx="11802358" cy="5722070"/>
          </a:xfrm>
        </p:spPr>
        <p:txBody>
          <a:bodyPr/>
          <a:lstStyle/>
          <a:p>
            <a:r>
              <a:rPr lang="fa-IR" sz="1800" dirty="0">
                <a:effectLst/>
                <a:latin typeface="Calibri" panose="020F0502020204030204" pitchFamily="34" charset="0"/>
                <a:ea typeface="Calibri" panose="020F0502020204030204" pitchFamily="34" charset="0"/>
                <a:cs typeface="B Mitra" panose="00000400000000000000" pitchFamily="2" charset="-78"/>
              </a:rPr>
              <a:t>کشت باکتریایی برای 3 نمونه پسته بسته(کنترل)، پسته خندان(کنترل) و پسته خندان(استریل شده) در دو رقت 10</a:t>
            </a:r>
            <a:r>
              <a:rPr lang="fa-IR" sz="1800" baseline="30000" dirty="0">
                <a:effectLst/>
                <a:latin typeface="Calibri" panose="020F0502020204030204" pitchFamily="34" charset="0"/>
                <a:ea typeface="Calibri" panose="020F0502020204030204" pitchFamily="34" charset="0"/>
                <a:cs typeface="B Mitra" panose="00000400000000000000" pitchFamily="2" charset="-78"/>
              </a:rPr>
              <a:t>0</a:t>
            </a:r>
            <a:r>
              <a:rPr lang="fa-IR" sz="1800" dirty="0">
                <a:effectLst/>
                <a:latin typeface="Calibri" panose="020F0502020204030204" pitchFamily="34" charset="0"/>
                <a:ea typeface="Calibri" panose="020F0502020204030204" pitchFamily="34" charset="0"/>
                <a:cs typeface="B Mitra" panose="00000400000000000000" pitchFamily="2" charset="-78"/>
              </a:rPr>
              <a:t> (1)و </a:t>
            </a:r>
            <a:r>
              <a:rPr lang="fa-IR" sz="1800" baseline="30000" dirty="0">
                <a:effectLst/>
                <a:latin typeface="Calibri" panose="020F0502020204030204" pitchFamily="34" charset="0"/>
                <a:ea typeface="Calibri" panose="020F0502020204030204" pitchFamily="34" charset="0"/>
                <a:cs typeface="B Mitra" panose="00000400000000000000" pitchFamily="2" charset="-78"/>
              </a:rPr>
              <a:t>1-</a:t>
            </a:r>
            <a:r>
              <a:rPr lang="fa-IR" sz="1800" dirty="0">
                <a:effectLst/>
                <a:latin typeface="Calibri" panose="020F0502020204030204" pitchFamily="34" charset="0"/>
                <a:ea typeface="Calibri" panose="020F0502020204030204" pitchFamily="34" charset="0"/>
                <a:cs typeface="B Mitra" panose="00000400000000000000" pitchFamily="2" charset="-78"/>
              </a:rPr>
              <a:t>10 انجام شد. محاسبات و نتایج به دست آمده، </a:t>
            </a:r>
            <a:r>
              <a:rPr lang="fa-IR" sz="1800" dirty="0" err="1">
                <a:effectLst/>
                <a:latin typeface="Calibri" panose="020F0502020204030204" pitchFamily="34" charset="0"/>
                <a:ea typeface="Calibri" panose="020F0502020204030204" pitchFamily="34" charset="0"/>
                <a:cs typeface="B Mitra" panose="00000400000000000000" pitchFamily="2" charset="-78"/>
              </a:rPr>
              <a:t>نشان‌دهنده</a:t>
            </a:r>
            <a:r>
              <a:rPr lang="fa-IR" sz="1800" dirty="0">
                <a:effectLst/>
                <a:latin typeface="Calibri" panose="020F0502020204030204" pitchFamily="34" charset="0"/>
                <a:ea typeface="Calibri" panose="020F0502020204030204" pitchFamily="34" charset="0"/>
                <a:cs typeface="B Mitra" panose="00000400000000000000" pitchFamily="2" charset="-78"/>
              </a:rPr>
              <a:t> کاهش تقریبا 40 درصدی مقدار باکتری در نمونه استریل شده نسبت به نمونه کنترل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pic>
        <p:nvPicPr>
          <p:cNvPr id="8" name="Picture 7">
            <a:extLst>
              <a:ext uri="{FF2B5EF4-FFF2-40B4-BE49-F238E27FC236}">
                <a16:creationId xmlns:a16="http://schemas.microsoft.com/office/drawing/2014/main" id="{9D3F72D5-A228-45EE-B03D-039F183B21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0100" y="2490304"/>
            <a:ext cx="2447885" cy="2158878"/>
          </a:xfrm>
          <a:prstGeom prst="rect">
            <a:avLst/>
          </a:prstGeom>
          <a:noFill/>
          <a:ln>
            <a:noFill/>
          </a:ln>
        </p:spPr>
      </p:pic>
      <p:pic>
        <p:nvPicPr>
          <p:cNvPr id="9" name="Picture 8">
            <a:extLst>
              <a:ext uri="{FF2B5EF4-FFF2-40B4-BE49-F238E27FC236}">
                <a16:creationId xmlns:a16="http://schemas.microsoft.com/office/drawing/2014/main" id="{BCAAE0E3-9050-4185-AD54-F8660013684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504" y="2494795"/>
            <a:ext cx="2452270" cy="2150286"/>
          </a:xfrm>
          <a:prstGeom prst="rect">
            <a:avLst/>
          </a:prstGeom>
          <a:noFill/>
          <a:ln>
            <a:noFill/>
          </a:ln>
        </p:spPr>
      </p:pic>
      <p:pic>
        <p:nvPicPr>
          <p:cNvPr id="10" name="Picture 9">
            <a:extLst>
              <a:ext uri="{FF2B5EF4-FFF2-40B4-BE49-F238E27FC236}">
                <a16:creationId xmlns:a16="http://schemas.microsoft.com/office/drawing/2014/main" id="{0E26C63B-A874-4519-8BD3-4967EB3181C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0100" y="4681344"/>
            <a:ext cx="2447885" cy="2008201"/>
          </a:xfrm>
          <a:prstGeom prst="rect">
            <a:avLst/>
          </a:prstGeom>
          <a:noFill/>
          <a:ln>
            <a:noFill/>
          </a:ln>
        </p:spPr>
      </p:pic>
      <p:pic>
        <p:nvPicPr>
          <p:cNvPr id="11" name="Picture 10">
            <a:extLst>
              <a:ext uri="{FF2B5EF4-FFF2-40B4-BE49-F238E27FC236}">
                <a16:creationId xmlns:a16="http://schemas.microsoft.com/office/drawing/2014/main" id="{F54FC931-2547-4C43-B6C1-C8B1A0E0A1D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504" y="4676333"/>
            <a:ext cx="2452270" cy="2013214"/>
          </a:xfrm>
          <a:prstGeom prst="rect">
            <a:avLst/>
          </a:prstGeom>
          <a:noFill/>
          <a:ln>
            <a:noFill/>
          </a:ln>
        </p:spPr>
      </p:pic>
      <p:pic>
        <p:nvPicPr>
          <p:cNvPr id="15" name="Picture 14">
            <a:extLst>
              <a:ext uri="{FF2B5EF4-FFF2-40B4-BE49-F238E27FC236}">
                <a16:creationId xmlns:a16="http://schemas.microsoft.com/office/drawing/2014/main" id="{9402FCD2-B9B1-44FD-9D5D-A4E863A10E9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1020" y="2499289"/>
            <a:ext cx="2334649" cy="2149893"/>
          </a:xfrm>
          <a:prstGeom prst="rect">
            <a:avLst/>
          </a:prstGeom>
          <a:noFill/>
          <a:ln>
            <a:noFill/>
          </a:ln>
        </p:spPr>
      </p:pic>
      <p:pic>
        <p:nvPicPr>
          <p:cNvPr id="16" name="Picture 15">
            <a:extLst>
              <a:ext uri="{FF2B5EF4-FFF2-40B4-BE49-F238E27FC236}">
                <a16:creationId xmlns:a16="http://schemas.microsoft.com/office/drawing/2014/main" id="{A9F1BAFF-54F6-4665-9A5C-513410CE129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08783" y="2495188"/>
            <a:ext cx="2453407" cy="2149893"/>
          </a:xfrm>
          <a:prstGeom prst="rect">
            <a:avLst/>
          </a:prstGeom>
          <a:noFill/>
          <a:ln>
            <a:noFill/>
          </a:ln>
        </p:spPr>
      </p:pic>
      <p:pic>
        <p:nvPicPr>
          <p:cNvPr id="17" name="Picture 16">
            <a:extLst>
              <a:ext uri="{FF2B5EF4-FFF2-40B4-BE49-F238E27FC236}">
                <a16:creationId xmlns:a16="http://schemas.microsoft.com/office/drawing/2014/main" id="{064DFDC4-227E-4D75-AAA7-38DA60F4F0C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5722" y="4676333"/>
            <a:ext cx="2334649" cy="2013212"/>
          </a:xfrm>
          <a:prstGeom prst="rect">
            <a:avLst/>
          </a:prstGeom>
          <a:noFill/>
          <a:ln>
            <a:noFill/>
          </a:ln>
        </p:spPr>
      </p:pic>
      <p:pic>
        <p:nvPicPr>
          <p:cNvPr id="18" name="Picture 17">
            <a:extLst>
              <a:ext uri="{FF2B5EF4-FFF2-40B4-BE49-F238E27FC236}">
                <a16:creationId xmlns:a16="http://schemas.microsoft.com/office/drawing/2014/main" id="{BFEA429F-9B1E-4592-A6C2-610409C9D871}"/>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08783" y="4676333"/>
            <a:ext cx="2503828" cy="2013213"/>
          </a:xfrm>
          <a:prstGeom prst="rect">
            <a:avLst/>
          </a:prstGeom>
          <a:noFill/>
          <a:ln>
            <a:noFill/>
          </a:ln>
        </p:spPr>
      </p:pic>
      <p:sp>
        <p:nvSpPr>
          <p:cNvPr id="6" name="TextBox 5">
            <a:extLst>
              <a:ext uri="{FF2B5EF4-FFF2-40B4-BE49-F238E27FC236}">
                <a16:creationId xmlns:a16="http://schemas.microsoft.com/office/drawing/2014/main" id="{015C9CDF-E99B-48D4-ADCF-74F3144C3874}"/>
              </a:ext>
            </a:extLst>
          </p:cNvPr>
          <p:cNvSpPr txBox="1"/>
          <p:nvPr/>
        </p:nvSpPr>
        <p:spPr>
          <a:xfrm>
            <a:off x="7268066" y="1932495"/>
            <a:ext cx="3289955" cy="369332"/>
          </a:xfrm>
          <a:prstGeom prst="rect">
            <a:avLst/>
          </a:prstGeom>
          <a:noFill/>
        </p:spPr>
        <p:txBody>
          <a:bodyPr wrap="square" rtlCol="1">
            <a:spAutoFit/>
          </a:bodyPr>
          <a:lstStyle/>
          <a:p>
            <a:pPr algn="ctr"/>
            <a:r>
              <a:rPr lang="fa-IR" sz="1800" b="1" dirty="0">
                <a:solidFill>
                  <a:srgbClr val="FF0000"/>
                </a:solidFill>
                <a:effectLst/>
                <a:latin typeface="Calibri" panose="020F0502020204030204" pitchFamily="34" charset="0"/>
                <a:ea typeface="Times New Roman" panose="02020603050405020304" pitchFamily="18" charset="0"/>
                <a:cs typeface="B Mitra" panose="00000400000000000000" pitchFamily="2" charset="-78"/>
              </a:rPr>
              <a:t>پسته خندان(استریل شده)</a:t>
            </a:r>
            <a:endPar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D416FBB3-CE32-486B-8A2C-0F40EDE90107}"/>
              </a:ext>
            </a:extLst>
          </p:cNvPr>
          <p:cNvSpPr txBox="1"/>
          <p:nvPr/>
        </p:nvSpPr>
        <p:spPr>
          <a:xfrm>
            <a:off x="1272618" y="1932495"/>
            <a:ext cx="2903455" cy="369332"/>
          </a:xfrm>
          <a:prstGeom prst="rect">
            <a:avLst/>
          </a:prstGeom>
          <a:noFill/>
        </p:spPr>
        <p:txBody>
          <a:bodyPr wrap="square" rtlCol="1">
            <a:spAutoFit/>
          </a:bodyPr>
          <a:lstStyle/>
          <a:p>
            <a:pPr algn="ctr"/>
            <a:r>
              <a:rPr lang="fa-IR" sz="1800" b="1" dirty="0">
                <a:solidFill>
                  <a:srgbClr val="FF0000"/>
                </a:solidFill>
                <a:effectLst/>
                <a:latin typeface="Calibri" panose="020F0502020204030204" pitchFamily="34" charset="0"/>
                <a:ea typeface="Calibri" panose="020F0502020204030204" pitchFamily="34" charset="0"/>
                <a:cs typeface="B Mitra" panose="00000400000000000000" pitchFamily="2" charset="-78"/>
              </a:rPr>
              <a:t>پسته خندان(کنترل)</a:t>
            </a:r>
            <a:endPar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714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2" presetClass="entr" presetSubtype="4" fill="hold"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31" presetClass="entr" presetSubtype="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fltVal val="0"/>
                                          </p:val>
                                        </p:tav>
                                        <p:tav tm="100000">
                                          <p:val>
                                            <p:strVal val="#ppt_w"/>
                                          </p:val>
                                        </p:tav>
                                      </p:tavLst>
                                    </p:anim>
                                    <p:anim calcmode="lin" valueType="num">
                                      <p:cBhvr>
                                        <p:cTn id="17" dur="1000" fill="hold"/>
                                        <p:tgtEl>
                                          <p:spTgt spid="6"/>
                                        </p:tgtEl>
                                        <p:attrNameLst>
                                          <p:attrName>ppt_h</p:attrName>
                                        </p:attrNameLst>
                                      </p:cBhvr>
                                      <p:tavLst>
                                        <p:tav tm="0">
                                          <p:val>
                                            <p:fltVal val="0"/>
                                          </p:val>
                                        </p:tav>
                                        <p:tav tm="100000">
                                          <p:val>
                                            <p:strVal val="#ppt_h"/>
                                          </p:val>
                                        </p:tav>
                                      </p:tavLst>
                                    </p:anim>
                                    <p:anim calcmode="lin" valueType="num">
                                      <p:cBhvr>
                                        <p:cTn id="18" dur="1000" fill="hold"/>
                                        <p:tgtEl>
                                          <p:spTgt spid="6"/>
                                        </p:tgtEl>
                                        <p:attrNameLst>
                                          <p:attrName>style.rotation</p:attrName>
                                        </p:attrNameLst>
                                      </p:cBhvr>
                                      <p:tavLst>
                                        <p:tav tm="0">
                                          <p:val>
                                            <p:fltVal val="90"/>
                                          </p:val>
                                        </p:tav>
                                        <p:tav tm="100000">
                                          <p:val>
                                            <p:fltVal val="0"/>
                                          </p:val>
                                        </p:tav>
                                      </p:tavLst>
                                    </p:anim>
                                    <p:animEffect transition="in" filter="fade">
                                      <p:cBhvr>
                                        <p:cTn id="19" dur="1000"/>
                                        <p:tgtEl>
                                          <p:spTgt spid="6"/>
                                        </p:tgtEl>
                                      </p:cBhvr>
                                    </p:animEffect>
                                  </p:childTnLst>
                                </p:cTn>
                              </p:par>
                              <p:par>
                                <p:cTn id="20" presetID="31"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fltVal val="0"/>
                                          </p:val>
                                        </p:tav>
                                        <p:tav tm="100000">
                                          <p:val>
                                            <p:strVal val="#ppt_w"/>
                                          </p:val>
                                        </p:tav>
                                      </p:tavLst>
                                    </p:anim>
                                    <p:anim calcmode="lin" valueType="num">
                                      <p:cBhvr>
                                        <p:cTn id="23" dur="1000" fill="hold"/>
                                        <p:tgtEl>
                                          <p:spTgt spid="7"/>
                                        </p:tgtEl>
                                        <p:attrNameLst>
                                          <p:attrName>ppt_h</p:attrName>
                                        </p:attrNameLst>
                                      </p:cBhvr>
                                      <p:tavLst>
                                        <p:tav tm="0">
                                          <p:val>
                                            <p:fltVal val="0"/>
                                          </p:val>
                                        </p:tav>
                                        <p:tav tm="100000">
                                          <p:val>
                                            <p:strVal val="#ppt_h"/>
                                          </p:val>
                                        </p:tav>
                                      </p:tavLst>
                                    </p:anim>
                                    <p:anim calcmode="lin" valueType="num">
                                      <p:cBhvr>
                                        <p:cTn id="24" dur="1000" fill="hold"/>
                                        <p:tgtEl>
                                          <p:spTgt spid="7"/>
                                        </p:tgtEl>
                                        <p:attrNameLst>
                                          <p:attrName>style.rotation</p:attrName>
                                        </p:attrNameLst>
                                      </p:cBhvr>
                                      <p:tavLst>
                                        <p:tav tm="0">
                                          <p:val>
                                            <p:fltVal val="90"/>
                                          </p:val>
                                        </p:tav>
                                        <p:tav tm="100000">
                                          <p:val>
                                            <p:fltVal val="0"/>
                                          </p:val>
                                        </p:tav>
                                      </p:tavLst>
                                    </p:anim>
                                    <p:animEffect transition="in" filter="fade">
                                      <p:cBhvr>
                                        <p:cTn id="25" dur="1000"/>
                                        <p:tgtEl>
                                          <p:spTgt spid="7"/>
                                        </p:tgtEl>
                                      </p:cBhvr>
                                    </p:animEffect>
                                  </p:childTnLst>
                                </p:cTn>
                              </p:par>
                            </p:childTnLst>
                          </p:cTn>
                        </p:par>
                        <p:par>
                          <p:cTn id="26" fill="hold">
                            <p:stCondLst>
                              <p:cond delay="4000"/>
                            </p:stCondLst>
                            <p:childTnLst>
                              <p:par>
                                <p:cTn id="27" presetID="21" presetClass="entr" presetSubtype="1" fill="hold" nodeType="afterEffect">
                                  <p:stCondLst>
                                    <p:cond delay="750"/>
                                  </p:stCondLst>
                                  <p:childTnLst>
                                    <p:set>
                                      <p:cBhvr>
                                        <p:cTn id="28" dur="1" fill="hold">
                                          <p:stCondLst>
                                            <p:cond delay="0"/>
                                          </p:stCondLst>
                                        </p:cTn>
                                        <p:tgtEl>
                                          <p:spTgt spid="15"/>
                                        </p:tgtEl>
                                        <p:attrNameLst>
                                          <p:attrName>style.visibility</p:attrName>
                                        </p:attrNameLst>
                                      </p:cBhvr>
                                      <p:to>
                                        <p:strVal val="visible"/>
                                      </p:to>
                                    </p:set>
                                    <p:animEffect transition="in" filter="wheel(1)">
                                      <p:cBhvr>
                                        <p:cTn id="29" dur="1500"/>
                                        <p:tgtEl>
                                          <p:spTgt spid="15"/>
                                        </p:tgtEl>
                                      </p:cBhvr>
                                    </p:animEffect>
                                  </p:childTnLst>
                                </p:cTn>
                              </p:par>
                              <p:par>
                                <p:cTn id="30" presetID="21" presetClass="entr" presetSubtype="1" fill="hold" nodeType="withEffect">
                                  <p:stCondLst>
                                    <p:cond delay="750"/>
                                  </p:stCondLst>
                                  <p:childTnLst>
                                    <p:set>
                                      <p:cBhvr>
                                        <p:cTn id="31" dur="1" fill="hold">
                                          <p:stCondLst>
                                            <p:cond delay="0"/>
                                          </p:stCondLst>
                                        </p:cTn>
                                        <p:tgtEl>
                                          <p:spTgt spid="16"/>
                                        </p:tgtEl>
                                        <p:attrNameLst>
                                          <p:attrName>style.visibility</p:attrName>
                                        </p:attrNameLst>
                                      </p:cBhvr>
                                      <p:to>
                                        <p:strVal val="visible"/>
                                      </p:to>
                                    </p:set>
                                    <p:animEffect transition="in" filter="wheel(1)">
                                      <p:cBhvr>
                                        <p:cTn id="32" dur="1500"/>
                                        <p:tgtEl>
                                          <p:spTgt spid="16"/>
                                        </p:tgtEl>
                                      </p:cBhvr>
                                    </p:animEffect>
                                  </p:childTnLst>
                                </p:cTn>
                              </p:par>
                              <p:par>
                                <p:cTn id="33" presetID="21" presetClass="entr" presetSubtype="1" fill="hold" nodeType="withEffect">
                                  <p:stCondLst>
                                    <p:cond delay="750"/>
                                  </p:stCondLst>
                                  <p:childTnLst>
                                    <p:set>
                                      <p:cBhvr>
                                        <p:cTn id="34" dur="1" fill="hold">
                                          <p:stCondLst>
                                            <p:cond delay="0"/>
                                          </p:stCondLst>
                                        </p:cTn>
                                        <p:tgtEl>
                                          <p:spTgt spid="17"/>
                                        </p:tgtEl>
                                        <p:attrNameLst>
                                          <p:attrName>style.visibility</p:attrName>
                                        </p:attrNameLst>
                                      </p:cBhvr>
                                      <p:to>
                                        <p:strVal val="visible"/>
                                      </p:to>
                                    </p:set>
                                    <p:animEffect transition="in" filter="wheel(1)">
                                      <p:cBhvr>
                                        <p:cTn id="35" dur="1500"/>
                                        <p:tgtEl>
                                          <p:spTgt spid="17"/>
                                        </p:tgtEl>
                                      </p:cBhvr>
                                    </p:animEffect>
                                  </p:childTnLst>
                                </p:cTn>
                              </p:par>
                              <p:par>
                                <p:cTn id="36" presetID="21" presetClass="entr" presetSubtype="1" fill="hold" nodeType="withEffect">
                                  <p:stCondLst>
                                    <p:cond delay="750"/>
                                  </p:stCondLst>
                                  <p:childTnLst>
                                    <p:set>
                                      <p:cBhvr>
                                        <p:cTn id="37" dur="1" fill="hold">
                                          <p:stCondLst>
                                            <p:cond delay="0"/>
                                          </p:stCondLst>
                                        </p:cTn>
                                        <p:tgtEl>
                                          <p:spTgt spid="18"/>
                                        </p:tgtEl>
                                        <p:attrNameLst>
                                          <p:attrName>style.visibility</p:attrName>
                                        </p:attrNameLst>
                                      </p:cBhvr>
                                      <p:to>
                                        <p:strVal val="visible"/>
                                      </p:to>
                                    </p:set>
                                    <p:animEffect transition="in" filter="wheel(1)">
                                      <p:cBhvr>
                                        <p:cTn id="38" dur="1500"/>
                                        <p:tgtEl>
                                          <p:spTgt spid="18"/>
                                        </p:tgtEl>
                                      </p:cBhvr>
                                    </p:animEffect>
                                  </p:childTnLst>
                                </p:cTn>
                              </p:par>
                            </p:childTnLst>
                          </p:cTn>
                        </p:par>
                        <p:par>
                          <p:cTn id="39" fill="hold">
                            <p:stCondLst>
                              <p:cond delay="6250"/>
                            </p:stCondLst>
                            <p:childTnLst>
                              <p:par>
                                <p:cTn id="40" presetID="21" presetClass="entr" presetSubtype="1" fill="hold" nodeType="afterEffect">
                                  <p:stCondLst>
                                    <p:cond delay="75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1500"/>
                                        <p:tgtEl>
                                          <p:spTgt spid="9"/>
                                        </p:tgtEl>
                                      </p:cBhvr>
                                    </p:animEffect>
                                  </p:childTnLst>
                                </p:cTn>
                              </p:par>
                              <p:par>
                                <p:cTn id="43" presetID="21" presetClass="entr" presetSubtype="1" fill="hold" nodeType="withEffect">
                                  <p:stCondLst>
                                    <p:cond delay="750"/>
                                  </p:stCondLst>
                                  <p:childTnLst>
                                    <p:set>
                                      <p:cBhvr>
                                        <p:cTn id="44" dur="1" fill="hold">
                                          <p:stCondLst>
                                            <p:cond delay="0"/>
                                          </p:stCondLst>
                                        </p:cTn>
                                        <p:tgtEl>
                                          <p:spTgt spid="8"/>
                                        </p:tgtEl>
                                        <p:attrNameLst>
                                          <p:attrName>style.visibility</p:attrName>
                                        </p:attrNameLst>
                                      </p:cBhvr>
                                      <p:to>
                                        <p:strVal val="visible"/>
                                      </p:to>
                                    </p:set>
                                    <p:animEffect transition="in" filter="wheel(1)">
                                      <p:cBhvr>
                                        <p:cTn id="45" dur="1500"/>
                                        <p:tgtEl>
                                          <p:spTgt spid="8"/>
                                        </p:tgtEl>
                                      </p:cBhvr>
                                    </p:animEffect>
                                  </p:childTnLst>
                                </p:cTn>
                              </p:par>
                              <p:par>
                                <p:cTn id="46" presetID="21" presetClass="entr" presetSubtype="1" fill="hold" nodeType="withEffect">
                                  <p:stCondLst>
                                    <p:cond delay="750"/>
                                  </p:stCondLst>
                                  <p:childTnLst>
                                    <p:set>
                                      <p:cBhvr>
                                        <p:cTn id="47" dur="1" fill="hold">
                                          <p:stCondLst>
                                            <p:cond delay="0"/>
                                          </p:stCondLst>
                                        </p:cTn>
                                        <p:tgtEl>
                                          <p:spTgt spid="11"/>
                                        </p:tgtEl>
                                        <p:attrNameLst>
                                          <p:attrName>style.visibility</p:attrName>
                                        </p:attrNameLst>
                                      </p:cBhvr>
                                      <p:to>
                                        <p:strVal val="visible"/>
                                      </p:to>
                                    </p:set>
                                    <p:animEffect transition="in" filter="wheel(1)">
                                      <p:cBhvr>
                                        <p:cTn id="48" dur="1500"/>
                                        <p:tgtEl>
                                          <p:spTgt spid="11"/>
                                        </p:tgtEl>
                                      </p:cBhvr>
                                    </p:animEffect>
                                  </p:childTnLst>
                                </p:cTn>
                              </p:par>
                              <p:par>
                                <p:cTn id="49" presetID="21" presetClass="entr" presetSubtype="1" fill="hold" nodeType="withEffect">
                                  <p:stCondLst>
                                    <p:cond delay="750"/>
                                  </p:stCondLst>
                                  <p:childTnLst>
                                    <p:set>
                                      <p:cBhvr>
                                        <p:cTn id="50" dur="1" fill="hold">
                                          <p:stCondLst>
                                            <p:cond delay="0"/>
                                          </p:stCondLst>
                                        </p:cTn>
                                        <p:tgtEl>
                                          <p:spTgt spid="10"/>
                                        </p:tgtEl>
                                        <p:attrNameLst>
                                          <p:attrName>style.visibility</p:attrName>
                                        </p:attrNameLst>
                                      </p:cBhvr>
                                      <p:to>
                                        <p:strVal val="visible"/>
                                      </p:to>
                                    </p:set>
                                    <p:animEffect transition="in" filter="wheel(1)">
                                      <p:cBhvr>
                                        <p:cTn id="51"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941B325-36BB-460F-A6B1-D912FE89FCE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0672" y="1066064"/>
            <a:ext cx="3500486" cy="3424237"/>
          </a:xfrm>
          <a:prstGeom prst="rect">
            <a:avLst/>
          </a:prstGeom>
          <a:noFill/>
          <a:ln>
            <a:noFill/>
          </a:ln>
        </p:spPr>
      </p:pic>
      <p:pic>
        <p:nvPicPr>
          <p:cNvPr id="5" name="Picture 4">
            <a:extLst>
              <a:ext uri="{FF2B5EF4-FFF2-40B4-BE49-F238E27FC236}">
                <a16:creationId xmlns:a16="http://schemas.microsoft.com/office/drawing/2014/main" id="{321FA8FC-D316-4825-AE75-D53B10CDECF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0275" y="1066064"/>
            <a:ext cx="3592987" cy="3424237"/>
          </a:xfrm>
          <a:prstGeom prst="rect">
            <a:avLst/>
          </a:prstGeom>
          <a:noFill/>
          <a:ln>
            <a:noFill/>
          </a:ln>
        </p:spPr>
      </p:pic>
      <p:sp>
        <p:nvSpPr>
          <p:cNvPr id="6" name="TextBox 5">
            <a:extLst>
              <a:ext uri="{FF2B5EF4-FFF2-40B4-BE49-F238E27FC236}">
                <a16:creationId xmlns:a16="http://schemas.microsoft.com/office/drawing/2014/main" id="{1F942551-370F-4ED6-AAA7-6C85EFBBFBC1}"/>
              </a:ext>
            </a:extLst>
          </p:cNvPr>
          <p:cNvSpPr txBox="1"/>
          <p:nvPr/>
        </p:nvSpPr>
        <p:spPr>
          <a:xfrm>
            <a:off x="4149365" y="481932"/>
            <a:ext cx="3893270" cy="369332"/>
          </a:xfrm>
          <a:prstGeom prst="rect">
            <a:avLst/>
          </a:prstGeom>
          <a:noFill/>
        </p:spPr>
        <p:txBody>
          <a:bodyPr wrap="square" rtlCol="1">
            <a:spAutoFit/>
          </a:bodyPr>
          <a:lstStyle/>
          <a:p>
            <a:pPr algn="ctr"/>
            <a:r>
              <a:rPr lang="fa-IR" sz="1800" b="1" dirty="0">
                <a:solidFill>
                  <a:srgbClr val="FF0000"/>
                </a:solidFill>
                <a:effectLst/>
                <a:latin typeface="Calibri" panose="020F0502020204030204" pitchFamily="34" charset="0"/>
                <a:ea typeface="Times New Roman" panose="02020603050405020304" pitchFamily="18" charset="0"/>
                <a:cs typeface="B Mitra" panose="00000400000000000000" pitchFamily="2" charset="-78"/>
              </a:rPr>
              <a:t>پسته بسته(کنترل)</a:t>
            </a:r>
            <a:endPar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07453F4D-4979-42A8-A943-DBF839041810}"/>
              </a:ext>
            </a:extLst>
          </p:cNvPr>
          <p:cNvSpPr txBox="1"/>
          <p:nvPr/>
        </p:nvSpPr>
        <p:spPr>
          <a:xfrm>
            <a:off x="4260915" y="4919902"/>
            <a:ext cx="7258639" cy="872034"/>
          </a:xfrm>
          <a:prstGeom prst="rect">
            <a:avLst/>
          </a:prstGeom>
          <a:noFill/>
        </p:spPr>
        <p:txBody>
          <a:bodyPr wrap="square" rtlCol="1">
            <a:spAutoFit/>
          </a:bodyPr>
          <a:lstStyle/>
          <a:p>
            <a:pPr marL="285750" indent="-285750" algn="just" rtl="1">
              <a:lnSpc>
                <a:spcPct val="150000"/>
              </a:lnSpc>
              <a:buFont typeface="Arial" panose="020B0604020202020204" pitchFamily="34" charset="0"/>
              <a:buChar char="•"/>
            </a:pPr>
            <a:r>
              <a:rPr lang="fa-IR" sz="1800" dirty="0">
                <a:effectLst/>
                <a:latin typeface="Calibri" panose="020F0502020204030204" pitchFamily="34" charset="0"/>
                <a:ea typeface="Calibri" panose="020F0502020204030204" pitchFamily="34" charset="0"/>
                <a:cs typeface="B Mitra" panose="00000400000000000000" pitchFamily="2" charset="-78"/>
              </a:rPr>
              <a:t>تعداد </a:t>
            </a:r>
            <a:r>
              <a:rPr lang="fa-IR" sz="1800" dirty="0" err="1">
                <a:effectLst/>
                <a:latin typeface="Calibri" panose="020F0502020204030204" pitchFamily="34" charset="0"/>
                <a:ea typeface="Calibri" panose="020F0502020204030204" pitchFamily="34" charset="0"/>
                <a:cs typeface="B Mitra" panose="00000400000000000000" pitchFamily="2" charset="-78"/>
              </a:rPr>
              <a:t>کلنی‌های</a:t>
            </a:r>
            <a:r>
              <a:rPr lang="fa-IR" sz="1800" dirty="0">
                <a:effectLst/>
                <a:latin typeface="Calibri" panose="020F0502020204030204" pitchFamily="34" charset="0"/>
                <a:ea typeface="Calibri" panose="020F0502020204030204" pitchFamily="34" charset="0"/>
                <a:cs typeface="B Mitra" panose="00000400000000000000" pitchFamily="2" charset="-78"/>
              </a:rPr>
              <a:t> تشکیل شده برای پسته بسته در دو رقت 1 و </a:t>
            </a:r>
            <a:r>
              <a:rPr lang="fa-IR" sz="1800" baseline="30000" dirty="0">
                <a:effectLst/>
                <a:latin typeface="Calibri" panose="020F0502020204030204" pitchFamily="34" charset="0"/>
                <a:ea typeface="Calibri" panose="020F0502020204030204" pitchFamily="34" charset="0"/>
                <a:cs typeface="B Mitra" panose="00000400000000000000" pitchFamily="2" charset="-78"/>
              </a:rPr>
              <a:t>1-</a:t>
            </a:r>
            <a:r>
              <a:rPr lang="fa-IR" sz="1800" dirty="0">
                <a:effectLst/>
                <a:latin typeface="Calibri" panose="020F0502020204030204" pitchFamily="34" charset="0"/>
                <a:ea typeface="Calibri" panose="020F0502020204030204" pitchFamily="34" charset="0"/>
                <a:cs typeface="B Mitra" panose="00000400000000000000" pitchFamily="2" charset="-78"/>
              </a:rPr>
              <a:t>10 ، قابل شمارش نبود.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just" rtl="1">
              <a:lnSpc>
                <a:spcPct val="150000"/>
              </a:lnSpc>
              <a:buFont typeface="Arial" panose="020B0604020202020204" pitchFamily="34" charset="0"/>
              <a:buChar char="•"/>
            </a:pPr>
            <a:endParaRPr lang="fa-IR" dirty="0"/>
          </a:p>
        </p:txBody>
      </p:sp>
    </p:spTree>
    <p:extLst>
      <p:ext uri="{BB962C8B-B14F-4D97-AF65-F5344CB8AC3E}">
        <p14:creationId xmlns:p14="http://schemas.microsoft.com/office/powerpoint/2010/main" val="1358063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80">
                                          <p:stCondLst>
                                            <p:cond delay="0"/>
                                          </p:stCondLst>
                                        </p:cTn>
                                        <p:tgtEl>
                                          <p:spTgt spid="5"/>
                                        </p:tgtEl>
                                      </p:cBhvr>
                                    </p:animEffect>
                                    <p:anim calcmode="lin" valueType="num">
                                      <p:cBhvr>
                                        <p:cTn id="3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5" dur="26">
                                          <p:stCondLst>
                                            <p:cond delay="650"/>
                                          </p:stCondLst>
                                        </p:cTn>
                                        <p:tgtEl>
                                          <p:spTgt spid="5"/>
                                        </p:tgtEl>
                                      </p:cBhvr>
                                      <p:to x="100000" y="60000"/>
                                    </p:animScale>
                                    <p:animScale>
                                      <p:cBhvr>
                                        <p:cTn id="36" dur="166" decel="50000">
                                          <p:stCondLst>
                                            <p:cond delay="676"/>
                                          </p:stCondLst>
                                        </p:cTn>
                                        <p:tgtEl>
                                          <p:spTgt spid="5"/>
                                        </p:tgtEl>
                                      </p:cBhvr>
                                      <p:to x="100000" y="100000"/>
                                    </p:animScale>
                                    <p:animScale>
                                      <p:cBhvr>
                                        <p:cTn id="37" dur="26">
                                          <p:stCondLst>
                                            <p:cond delay="1312"/>
                                          </p:stCondLst>
                                        </p:cTn>
                                        <p:tgtEl>
                                          <p:spTgt spid="5"/>
                                        </p:tgtEl>
                                      </p:cBhvr>
                                      <p:to x="100000" y="80000"/>
                                    </p:animScale>
                                    <p:animScale>
                                      <p:cBhvr>
                                        <p:cTn id="38" dur="166" decel="50000">
                                          <p:stCondLst>
                                            <p:cond delay="1338"/>
                                          </p:stCondLst>
                                        </p:cTn>
                                        <p:tgtEl>
                                          <p:spTgt spid="5"/>
                                        </p:tgtEl>
                                      </p:cBhvr>
                                      <p:to x="100000" y="100000"/>
                                    </p:animScale>
                                    <p:animScale>
                                      <p:cBhvr>
                                        <p:cTn id="39" dur="26">
                                          <p:stCondLst>
                                            <p:cond delay="1642"/>
                                          </p:stCondLst>
                                        </p:cTn>
                                        <p:tgtEl>
                                          <p:spTgt spid="5"/>
                                        </p:tgtEl>
                                      </p:cBhvr>
                                      <p:to x="100000" y="90000"/>
                                    </p:animScale>
                                    <p:animScale>
                                      <p:cBhvr>
                                        <p:cTn id="40" dur="166" decel="50000">
                                          <p:stCondLst>
                                            <p:cond delay="1668"/>
                                          </p:stCondLst>
                                        </p:cTn>
                                        <p:tgtEl>
                                          <p:spTgt spid="5"/>
                                        </p:tgtEl>
                                      </p:cBhvr>
                                      <p:to x="100000" y="100000"/>
                                    </p:animScale>
                                    <p:animScale>
                                      <p:cBhvr>
                                        <p:cTn id="41" dur="26">
                                          <p:stCondLst>
                                            <p:cond delay="1808"/>
                                          </p:stCondLst>
                                        </p:cTn>
                                        <p:tgtEl>
                                          <p:spTgt spid="5"/>
                                        </p:tgtEl>
                                      </p:cBhvr>
                                      <p:to x="100000" y="95000"/>
                                    </p:animScale>
                                    <p:animScale>
                                      <p:cBhvr>
                                        <p:cTn id="42" dur="166" decel="50000">
                                          <p:stCondLst>
                                            <p:cond delay="1834"/>
                                          </p:stCondLst>
                                        </p:cTn>
                                        <p:tgtEl>
                                          <p:spTgt spid="5"/>
                                        </p:tgtEl>
                                      </p:cBhvr>
                                      <p:to x="100000" y="100000"/>
                                    </p:animScale>
                                  </p:childTnLst>
                                </p:cTn>
                              </p:par>
                            </p:childTnLst>
                          </p:cTn>
                        </p:par>
                        <p:par>
                          <p:cTn id="43" fill="hold">
                            <p:stCondLst>
                              <p:cond delay="2500"/>
                            </p:stCondLst>
                            <p:childTnLst>
                              <p:par>
                                <p:cTn id="44" presetID="2" presetClass="entr" presetSubtype="4"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4CDD-7435-4854-9601-13156BC6CD02}"/>
              </a:ext>
            </a:extLst>
          </p:cNvPr>
          <p:cNvSpPr>
            <a:spLocks noGrp="1"/>
          </p:cNvSpPr>
          <p:nvPr>
            <p:ph type="title"/>
          </p:nvPr>
        </p:nvSpPr>
        <p:spPr>
          <a:xfrm>
            <a:off x="4436395" y="102483"/>
            <a:ext cx="7633056" cy="594064"/>
          </a:xfrm>
        </p:spPr>
        <p:txBody>
          <a:bodyPr/>
          <a:lstStyle/>
          <a:p>
            <a:r>
              <a:rPr lang="fa-IR" dirty="0"/>
              <a:t>آشنایی با خواص پسته</a:t>
            </a:r>
          </a:p>
        </p:txBody>
      </p:sp>
      <p:sp>
        <p:nvSpPr>
          <p:cNvPr id="3" name="Content Placeholder 2">
            <a:extLst>
              <a:ext uri="{FF2B5EF4-FFF2-40B4-BE49-F238E27FC236}">
                <a16:creationId xmlns:a16="http://schemas.microsoft.com/office/drawing/2014/main" id="{05806E6C-A15A-4103-9A3B-171257EB215B}"/>
              </a:ext>
            </a:extLst>
          </p:cNvPr>
          <p:cNvSpPr>
            <a:spLocks noGrp="1"/>
          </p:cNvSpPr>
          <p:nvPr>
            <p:ph idx="1"/>
          </p:nvPr>
        </p:nvSpPr>
        <p:spPr>
          <a:xfrm>
            <a:off x="851554" y="881406"/>
            <a:ext cx="11217897" cy="5703216"/>
          </a:xfrm>
        </p:spPr>
        <p:txBody>
          <a:bodyPr>
            <a:normAutofit/>
          </a:bodyPr>
          <a:lstStyle/>
          <a:p>
            <a:r>
              <a:rPr lang="fa-IR" sz="2000" dirty="0"/>
              <a:t> </a:t>
            </a:r>
            <a:r>
              <a:rPr lang="fa-IR" sz="1800" dirty="0"/>
              <a:t>اگرچه این میوه کوچک است و به ظاهر شاید ارزش غذایی چندانی نداشته باشد، اما این خواص پسته، فراوان‌ تر از آن چیزی است که حتی فکرش را کنید. طبیعت پسته گرم و خشک می باشد و خواص آن از هزاران سال پیش شناخته شده بودند؛ در دوره باستان این مغز را </a:t>
            </a:r>
            <a:r>
              <a:rPr lang="fa-IR" sz="1800" dirty="0" err="1"/>
              <a:t>خون‌ساز</a:t>
            </a:r>
            <a:r>
              <a:rPr lang="fa-IR" sz="1800" dirty="0"/>
              <a:t>، </a:t>
            </a:r>
            <a:r>
              <a:rPr lang="fa-IR" sz="1800" dirty="0" err="1"/>
              <a:t>حیات‌بخش</a:t>
            </a:r>
            <a:r>
              <a:rPr lang="fa-IR" sz="1800" dirty="0"/>
              <a:t> و </a:t>
            </a:r>
            <a:r>
              <a:rPr lang="fa-IR" sz="1800" dirty="0" err="1"/>
              <a:t>هوش‌افزای</a:t>
            </a:r>
            <a:r>
              <a:rPr lang="fa-IR" sz="1800" dirty="0"/>
              <a:t> </a:t>
            </a:r>
            <a:r>
              <a:rPr lang="fa-IR" sz="1800" dirty="0" err="1"/>
              <a:t>خوانده‌اند</a:t>
            </a:r>
            <a:endParaRPr lang="fa-IR" sz="2000" dirty="0"/>
          </a:p>
          <a:p>
            <a:endParaRPr lang="fa-IR" dirty="0"/>
          </a:p>
        </p:txBody>
      </p:sp>
      <p:graphicFrame>
        <p:nvGraphicFramePr>
          <p:cNvPr id="5" name="Table 4">
            <a:extLst>
              <a:ext uri="{FF2B5EF4-FFF2-40B4-BE49-F238E27FC236}">
                <a16:creationId xmlns:a16="http://schemas.microsoft.com/office/drawing/2014/main" id="{5ABE0CDB-5EED-4E8C-B3A3-15660C0D274B}"/>
              </a:ext>
            </a:extLst>
          </p:cNvPr>
          <p:cNvGraphicFramePr>
            <a:graphicFrameLocks noGrp="1"/>
          </p:cNvGraphicFramePr>
          <p:nvPr>
            <p:extLst>
              <p:ext uri="{D42A27DB-BD31-4B8C-83A1-F6EECF244321}">
                <p14:modId xmlns:p14="http://schemas.microsoft.com/office/powerpoint/2010/main" val="1920124961"/>
              </p:ext>
            </p:extLst>
          </p:nvPr>
        </p:nvGraphicFramePr>
        <p:xfrm>
          <a:off x="1082332" y="1951348"/>
          <a:ext cx="5582419" cy="4798240"/>
        </p:xfrm>
        <a:graphic>
          <a:graphicData uri="http://schemas.openxmlformats.org/drawingml/2006/table">
            <a:tbl>
              <a:tblPr firstRow="1" firstCol="1" bandRow="1">
                <a:tableStyleId>{35758FB7-9AC5-4552-8A53-C91805E547FA}</a:tableStyleId>
              </a:tblPr>
              <a:tblGrid>
                <a:gridCol w="1339383">
                  <a:extLst>
                    <a:ext uri="{9D8B030D-6E8A-4147-A177-3AD203B41FA5}">
                      <a16:colId xmlns:a16="http://schemas.microsoft.com/office/drawing/2014/main" val="3465142146"/>
                    </a:ext>
                  </a:extLst>
                </a:gridCol>
                <a:gridCol w="1448720">
                  <a:extLst>
                    <a:ext uri="{9D8B030D-6E8A-4147-A177-3AD203B41FA5}">
                      <a16:colId xmlns:a16="http://schemas.microsoft.com/office/drawing/2014/main" val="2746690574"/>
                    </a:ext>
                  </a:extLst>
                </a:gridCol>
                <a:gridCol w="1566755">
                  <a:extLst>
                    <a:ext uri="{9D8B030D-6E8A-4147-A177-3AD203B41FA5}">
                      <a16:colId xmlns:a16="http://schemas.microsoft.com/office/drawing/2014/main" val="757810230"/>
                    </a:ext>
                  </a:extLst>
                </a:gridCol>
                <a:gridCol w="1227561">
                  <a:extLst>
                    <a:ext uri="{9D8B030D-6E8A-4147-A177-3AD203B41FA5}">
                      <a16:colId xmlns:a16="http://schemas.microsoft.com/office/drawing/2014/main" val="2853761944"/>
                    </a:ext>
                  </a:extLst>
                </a:gridCol>
              </a:tblGrid>
              <a:tr h="318510">
                <a:tc>
                  <a:txBody>
                    <a:bodyPr/>
                    <a:lstStyle/>
                    <a:p>
                      <a:pPr marL="0" marR="0" algn="just" rtl="1">
                        <a:lnSpc>
                          <a:spcPct val="115000"/>
                        </a:lnSpc>
                        <a:spcBef>
                          <a:spcPts val="0"/>
                        </a:spcBef>
                        <a:spcAft>
                          <a:spcPts val="0"/>
                        </a:spcAft>
                      </a:pPr>
                      <a:r>
                        <a:rPr lang="ar-SA" sz="1600">
                          <a:effectLst/>
                          <a:cs typeface="B Mitra" panose="00000400000000000000" pitchFamily="2" charset="-78"/>
                        </a:rPr>
                        <a:t>۲۲.۶۰ میلی‌گرم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dirty="0">
                          <a:effectLst/>
                          <a:cs typeface="B Mitra" panose="00000400000000000000" pitchFamily="2" charset="-78"/>
                        </a:rPr>
                        <a:t>ویتامین </a:t>
                      </a:r>
                      <a:r>
                        <a:rPr lang="en-US" sz="1600" dirty="0">
                          <a:effectLst/>
                          <a:cs typeface="B Mitra" panose="00000400000000000000" pitchFamily="2" charset="-78"/>
                        </a:rPr>
                        <a:t>E</a:t>
                      </a:r>
                      <a:endParaRPr lang="en-US" sz="100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dirty="0">
                          <a:effectLst/>
                          <a:cs typeface="B Mitra" panose="00000400000000000000" pitchFamily="2" charset="-78"/>
                        </a:rPr>
                        <a:t>۵۵۷</a:t>
                      </a:r>
                      <a:endParaRPr lang="en-US" sz="100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کالری</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2763043200"/>
                  </a:ext>
                </a:extLst>
              </a:tr>
              <a:tr h="353259">
                <a:tc>
                  <a:txBody>
                    <a:bodyPr/>
                    <a:lstStyle/>
                    <a:p>
                      <a:pPr marL="0" marR="0" algn="just" rtl="1">
                        <a:lnSpc>
                          <a:spcPct val="115000"/>
                        </a:lnSpc>
                        <a:spcBef>
                          <a:spcPts val="0"/>
                        </a:spcBef>
                        <a:spcAft>
                          <a:spcPts val="0"/>
                        </a:spcAft>
                      </a:pPr>
                      <a:r>
                        <a:rPr lang="ar-SA" sz="1600" b="0" dirty="0">
                          <a:effectLst/>
                          <a:cs typeface="B Mitra" panose="00000400000000000000" pitchFamily="2" charset="-78"/>
                        </a:rPr>
                        <a:t>۱ میلی‌گرم</a:t>
                      </a:r>
                      <a:endParaRPr lang="en-US" sz="1000" b="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سدیم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۲۷.۹۷ گرم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کربوهیدرات</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632695231"/>
                  </a:ext>
                </a:extLst>
              </a:tr>
              <a:tr h="353259">
                <a:tc>
                  <a:txBody>
                    <a:bodyPr/>
                    <a:lstStyle/>
                    <a:p>
                      <a:pPr marL="0" marR="0" algn="just" rtl="1">
                        <a:lnSpc>
                          <a:spcPct val="115000"/>
                        </a:lnSpc>
                        <a:spcBef>
                          <a:spcPts val="0"/>
                        </a:spcBef>
                        <a:spcAft>
                          <a:spcPts val="0"/>
                        </a:spcAft>
                      </a:pPr>
                      <a:r>
                        <a:rPr lang="ar-SA" sz="1600" b="0" dirty="0">
                          <a:effectLst/>
                          <a:cs typeface="B Mitra" panose="00000400000000000000" pitchFamily="2" charset="-78"/>
                        </a:rPr>
                        <a:t>۱۰۲۵ میلی‌گرم</a:t>
                      </a:r>
                      <a:endParaRPr lang="en-US" sz="1000" b="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پتاسیم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dirty="0">
                          <a:effectLst/>
                          <a:cs typeface="B Mitra" panose="00000400000000000000" pitchFamily="2" charset="-78"/>
                        </a:rPr>
                        <a:t>۲۰.۶۰ گرم</a:t>
                      </a:r>
                      <a:endParaRPr lang="en-US" sz="100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پروتئین</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2491511876"/>
                  </a:ext>
                </a:extLst>
              </a:tr>
              <a:tr h="353259">
                <a:tc>
                  <a:txBody>
                    <a:bodyPr/>
                    <a:lstStyle/>
                    <a:p>
                      <a:pPr marL="0" marR="0" algn="just" rtl="1">
                        <a:lnSpc>
                          <a:spcPct val="115000"/>
                        </a:lnSpc>
                        <a:spcBef>
                          <a:spcPts val="0"/>
                        </a:spcBef>
                        <a:spcAft>
                          <a:spcPts val="0"/>
                        </a:spcAft>
                      </a:pPr>
                      <a:r>
                        <a:rPr lang="ar-SA" sz="1600" b="0" dirty="0">
                          <a:effectLst/>
                          <a:cs typeface="B Mitra" panose="00000400000000000000" pitchFamily="2" charset="-78"/>
                        </a:rPr>
                        <a:t>۱۰۷ میلی‌گرم</a:t>
                      </a:r>
                      <a:endParaRPr lang="en-US" sz="1000" b="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کلسیم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dirty="0">
                          <a:effectLst/>
                          <a:cs typeface="B Mitra" panose="00000400000000000000" pitchFamily="2" charset="-78"/>
                        </a:rPr>
                        <a:t>۴۴.۴۴ گرم</a:t>
                      </a:r>
                      <a:endParaRPr lang="en-US" sz="100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چربی کل</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2428039405"/>
                  </a:ext>
                </a:extLst>
              </a:tr>
              <a:tr h="353259">
                <a:tc>
                  <a:txBody>
                    <a:bodyPr/>
                    <a:lstStyle/>
                    <a:p>
                      <a:pPr marL="0" marR="0" algn="just" rtl="1">
                        <a:lnSpc>
                          <a:spcPct val="115000"/>
                        </a:lnSpc>
                        <a:spcBef>
                          <a:spcPts val="0"/>
                        </a:spcBef>
                        <a:spcAft>
                          <a:spcPts val="0"/>
                        </a:spcAft>
                      </a:pPr>
                      <a:r>
                        <a:rPr lang="ar-SA" sz="1600" b="0" dirty="0">
                          <a:effectLst/>
                          <a:cs typeface="B Mitra" panose="00000400000000000000" pitchFamily="2" charset="-78"/>
                        </a:rPr>
                        <a:t>۱.۳ میلی‌گرم</a:t>
                      </a:r>
                      <a:endParaRPr lang="en-US" sz="1000" b="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مس</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۱۰.۳ گرم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فیبر غذایی</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1836573063"/>
                  </a:ext>
                </a:extLst>
              </a:tr>
              <a:tr h="353259">
                <a:tc>
                  <a:txBody>
                    <a:bodyPr/>
                    <a:lstStyle/>
                    <a:p>
                      <a:pPr marL="0" marR="0" algn="just" rtl="1">
                        <a:lnSpc>
                          <a:spcPct val="115000"/>
                        </a:lnSpc>
                        <a:spcBef>
                          <a:spcPts val="0"/>
                        </a:spcBef>
                        <a:spcAft>
                          <a:spcPts val="0"/>
                        </a:spcAft>
                      </a:pPr>
                      <a:r>
                        <a:rPr lang="ar-SA" sz="1600" b="0" dirty="0">
                          <a:effectLst/>
                          <a:cs typeface="B Mitra" panose="00000400000000000000" pitchFamily="2" charset="-78"/>
                        </a:rPr>
                        <a:t>۴.۱۵ میلی‌گرم</a:t>
                      </a:r>
                      <a:endParaRPr lang="en-US" sz="1000" b="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آهن</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۵۱ میکروگرم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فولات</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793753860"/>
                  </a:ext>
                </a:extLst>
              </a:tr>
              <a:tr h="353259">
                <a:tc>
                  <a:txBody>
                    <a:bodyPr/>
                    <a:lstStyle/>
                    <a:p>
                      <a:pPr marL="0" marR="0" algn="just" rtl="1">
                        <a:lnSpc>
                          <a:spcPct val="115000"/>
                        </a:lnSpc>
                        <a:spcBef>
                          <a:spcPts val="0"/>
                        </a:spcBef>
                        <a:spcAft>
                          <a:spcPts val="0"/>
                        </a:spcAft>
                      </a:pPr>
                      <a:r>
                        <a:rPr lang="ar-SA" sz="1600" b="0" dirty="0">
                          <a:effectLst/>
                          <a:cs typeface="B Mitra" panose="00000400000000000000" pitchFamily="2" charset="-78"/>
                        </a:rPr>
                        <a:t>۱۲۱ میلی‌گرم</a:t>
                      </a:r>
                      <a:endParaRPr lang="en-US" sz="1000" b="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منیزیم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۱.۳ میلی‌گرم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نیاسین</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3651266391"/>
                  </a:ext>
                </a:extLst>
              </a:tr>
              <a:tr h="353259">
                <a:tc>
                  <a:txBody>
                    <a:bodyPr/>
                    <a:lstStyle/>
                    <a:p>
                      <a:pPr marL="0" marR="0" algn="just" rtl="1">
                        <a:lnSpc>
                          <a:spcPct val="115000"/>
                        </a:lnSpc>
                        <a:spcBef>
                          <a:spcPts val="0"/>
                        </a:spcBef>
                        <a:spcAft>
                          <a:spcPts val="0"/>
                        </a:spcAft>
                      </a:pPr>
                      <a:r>
                        <a:rPr lang="ar-SA" sz="1600" b="0" dirty="0">
                          <a:effectLst/>
                          <a:cs typeface="B Mitra" panose="00000400000000000000" pitchFamily="2" charset="-78"/>
                        </a:rPr>
                        <a:t>۱.۲ میلی‌گرم</a:t>
                      </a:r>
                      <a:endParaRPr lang="en-US" sz="1000" b="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منگنز</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۰.۵۲۰ میلی‌گرم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پانتوتنیک اسید</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2790087217"/>
                  </a:ext>
                </a:extLst>
              </a:tr>
              <a:tr h="353259">
                <a:tc>
                  <a:txBody>
                    <a:bodyPr/>
                    <a:lstStyle/>
                    <a:p>
                      <a:pPr marL="0" marR="0" algn="just" rtl="1">
                        <a:lnSpc>
                          <a:spcPct val="115000"/>
                        </a:lnSpc>
                        <a:spcBef>
                          <a:spcPts val="0"/>
                        </a:spcBef>
                        <a:spcAft>
                          <a:spcPts val="0"/>
                        </a:spcAft>
                      </a:pPr>
                      <a:r>
                        <a:rPr lang="ar-SA" sz="1600" b="0" dirty="0">
                          <a:effectLst/>
                          <a:cs typeface="B Mitra" panose="00000400000000000000" pitchFamily="2" charset="-78"/>
                        </a:rPr>
                        <a:t>۳۷۶ میلی‌گرم</a:t>
                      </a:r>
                      <a:endParaRPr lang="en-US" sz="1000" b="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فسفر</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۱.۷ میلی‌گرم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پیریدوکسین</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438903416"/>
                  </a:ext>
                </a:extLst>
              </a:tr>
              <a:tr h="353259">
                <a:tc>
                  <a:txBody>
                    <a:bodyPr/>
                    <a:lstStyle/>
                    <a:p>
                      <a:pPr marL="0" marR="0" algn="just" rtl="1">
                        <a:lnSpc>
                          <a:spcPct val="115000"/>
                        </a:lnSpc>
                        <a:spcBef>
                          <a:spcPts val="0"/>
                        </a:spcBef>
                        <a:spcAft>
                          <a:spcPts val="0"/>
                        </a:spcAft>
                      </a:pPr>
                      <a:r>
                        <a:rPr lang="ar-SA" sz="1600" b="0" dirty="0">
                          <a:effectLst/>
                          <a:cs typeface="B Mitra" panose="00000400000000000000" pitchFamily="2" charset="-78"/>
                        </a:rPr>
                        <a:t>۲.۲۰ میلی‌گرم</a:t>
                      </a:r>
                      <a:endParaRPr lang="en-US" sz="1000" b="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زینک (روی)</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۰.۱۶۰ میلی‌گرم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ریبوفلاوین</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338249682"/>
                  </a:ext>
                </a:extLst>
              </a:tr>
              <a:tr h="353259">
                <a:tc>
                  <a:txBody>
                    <a:bodyPr/>
                    <a:lstStyle/>
                    <a:p>
                      <a:pPr marL="0" marR="0" algn="just" rtl="1">
                        <a:lnSpc>
                          <a:spcPct val="115000"/>
                        </a:lnSpc>
                        <a:spcBef>
                          <a:spcPts val="0"/>
                        </a:spcBef>
                        <a:spcAft>
                          <a:spcPts val="0"/>
                        </a:spcAft>
                      </a:pPr>
                      <a:r>
                        <a:rPr lang="ar-SA" sz="1600" b="0" dirty="0">
                          <a:effectLst/>
                          <a:cs typeface="B Mitra" panose="00000400000000000000" pitchFamily="2" charset="-78"/>
                        </a:rPr>
                        <a:t>۷ میکروگرم</a:t>
                      </a:r>
                      <a:endParaRPr lang="en-US" sz="1000" b="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سلنیوم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۰.۸۷۰ میلی‌گرم</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تیامین</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744731684"/>
                  </a:ext>
                </a:extLst>
              </a:tr>
              <a:tr h="593881">
                <a:tc>
                  <a:txBody>
                    <a:bodyPr/>
                    <a:lstStyle/>
                    <a:p>
                      <a:pPr marL="0" marR="0" algn="just" rtl="1">
                        <a:lnSpc>
                          <a:spcPct val="115000"/>
                        </a:lnSpc>
                        <a:spcBef>
                          <a:spcPts val="0"/>
                        </a:spcBef>
                        <a:spcAft>
                          <a:spcPts val="0"/>
                        </a:spcAft>
                      </a:pPr>
                      <a:r>
                        <a:rPr lang="ar-SA" sz="1600" b="0" dirty="0">
                          <a:effectLst/>
                          <a:cs typeface="B Mitra" panose="00000400000000000000" pitchFamily="2" charset="-78"/>
                        </a:rPr>
                        <a:t>۱۱۶۰ میکروگرم</a:t>
                      </a:r>
                      <a:endParaRPr lang="en-US" sz="1000" b="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لوتئین و زیگزانتین</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۵۵۳ واحد بین‌المللی</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a:effectLst/>
                          <a:cs typeface="B Mitra" panose="00000400000000000000" pitchFamily="2" charset="-78"/>
                        </a:rPr>
                        <a:t>ویتامین </a:t>
                      </a:r>
                      <a:r>
                        <a:rPr lang="en-US" sz="1600">
                          <a:effectLst/>
                          <a:cs typeface="B Mitra" panose="00000400000000000000" pitchFamily="2" charset="-78"/>
                        </a:rPr>
                        <a:t>A</a:t>
                      </a:r>
                      <a:endParaRPr lang="en-US" sz="100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4125624141"/>
                  </a:ext>
                </a:extLst>
              </a:tr>
              <a:tr h="353259">
                <a:tc>
                  <a:txBody>
                    <a:bodyPr/>
                    <a:lstStyle/>
                    <a:p>
                      <a:pPr marL="0" marR="0" algn="just" rtl="0">
                        <a:lnSpc>
                          <a:spcPct val="115000"/>
                        </a:lnSpc>
                        <a:spcBef>
                          <a:spcPts val="0"/>
                        </a:spcBef>
                        <a:spcAft>
                          <a:spcPts val="0"/>
                        </a:spcAft>
                      </a:pPr>
                      <a:r>
                        <a:rPr lang="en-US" sz="1600" dirty="0">
                          <a:effectLst/>
                          <a:cs typeface="B Mitra" panose="00000400000000000000" pitchFamily="2" charset="-78"/>
                        </a:rPr>
                        <a:t> </a:t>
                      </a:r>
                      <a:endParaRPr lang="en-US" sz="100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dirty="0">
                          <a:effectLst/>
                          <a:cs typeface="B Mitra" panose="00000400000000000000" pitchFamily="2" charset="-78"/>
                        </a:rPr>
                        <a:t> </a:t>
                      </a:r>
                      <a:endParaRPr lang="en-US" sz="100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dirty="0">
                          <a:effectLst/>
                          <a:cs typeface="B Mitra" panose="00000400000000000000" pitchFamily="2" charset="-78"/>
                        </a:rPr>
                        <a:t>۵ میلی‌گرم</a:t>
                      </a:r>
                      <a:endParaRPr lang="en-US" sz="100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tc>
                  <a:txBody>
                    <a:bodyPr/>
                    <a:lstStyle/>
                    <a:p>
                      <a:pPr marL="0" marR="0" algn="just" rtl="1">
                        <a:lnSpc>
                          <a:spcPct val="115000"/>
                        </a:lnSpc>
                        <a:spcBef>
                          <a:spcPts val="0"/>
                        </a:spcBef>
                        <a:spcAft>
                          <a:spcPts val="0"/>
                        </a:spcAft>
                      </a:pPr>
                      <a:r>
                        <a:rPr lang="ar-SA" sz="1600" dirty="0">
                          <a:effectLst/>
                          <a:cs typeface="B Mitra" panose="00000400000000000000" pitchFamily="2" charset="-78"/>
                        </a:rPr>
                        <a:t>ویتامین </a:t>
                      </a:r>
                      <a:r>
                        <a:rPr lang="en-US" sz="1600" dirty="0">
                          <a:effectLst/>
                          <a:cs typeface="B Mitra" panose="00000400000000000000" pitchFamily="2" charset="-78"/>
                        </a:rPr>
                        <a:t>C</a:t>
                      </a:r>
                      <a:endParaRPr lang="en-US" sz="1000" dirty="0">
                        <a:effectLst/>
                        <a:latin typeface="Calibri" panose="020F0502020204030204" pitchFamily="34" charset="0"/>
                        <a:ea typeface="Calibri" panose="020F0502020204030204" pitchFamily="34" charset="0"/>
                        <a:cs typeface="B Mitra" panose="00000400000000000000" pitchFamily="2" charset="-78"/>
                      </a:endParaRPr>
                    </a:p>
                  </a:txBody>
                  <a:tcPr marL="47464" marR="47464" marT="0" marB="0" anchor="ctr"/>
                </a:tc>
                <a:extLst>
                  <a:ext uri="{0D108BD9-81ED-4DB2-BD59-A6C34878D82A}">
                    <a16:rowId xmlns:a16="http://schemas.microsoft.com/office/drawing/2014/main" val="7276554"/>
                  </a:ext>
                </a:extLst>
              </a:tr>
            </a:tbl>
          </a:graphicData>
        </a:graphic>
      </p:graphicFrame>
      <p:sp>
        <p:nvSpPr>
          <p:cNvPr id="6" name="TextBox 5">
            <a:extLst>
              <a:ext uri="{FF2B5EF4-FFF2-40B4-BE49-F238E27FC236}">
                <a16:creationId xmlns:a16="http://schemas.microsoft.com/office/drawing/2014/main" id="{E4ACD7AE-4B49-45F5-BDC3-F79261A28F7E}"/>
              </a:ext>
            </a:extLst>
          </p:cNvPr>
          <p:cNvSpPr txBox="1"/>
          <p:nvPr/>
        </p:nvSpPr>
        <p:spPr>
          <a:xfrm>
            <a:off x="6771586" y="1741320"/>
            <a:ext cx="5297865" cy="2966197"/>
          </a:xfrm>
          <a:prstGeom prst="rect">
            <a:avLst/>
          </a:prstGeom>
          <a:noFill/>
        </p:spPr>
        <p:txBody>
          <a:bodyPr wrap="square" rtlCol="1">
            <a:spAutoFit/>
          </a:bodyPr>
          <a:lstStyle/>
          <a:p>
            <a:pPr algn="just" rtl="1">
              <a:lnSpc>
                <a:spcPct val="150000"/>
              </a:lnSpc>
            </a:pP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dirty="0">
                <a:effectLst/>
                <a:latin typeface="Calibri" panose="020F0502020204030204" pitchFamily="34" charset="0"/>
                <a:ea typeface="Calibri" panose="020F0502020204030204" pitchFamily="34" charset="0"/>
                <a:cs typeface="B Mitra" panose="00000400000000000000" pitchFamily="2" charset="-78"/>
              </a:rPr>
              <a:t>مغز پسته یکی از منابع غنی اسیدهای چرب مفید است، اما مصرف آن به افرادی که میزان تری </a:t>
            </a:r>
            <a:r>
              <a:rPr lang="fa-IR" dirty="0" err="1">
                <a:effectLst/>
                <a:latin typeface="Calibri" panose="020F0502020204030204" pitchFamily="34" charset="0"/>
                <a:ea typeface="Calibri" panose="020F0502020204030204" pitchFamily="34" charset="0"/>
                <a:cs typeface="B Mitra" panose="00000400000000000000" pitchFamily="2" charset="-78"/>
              </a:rPr>
              <a:t>گلیسرید</a:t>
            </a:r>
            <a:r>
              <a:rPr lang="fa-IR" dirty="0">
                <a:effectLst/>
                <a:latin typeface="Calibri" panose="020F0502020204030204" pitchFamily="34" charset="0"/>
                <a:ea typeface="Calibri" panose="020F0502020204030204" pitchFamily="34" charset="0"/>
                <a:cs typeface="B Mitra" panose="00000400000000000000" pitchFamily="2" charset="-78"/>
              </a:rPr>
              <a:t> خون بالایی دارند توصیه </a:t>
            </a:r>
            <a:r>
              <a:rPr lang="fa-IR" dirty="0" err="1">
                <a:effectLst/>
                <a:latin typeface="Calibri" panose="020F0502020204030204" pitchFamily="34" charset="0"/>
                <a:ea typeface="Calibri" panose="020F0502020204030204" pitchFamily="34" charset="0"/>
                <a:cs typeface="B Mitra" panose="00000400000000000000" pitchFamily="2" charset="-78"/>
              </a:rPr>
              <a:t>نمی</a:t>
            </a:r>
            <a:r>
              <a:rPr lang="fa-IR" dirty="0">
                <a:effectLst/>
                <a:latin typeface="Calibri" panose="020F0502020204030204" pitchFamily="34" charset="0"/>
                <a:ea typeface="Calibri" panose="020F0502020204030204" pitchFamily="34" charset="0"/>
                <a:cs typeface="B Mitra" panose="00000400000000000000" pitchFamily="2" charset="-78"/>
              </a:rPr>
              <a:t> شود و همچنین به دلیل هضم دشوار آن برای معده مناسب نیست. خوردن زیاد آن باعث گرمی بدن و کهیر و دانه های قرمز رنگ در پوست می شود که برای رفع گرمی و خشکی باید سرکه، انار ترش و یا برگ </a:t>
            </a:r>
            <a:r>
              <a:rPr lang="fa-IR" dirty="0" err="1">
                <a:effectLst/>
                <a:latin typeface="Calibri" panose="020F0502020204030204" pitchFamily="34" charset="0"/>
                <a:ea typeface="Calibri" panose="020F0502020204030204" pitchFamily="34" charset="0"/>
                <a:cs typeface="B Mitra" panose="00000400000000000000" pitchFamily="2" charset="-78"/>
              </a:rPr>
              <a:t>زردآلوی</a:t>
            </a:r>
            <a:r>
              <a:rPr lang="fa-IR" dirty="0">
                <a:effectLst/>
                <a:latin typeface="Calibri" panose="020F0502020204030204" pitchFamily="34" charset="0"/>
                <a:ea typeface="Calibri" panose="020F0502020204030204" pitchFamily="34" charset="0"/>
                <a:cs typeface="B Mitra" panose="00000400000000000000" pitchFamily="2" charset="-78"/>
              </a:rPr>
              <a:t> ترش مصرف نمود. خوردن پسته برای اشخاصی که دچار ضعف و نارسایی کبد هستند و مبتلایان به بیماری های نقرس و دیابت و ناراحتی کلیه مضر می باشد. </a:t>
            </a:r>
            <a:endParaRPr lang="fa-IR" sz="2000" dirty="0"/>
          </a:p>
        </p:txBody>
      </p:sp>
    </p:spTree>
    <p:extLst>
      <p:ext uri="{BB962C8B-B14F-4D97-AF65-F5344CB8AC3E}">
        <p14:creationId xmlns:p14="http://schemas.microsoft.com/office/powerpoint/2010/main" val="184500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500"/>
                                        <p:tgtEl>
                                          <p:spTgt spid="2"/>
                                        </p:tgtEl>
                                      </p:cBhvr>
                                    </p:animEffect>
                                  </p:childTnLst>
                                </p:cTn>
                              </p:par>
                            </p:childTnLst>
                          </p:cTn>
                        </p:par>
                        <p:par>
                          <p:cTn id="8" fill="hold">
                            <p:stCondLst>
                              <p:cond delay="1500"/>
                            </p:stCondLst>
                            <p:childTnLst>
                              <p:par>
                                <p:cTn id="9" presetID="31"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4" dur="1000"/>
                                        <p:tgtEl>
                                          <p:spTgt spid="3">
                                            <p:txEl>
                                              <p:pRg st="0" end="0"/>
                                            </p:txEl>
                                          </p:spTgt>
                                        </p:tgtEl>
                                      </p:cBhvr>
                                    </p:animEffect>
                                  </p:childTnLst>
                                </p:cTn>
                              </p:par>
                              <p:par>
                                <p:cTn id="15" presetID="3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p:cTn id="1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20" dur="1000"/>
                                        <p:tgtEl>
                                          <p:spTgt spid="6">
                                            <p:txEl>
                                              <p:pRg st="0" end="0"/>
                                            </p:txEl>
                                          </p:spTgt>
                                        </p:tgtEl>
                                      </p:cBhvr>
                                    </p:animEffect>
                                  </p:childTnLst>
                                </p:cTn>
                              </p:par>
                            </p:childTnLst>
                          </p:cTn>
                        </p:par>
                        <p:par>
                          <p:cTn id="21" fill="hold">
                            <p:stCondLst>
                              <p:cond delay="2500"/>
                            </p:stCondLst>
                            <p:childTnLst>
                              <p:par>
                                <p:cTn id="22" presetID="26" presetClass="entr" presetSubtype="0" fill="hold" nodeType="afterEffect">
                                  <p:stCondLst>
                                    <p:cond delay="75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80">
                                          <p:stCondLst>
                                            <p:cond delay="0"/>
                                          </p:stCondLst>
                                        </p:cTn>
                                        <p:tgtEl>
                                          <p:spTgt spid="5"/>
                                        </p:tgtEl>
                                      </p:cBhvr>
                                    </p:animEffect>
                                    <p:anim calcmode="lin" valueType="num">
                                      <p:cBhvr>
                                        <p:cTn id="2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gtEl>
                                      </p:cBhvr>
                                      <p:to x="100000" y="60000"/>
                                    </p:animScale>
                                    <p:animScale>
                                      <p:cBhvr>
                                        <p:cTn id="31" dur="166" decel="50000">
                                          <p:stCondLst>
                                            <p:cond delay="676"/>
                                          </p:stCondLst>
                                        </p:cTn>
                                        <p:tgtEl>
                                          <p:spTgt spid="5"/>
                                        </p:tgtEl>
                                      </p:cBhvr>
                                      <p:to x="100000" y="100000"/>
                                    </p:animScale>
                                    <p:animScale>
                                      <p:cBhvr>
                                        <p:cTn id="32" dur="26">
                                          <p:stCondLst>
                                            <p:cond delay="1312"/>
                                          </p:stCondLst>
                                        </p:cTn>
                                        <p:tgtEl>
                                          <p:spTgt spid="5"/>
                                        </p:tgtEl>
                                      </p:cBhvr>
                                      <p:to x="100000" y="80000"/>
                                    </p:animScale>
                                    <p:animScale>
                                      <p:cBhvr>
                                        <p:cTn id="33" dur="166" decel="50000">
                                          <p:stCondLst>
                                            <p:cond delay="1338"/>
                                          </p:stCondLst>
                                        </p:cTn>
                                        <p:tgtEl>
                                          <p:spTgt spid="5"/>
                                        </p:tgtEl>
                                      </p:cBhvr>
                                      <p:to x="100000" y="100000"/>
                                    </p:animScale>
                                    <p:animScale>
                                      <p:cBhvr>
                                        <p:cTn id="34" dur="26">
                                          <p:stCondLst>
                                            <p:cond delay="1642"/>
                                          </p:stCondLst>
                                        </p:cTn>
                                        <p:tgtEl>
                                          <p:spTgt spid="5"/>
                                        </p:tgtEl>
                                      </p:cBhvr>
                                      <p:to x="100000" y="90000"/>
                                    </p:animScale>
                                    <p:animScale>
                                      <p:cBhvr>
                                        <p:cTn id="35" dur="166" decel="50000">
                                          <p:stCondLst>
                                            <p:cond delay="1668"/>
                                          </p:stCondLst>
                                        </p:cTn>
                                        <p:tgtEl>
                                          <p:spTgt spid="5"/>
                                        </p:tgtEl>
                                      </p:cBhvr>
                                      <p:to x="100000" y="100000"/>
                                    </p:animScale>
                                    <p:animScale>
                                      <p:cBhvr>
                                        <p:cTn id="36" dur="26">
                                          <p:stCondLst>
                                            <p:cond delay="1808"/>
                                          </p:stCondLst>
                                        </p:cTn>
                                        <p:tgtEl>
                                          <p:spTgt spid="5"/>
                                        </p:tgtEl>
                                      </p:cBhvr>
                                      <p:to x="100000" y="95000"/>
                                    </p:animScale>
                                    <p:animScale>
                                      <p:cBhvr>
                                        <p:cTn id="3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2DCE-61B1-4B40-80D5-A07628FA7E65}"/>
              </a:ext>
            </a:extLst>
          </p:cNvPr>
          <p:cNvSpPr>
            <a:spLocks noGrp="1"/>
          </p:cNvSpPr>
          <p:nvPr>
            <p:ph type="title"/>
          </p:nvPr>
        </p:nvSpPr>
        <p:spPr>
          <a:xfrm>
            <a:off x="4408115" y="84666"/>
            <a:ext cx="7633056" cy="594064"/>
          </a:xfrm>
        </p:spPr>
        <p:txBody>
          <a:bodyPr/>
          <a:lstStyle/>
          <a:p>
            <a:r>
              <a:rPr lang="fa-IR" dirty="0"/>
              <a:t>استفاده از تکنولوژی های هوشمند</a:t>
            </a:r>
          </a:p>
        </p:txBody>
      </p:sp>
      <p:sp>
        <p:nvSpPr>
          <p:cNvPr id="3" name="Content Placeholder 2">
            <a:extLst>
              <a:ext uri="{FF2B5EF4-FFF2-40B4-BE49-F238E27FC236}">
                <a16:creationId xmlns:a16="http://schemas.microsoft.com/office/drawing/2014/main" id="{DD7128DE-826B-416F-83AB-B8B9E95AD4C8}"/>
              </a:ext>
            </a:extLst>
          </p:cNvPr>
          <p:cNvSpPr>
            <a:spLocks noGrp="1"/>
          </p:cNvSpPr>
          <p:nvPr>
            <p:ph idx="1"/>
          </p:nvPr>
        </p:nvSpPr>
        <p:spPr>
          <a:xfrm>
            <a:off x="150829" y="678730"/>
            <a:ext cx="11830639" cy="6023727"/>
          </a:xfrm>
        </p:spPr>
        <p:txBody>
          <a:bodyPr>
            <a:normAutofit/>
          </a:bodyPr>
          <a:lstStyle/>
          <a:p>
            <a:r>
              <a:rPr lang="fa-IR" sz="1800" dirty="0">
                <a:effectLst/>
                <a:latin typeface="XB Niloofar"/>
                <a:ea typeface="Calibri" panose="020F0502020204030204" pitchFamily="34" charset="0"/>
                <a:cs typeface="B Mitra" panose="00000400000000000000" pitchFamily="2" charset="-78"/>
              </a:rPr>
              <a:t>این قسمت مربوط به طراحی و بومی سازی </a:t>
            </a:r>
            <a:r>
              <a:rPr lang="fa-IR" sz="1800" dirty="0" err="1">
                <a:effectLst/>
                <a:latin typeface="XB Niloofar"/>
                <a:ea typeface="Calibri" panose="020F0502020204030204" pitchFamily="34" charset="0"/>
                <a:cs typeface="B Mitra" panose="00000400000000000000" pitchFamily="2" charset="-78"/>
              </a:rPr>
              <a:t>سنسورهای</a:t>
            </a:r>
            <a:r>
              <a:rPr lang="fa-IR" sz="1800" dirty="0">
                <a:effectLst/>
                <a:latin typeface="XB Niloofar"/>
                <a:ea typeface="Calibri" panose="020F0502020204030204" pitchFamily="34" charset="0"/>
                <a:cs typeface="B Mitra" panose="00000400000000000000" pitchFamily="2" charset="-78"/>
              </a:rPr>
              <a:t> اندازه گیری، جمع آوری و ذخیره سازی پارامتر های اقلیمی موثر در رشد درختان به صورت </a:t>
            </a:r>
            <a:r>
              <a:rPr lang="fa-IR" sz="1800" dirty="0" err="1">
                <a:effectLst/>
                <a:latin typeface="XB Niloofar"/>
                <a:ea typeface="Calibri" panose="020F0502020204030204" pitchFamily="34" charset="0"/>
                <a:cs typeface="B Mitra" panose="00000400000000000000" pitchFamily="2" charset="-78"/>
              </a:rPr>
              <a:t>شبکه‌ای</a:t>
            </a:r>
            <a:r>
              <a:rPr lang="fa-IR" sz="1800" dirty="0">
                <a:effectLst/>
                <a:latin typeface="XB Niloofar"/>
                <a:ea typeface="Calibri" panose="020F0502020204030204" pitchFamily="34" charset="0"/>
                <a:cs typeface="B Mitra" panose="00000400000000000000" pitchFamily="2" charset="-78"/>
              </a:rPr>
              <a:t> میباشد</a:t>
            </a:r>
          </a:p>
          <a:p>
            <a:pPr marR="0" algn="r" rtl="1">
              <a:spcBef>
                <a:spcPts val="200"/>
              </a:spcBef>
              <a:spcAft>
                <a:spcPts val="0"/>
              </a:spcAft>
            </a:pPr>
            <a:r>
              <a:rPr lang="ar-SA" sz="2400" b="1" dirty="0">
                <a:solidFill>
                  <a:schemeClr val="accent1">
                    <a:lumMod val="50000"/>
                  </a:schemeClr>
                </a:solidFill>
                <a:effectLst/>
                <a:latin typeface="Calibri Light" panose="020F0302020204030204" pitchFamily="34" charset="0"/>
                <a:ea typeface="Times New Roman" panose="02020603050405020304" pitchFamily="18" charset="0"/>
                <a:cs typeface="B Mitra" panose="00000400000000000000" pitchFamily="2" charset="-78"/>
              </a:rPr>
              <a:t>عوامل اقلیمی موثر بر رشد گیاه</a:t>
            </a:r>
            <a:r>
              <a:rPr lang="ar-SA" sz="2400" b="1" dirty="0">
                <a:solidFill>
                  <a:schemeClr val="accent1">
                    <a:lumMod val="50000"/>
                  </a:schemeClr>
                </a:solidFill>
                <a:effectLst/>
                <a:latin typeface="Calibri Light" panose="020F0302020204030204" pitchFamily="34" charset="0"/>
                <a:ea typeface="Times New Roman" panose="02020603050405020304" pitchFamily="18" charset="0"/>
                <a:cs typeface="Calibri" panose="020F0502020204030204" pitchFamily="34" charset="0"/>
              </a:rPr>
              <a:t> </a:t>
            </a:r>
            <a:endParaRPr lang="en-US" sz="2400" b="1" dirty="0">
              <a:solidFill>
                <a:schemeClr val="accent1">
                  <a:lumMod val="50000"/>
                </a:schemeClr>
              </a:solidFill>
              <a:effectLst/>
              <a:latin typeface="Calibri Light" panose="020F0302020204030204" pitchFamily="34" charset="0"/>
              <a:ea typeface="Times New Roman" panose="02020603050405020304" pitchFamily="18" charset="0"/>
              <a:cs typeface="B Mitra" panose="00000400000000000000" pitchFamily="2" charset="-78"/>
            </a:endParaRPr>
          </a:p>
          <a:p>
            <a:pPr marR="0" lvl="0" algn="just" rtl="1">
              <a:spcBef>
                <a:spcPts val="0"/>
              </a:spcBef>
              <a:spcAft>
                <a:spcPts val="0"/>
              </a:spcAft>
            </a:pPr>
            <a:r>
              <a:rPr lang="fa-IR" sz="1800" b="1" dirty="0">
                <a:solidFill>
                  <a:srgbClr val="FF0000"/>
                </a:solidFill>
                <a:effectLst/>
                <a:latin typeface="XB Niloofar"/>
                <a:ea typeface="Calibri" panose="020F0502020204030204" pitchFamily="34" charset="0"/>
                <a:cs typeface="B Mitra" panose="00000400000000000000" pitchFamily="2" charset="-78"/>
              </a:rPr>
              <a:t>1) </a:t>
            </a:r>
            <a:r>
              <a:rPr lang="fa-IR" sz="1800" b="1" dirty="0">
                <a:effectLst/>
                <a:latin typeface="XB Niloofar"/>
                <a:ea typeface="Calibri" panose="020F0502020204030204" pitchFamily="34" charset="0"/>
                <a:cs typeface="B Mitra" panose="00000400000000000000" pitchFamily="2" charset="-78"/>
              </a:rPr>
              <a:t>درجه حرارت:</a:t>
            </a:r>
            <a:r>
              <a:rPr lang="fa-IR" sz="1800" dirty="0">
                <a:effectLst/>
                <a:latin typeface="XB Niloofar"/>
                <a:ea typeface="Calibri" panose="020F0502020204030204" pitchFamily="34" charset="0"/>
                <a:cs typeface="B Mitra" panose="00000400000000000000" pitchFamily="2" charset="-78"/>
              </a:rPr>
              <a:t> حرارت بر فعالیت گیاهی نظیر </a:t>
            </a:r>
            <a:r>
              <a:rPr lang="fa-IR" sz="1800" dirty="0" err="1">
                <a:effectLst/>
                <a:latin typeface="XB Niloofar"/>
                <a:ea typeface="Calibri" panose="020F0502020204030204" pitchFamily="34" charset="0"/>
                <a:cs typeface="B Mitra" panose="00000400000000000000" pitchFamily="2" charset="-78"/>
              </a:rPr>
              <a:t>فتوسنتز</a:t>
            </a:r>
            <a:r>
              <a:rPr lang="fa-IR" sz="1800" dirty="0">
                <a:effectLst/>
                <a:latin typeface="XB Niloofar"/>
                <a:ea typeface="Calibri" panose="020F0502020204030204" pitchFamily="34" charset="0"/>
                <a:cs typeface="B Mitra" panose="00000400000000000000" pitchFamily="2" charset="-78"/>
              </a:rPr>
              <a:t>(کربن گیری)،قابلیت نفوذ دیواره یافته، جذب آب مواد غذایی، تعرق، فعالیت آنزیمی و انعقاد پروتئین تاثیر می گذارد</a:t>
            </a:r>
            <a:r>
              <a:rPr lang="en-US" sz="1800" dirty="0">
                <a:effectLst/>
                <a:latin typeface="XB Niloofar"/>
                <a:ea typeface="Calibri" panose="020F0502020204030204" pitchFamily="34" charset="0"/>
                <a:cs typeface="B Mitra"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R="0" lvl="0" algn="just" rtl="1">
              <a:spcBef>
                <a:spcPts val="0"/>
              </a:spcBef>
              <a:spcAft>
                <a:spcPts val="0"/>
              </a:spcAft>
            </a:pPr>
            <a:r>
              <a:rPr lang="fa-IR" sz="1800" b="1" dirty="0">
                <a:solidFill>
                  <a:srgbClr val="FF0000"/>
                </a:solidFill>
                <a:effectLst/>
                <a:latin typeface="XB Niloofar"/>
                <a:ea typeface="Calibri" panose="020F0502020204030204" pitchFamily="34" charset="0"/>
                <a:cs typeface="B Mitra" panose="00000400000000000000" pitchFamily="2" charset="-78"/>
              </a:rPr>
              <a:t>2) </a:t>
            </a:r>
            <a:r>
              <a:rPr lang="fa-IR" sz="1800" b="1" dirty="0">
                <a:effectLst/>
                <a:latin typeface="XB Niloofar"/>
                <a:ea typeface="Calibri" panose="020F0502020204030204" pitchFamily="34" charset="0"/>
                <a:cs typeface="B Mitra" panose="00000400000000000000" pitchFamily="2" charset="-78"/>
              </a:rPr>
              <a:t>رطوبت خاک:</a:t>
            </a:r>
            <a:r>
              <a:rPr lang="fa-IR" sz="1800" dirty="0">
                <a:effectLst/>
                <a:latin typeface="XB Niloofar"/>
                <a:ea typeface="Calibri" panose="020F0502020204030204" pitchFamily="34" charset="0"/>
                <a:cs typeface="B Mitra" panose="00000400000000000000" pitchFamily="2" charset="-78"/>
              </a:rPr>
              <a:t> آب در گیاهان برای ساختن کربوهیدرات ها، نگهداری شادابی </a:t>
            </a:r>
            <a:r>
              <a:rPr lang="fa-IR" sz="1800" dirty="0" err="1">
                <a:effectLst/>
                <a:latin typeface="XB Niloofar"/>
                <a:ea typeface="Calibri" panose="020F0502020204030204" pitchFamily="34" charset="0"/>
                <a:cs typeface="B Mitra" panose="00000400000000000000" pitchFamily="2" charset="-78"/>
              </a:rPr>
              <a:t>پرتوپلاسم</a:t>
            </a:r>
            <a:r>
              <a:rPr lang="fa-IR" sz="1800" dirty="0">
                <a:effectLst/>
                <a:latin typeface="XB Niloofar"/>
                <a:ea typeface="Calibri" panose="020F0502020204030204" pitchFamily="34" charset="0"/>
                <a:cs typeface="B Mitra" panose="00000400000000000000" pitchFamily="2" charset="-78"/>
              </a:rPr>
              <a:t> و</a:t>
            </a:r>
            <a:r>
              <a:rPr lang="en-US" sz="1800" dirty="0">
                <a:effectLst/>
                <a:latin typeface="XB Niloofar"/>
                <a:ea typeface="Calibri" panose="020F0502020204030204" pitchFamily="34" charset="0"/>
                <a:cs typeface="B Mitra" panose="00000400000000000000" pitchFamily="2" charset="-78"/>
              </a:rPr>
              <a:t>  </a:t>
            </a:r>
            <a:r>
              <a:rPr lang="fa-IR" sz="1800" dirty="0">
                <a:effectLst/>
                <a:latin typeface="XB Niloofar"/>
                <a:ea typeface="Calibri" panose="020F0502020204030204" pitchFamily="34" charset="0"/>
                <a:cs typeface="B Mitra" panose="00000400000000000000" pitchFamily="2" charset="-78"/>
              </a:rPr>
              <a:t>همچنین برای نقل و انتقال عناصر غذایی لازم است کمبود آب باعث کاهش تقسیم یاخته ای و کوچک ماندن یاخته ها می شود. هم خشکی خاک و هم خیسی بیش از حد آن به رشد گیاه صدمه می زند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R="0" lvl="0" algn="just" rtl="1">
              <a:spcBef>
                <a:spcPts val="0"/>
              </a:spcBef>
              <a:spcAft>
                <a:spcPts val="0"/>
              </a:spcAft>
            </a:pPr>
            <a:r>
              <a:rPr lang="fa-IR" sz="1800" b="1" dirty="0">
                <a:solidFill>
                  <a:srgbClr val="FF0000"/>
                </a:solidFill>
                <a:effectLst/>
                <a:latin typeface="XB Niloofar"/>
                <a:ea typeface="Calibri" panose="020F0502020204030204" pitchFamily="34" charset="0"/>
                <a:cs typeface="B Mitra" panose="00000400000000000000" pitchFamily="2" charset="-78"/>
              </a:rPr>
              <a:t>3) </a:t>
            </a:r>
            <a:r>
              <a:rPr lang="fa-IR" sz="1800" b="1" dirty="0">
                <a:effectLst/>
                <a:latin typeface="XB Niloofar"/>
                <a:ea typeface="Calibri" panose="020F0502020204030204" pitchFamily="34" charset="0"/>
                <a:cs typeface="B Mitra" panose="00000400000000000000" pitchFamily="2" charset="-78"/>
              </a:rPr>
              <a:t>نور خورشید:</a:t>
            </a:r>
            <a:r>
              <a:rPr lang="fa-IR" sz="1800" dirty="0">
                <a:solidFill>
                  <a:srgbClr val="333333"/>
                </a:solidFill>
                <a:effectLst/>
                <a:latin typeface="XB Niloofar"/>
                <a:ea typeface="Calibri" panose="020F0502020204030204" pitchFamily="34" charset="0"/>
                <a:cs typeface="B Mitra" panose="00000400000000000000" pitchFamily="2" charset="-78"/>
              </a:rPr>
              <a:t> </a:t>
            </a:r>
            <a:r>
              <a:rPr lang="fa-IR" sz="1800" dirty="0">
                <a:effectLst/>
                <a:latin typeface="XB Niloofar"/>
                <a:ea typeface="Calibri" panose="020F0502020204030204" pitchFamily="34" charset="0"/>
                <a:cs typeface="B Mitra" panose="00000400000000000000" pitchFamily="2" charset="-78"/>
              </a:rPr>
              <a:t>نور خورشید یک عنصر آب و هوایی است که بر محیط طبیعی گیاهان تأثیر می گذارد. این یک عامل مفید برای گیاهان است که غذای آنها را از طریق </a:t>
            </a:r>
            <a:r>
              <a:rPr lang="fa-IR" sz="1800" dirty="0" err="1">
                <a:effectLst/>
                <a:latin typeface="XB Niloofar"/>
                <a:ea typeface="Calibri" panose="020F0502020204030204" pitchFamily="34" charset="0"/>
                <a:cs typeface="B Mitra" panose="00000400000000000000" pitchFamily="2" charset="-78"/>
              </a:rPr>
              <a:t>فتوسنتز</a:t>
            </a:r>
            <a:r>
              <a:rPr lang="fa-IR" sz="1800" dirty="0">
                <a:effectLst/>
                <a:latin typeface="XB Niloofar"/>
                <a:ea typeface="Calibri" panose="020F0502020204030204" pitchFamily="34" charset="0"/>
                <a:cs typeface="B Mitra" panose="00000400000000000000" pitchFamily="2" charset="-78"/>
              </a:rPr>
              <a:t> ایجاد می کند، از طریق آن می تواند بافت های خود را بسازند و در نتیجه رشد و زندگی خود را ادامه دهد</a:t>
            </a:r>
            <a:r>
              <a:rPr lang="en-US" sz="1800" dirty="0">
                <a:effectLst/>
                <a:latin typeface="XB Niloofar"/>
                <a:ea typeface="Calibri" panose="020F0502020204030204" pitchFamily="34" charset="0"/>
                <a:cs typeface="B Mitra"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R="0" lvl="0" algn="just" rtl="1">
              <a:spcBef>
                <a:spcPts val="0"/>
              </a:spcBef>
              <a:spcAft>
                <a:spcPts val="800"/>
              </a:spcAft>
            </a:pPr>
            <a:r>
              <a:rPr lang="fa-IR" sz="1800" b="1" dirty="0">
                <a:solidFill>
                  <a:srgbClr val="FF0000"/>
                </a:solidFill>
                <a:effectLst/>
                <a:latin typeface="XB Niloofar"/>
                <a:ea typeface="Calibri" panose="020F0502020204030204" pitchFamily="34" charset="0"/>
                <a:cs typeface="B Mitra" panose="00000400000000000000" pitchFamily="2" charset="-78"/>
              </a:rPr>
              <a:t>4) </a:t>
            </a:r>
            <a:r>
              <a:rPr lang="fa-IR" sz="1800" b="1" dirty="0">
                <a:effectLst/>
                <a:latin typeface="XB Niloofar"/>
                <a:ea typeface="Calibri" panose="020F0502020204030204" pitchFamily="34" charset="0"/>
                <a:cs typeface="B Mitra" panose="00000400000000000000" pitchFamily="2" charset="-78"/>
              </a:rPr>
              <a:t>رطوبت هوا: </a:t>
            </a:r>
            <a:r>
              <a:rPr lang="fa-IR" sz="1800" dirty="0">
                <a:effectLst/>
                <a:latin typeface="XB Niloofar"/>
                <a:ea typeface="Calibri" panose="020F0502020204030204" pitchFamily="34" charset="0"/>
                <a:cs typeface="B Mitra" panose="00000400000000000000" pitchFamily="2" charset="-78"/>
              </a:rPr>
              <a:t>مقدار ذرات آب در هوا را رطوبت نسبی هوا گویند. رطوبت نسبی هوا موجب شادابی برگها ، تسریع در ریشه دهی درختان و رشد و نمو بیشتر آن می شود. رطوبت نسبی هوا به مقدار لازم موجب رشد و نمو بیشتر درختان می شود</a:t>
            </a:r>
            <a:r>
              <a:rPr lang="en-US" sz="1800" dirty="0">
                <a:effectLst/>
                <a:latin typeface="XB Niloofar"/>
                <a:ea typeface="Calibri" panose="020F0502020204030204" pitchFamily="34" charset="0"/>
                <a:cs typeface="B Mitra"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R="0" algn="just" rtl="1">
              <a:spcBef>
                <a:spcPts val="0"/>
              </a:spcBef>
              <a:spcAft>
                <a:spcPts val="800"/>
              </a:spcAft>
            </a:pPr>
            <a:r>
              <a:rPr lang="fa-IR" sz="1800" dirty="0">
                <a:effectLst/>
                <a:latin typeface="XB Niloofar"/>
                <a:ea typeface="Calibri" panose="020F0502020204030204" pitchFamily="34" charset="0"/>
                <a:cs typeface="B Mitra" panose="00000400000000000000" pitchFamily="2" charset="-78"/>
              </a:rPr>
              <a:t>در طرح "</a:t>
            </a:r>
            <a:r>
              <a:rPr lang="fa-IR" sz="1800" b="1" dirty="0">
                <a:effectLst/>
                <a:latin typeface="XB Niloofar"/>
                <a:ea typeface="Calibri" panose="020F0502020204030204" pitchFamily="34" charset="0"/>
                <a:cs typeface="B Mitra" panose="00000400000000000000" pitchFamily="2" charset="-78"/>
              </a:rPr>
              <a:t>طراحی زنجیره تامین چند </a:t>
            </a:r>
            <a:r>
              <a:rPr lang="fa-IR" sz="1800" b="1" dirty="0" err="1">
                <a:effectLst/>
                <a:latin typeface="XB Niloofar"/>
                <a:ea typeface="Calibri" panose="020F0502020204030204" pitchFamily="34" charset="0"/>
                <a:cs typeface="B Mitra" panose="00000400000000000000" pitchFamily="2" charset="-78"/>
              </a:rPr>
              <a:t>کاناله</a:t>
            </a:r>
            <a:r>
              <a:rPr lang="fa-IR" sz="1800" b="1" dirty="0">
                <a:effectLst/>
                <a:latin typeface="XB Niloofar"/>
                <a:ea typeface="Calibri" panose="020F0502020204030204" pitchFamily="34" charset="0"/>
                <a:cs typeface="B Mitra" panose="00000400000000000000" pitchFamily="2" charset="-78"/>
              </a:rPr>
              <a:t> پسته با رویکرد توسعه پایدار</a:t>
            </a:r>
            <a:r>
              <a:rPr lang="fa-IR" sz="1800" dirty="0">
                <a:effectLst/>
                <a:latin typeface="XB Niloofar"/>
                <a:ea typeface="Calibri" panose="020F0502020204030204" pitchFamily="34" charset="0"/>
                <a:cs typeface="B Mitra" panose="00000400000000000000" pitchFamily="2" charset="-78"/>
              </a:rPr>
              <a:t>" نیاز به اندازه گیری و جمع آوری پارامترهای مناسب در رشد درخت پسته بود و لذا با توجه نبود دستگاه جامع جهت اندازی گیری </a:t>
            </a:r>
            <a:r>
              <a:rPr lang="fa-IR" sz="1800" dirty="0" err="1">
                <a:effectLst/>
                <a:latin typeface="XB Niloofar"/>
                <a:ea typeface="Calibri" panose="020F0502020204030204" pitchFamily="34" charset="0"/>
                <a:cs typeface="B Mitra" panose="00000400000000000000" pitchFamily="2" charset="-78"/>
              </a:rPr>
              <a:t>پارامتری</a:t>
            </a:r>
            <a:r>
              <a:rPr lang="fa-IR" sz="1800" dirty="0">
                <a:effectLst/>
                <a:latin typeface="XB Niloofar"/>
                <a:ea typeface="Calibri" panose="020F0502020204030204" pitchFamily="34" charset="0"/>
                <a:cs typeface="B Mitra" panose="00000400000000000000" pitchFamily="2" charset="-78"/>
              </a:rPr>
              <a:t> ها به صورت تحت شبکه در داخل کشور این گروه جهت تحلیل </a:t>
            </a:r>
            <a:r>
              <a:rPr lang="fa-IR" sz="1800" dirty="0" err="1">
                <a:effectLst/>
                <a:latin typeface="XB Niloofar"/>
                <a:ea typeface="Calibri" panose="020F0502020204030204" pitchFamily="34" charset="0"/>
                <a:cs typeface="B Mitra" panose="00000400000000000000" pitchFamily="2" charset="-78"/>
              </a:rPr>
              <a:t>داده‌های</a:t>
            </a:r>
            <a:r>
              <a:rPr lang="fa-IR" sz="1800" dirty="0">
                <a:effectLst/>
                <a:latin typeface="XB Niloofar"/>
                <a:ea typeface="Calibri" panose="020F0502020204030204" pitchFamily="34" charset="0"/>
                <a:cs typeface="B Mitra" panose="00000400000000000000" pitchFamily="2" charset="-78"/>
              </a:rPr>
              <a:t> مورد نیاز ابتدا شروع به طراحی </a:t>
            </a:r>
            <a:r>
              <a:rPr lang="fa-IR" sz="1800" dirty="0" err="1">
                <a:effectLst/>
                <a:latin typeface="XB Niloofar"/>
                <a:ea typeface="Calibri" panose="020F0502020204030204" pitchFamily="34" charset="0"/>
                <a:cs typeface="B Mitra" panose="00000400000000000000" pitchFamily="2" charset="-78"/>
              </a:rPr>
              <a:t>سنسور‌های</a:t>
            </a:r>
            <a:r>
              <a:rPr lang="fa-IR" sz="1800" dirty="0">
                <a:effectLst/>
                <a:latin typeface="XB Niloofar"/>
                <a:ea typeface="Calibri" panose="020F0502020204030204" pitchFamily="34" charset="0"/>
                <a:cs typeface="B Mitra" panose="00000400000000000000" pitchFamily="2" charset="-78"/>
              </a:rPr>
              <a:t> تحت شبکه برای اندازه گیری </a:t>
            </a:r>
            <a:r>
              <a:rPr lang="fa-IR" sz="1800" dirty="0" err="1">
                <a:effectLst/>
                <a:latin typeface="XB Niloofar"/>
                <a:ea typeface="Calibri" panose="020F0502020204030204" pitchFamily="34" charset="0"/>
                <a:cs typeface="B Mitra" panose="00000400000000000000" pitchFamily="2" charset="-78"/>
              </a:rPr>
              <a:t>پارامتر‌های</a:t>
            </a:r>
            <a:r>
              <a:rPr lang="fa-IR" sz="1800" dirty="0">
                <a:effectLst/>
                <a:latin typeface="XB Niloofar"/>
                <a:ea typeface="Calibri" panose="020F0502020204030204" pitchFamily="34" charset="0"/>
                <a:cs typeface="B Mitra" panose="00000400000000000000" pitchFamily="2" charset="-78"/>
              </a:rPr>
              <a:t> مذکور نمود.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spTree>
    <p:extLst>
      <p:ext uri="{BB962C8B-B14F-4D97-AF65-F5344CB8AC3E}">
        <p14:creationId xmlns:p14="http://schemas.microsoft.com/office/powerpoint/2010/main" val="9943154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42" presetClass="entr" presetSubtype="0" fill="hold" nodeType="afterEffect">
                                  <p:stCondLst>
                                    <p:cond delay="7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75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75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75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75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75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92DB5-2D79-41BA-A415-77D5E21EE196}"/>
              </a:ext>
            </a:extLst>
          </p:cNvPr>
          <p:cNvSpPr>
            <a:spLocks noGrp="1"/>
          </p:cNvSpPr>
          <p:nvPr>
            <p:ph type="title"/>
          </p:nvPr>
        </p:nvSpPr>
        <p:spPr>
          <a:xfrm>
            <a:off x="4426969" y="102062"/>
            <a:ext cx="7633056" cy="594064"/>
          </a:xfrm>
        </p:spPr>
        <p:txBody>
          <a:bodyPr/>
          <a:lstStyle/>
          <a:p>
            <a:r>
              <a:rPr lang="fa-IR" dirty="0"/>
              <a:t>نحوه کارکرد </a:t>
            </a:r>
            <a:r>
              <a:rPr lang="fa-IR" dirty="0" err="1"/>
              <a:t>سنسورها</a:t>
            </a:r>
            <a:endParaRPr lang="fa-IR" dirty="0"/>
          </a:p>
        </p:txBody>
      </p:sp>
      <p:sp>
        <p:nvSpPr>
          <p:cNvPr id="3" name="Content Placeholder 2">
            <a:extLst>
              <a:ext uri="{FF2B5EF4-FFF2-40B4-BE49-F238E27FC236}">
                <a16:creationId xmlns:a16="http://schemas.microsoft.com/office/drawing/2014/main" id="{C53C2818-57DF-4A48-B9C4-99E316B97A2A}"/>
              </a:ext>
            </a:extLst>
          </p:cNvPr>
          <p:cNvSpPr>
            <a:spLocks noGrp="1"/>
          </p:cNvSpPr>
          <p:nvPr>
            <p:ph idx="1"/>
          </p:nvPr>
        </p:nvSpPr>
        <p:spPr>
          <a:xfrm>
            <a:off x="276520" y="923376"/>
            <a:ext cx="11638960" cy="5392131"/>
          </a:xfrm>
        </p:spPr>
        <p:txBody>
          <a:bodyPr/>
          <a:lstStyle/>
          <a:p>
            <a:pPr marL="0" marR="0" algn="just" rtl="1">
              <a:spcBef>
                <a:spcPts val="0"/>
              </a:spcBef>
              <a:spcAft>
                <a:spcPts val="800"/>
              </a:spcAft>
            </a:pPr>
            <a:r>
              <a:rPr lang="fa-IR" sz="1800" dirty="0">
                <a:effectLst/>
                <a:latin typeface="XB Niloofar"/>
                <a:ea typeface="Calibri" panose="020F0502020204030204" pitchFamily="34" charset="0"/>
                <a:cs typeface="B Mitra" panose="00000400000000000000" pitchFamily="2" charset="-78"/>
              </a:rPr>
              <a:t>در ابتدا مقادیر نور، دما، رطوبت هوا و رطوبت خاک اندازه گیری شده به سرور جهت ذخیره سازی ارسال می 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0"/>
              </a:spcBef>
              <a:spcAft>
                <a:spcPts val="800"/>
              </a:spcAft>
            </a:pPr>
            <a:r>
              <a:rPr lang="fa-IR" sz="1800" dirty="0">
                <a:effectLst/>
                <a:latin typeface="XB Niloofar"/>
                <a:ea typeface="Calibri" panose="020F0502020204030204" pitchFamily="34" charset="0"/>
                <a:cs typeface="B Mitra" panose="00000400000000000000" pitchFamily="2" charset="-78"/>
              </a:rPr>
              <a:t>گره سرور داده های اندازه گیری شده را جهت تحلیل ذخیره می نماید.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0"/>
              </a:spcBef>
              <a:spcAft>
                <a:spcPts val="800"/>
              </a:spcAft>
            </a:pPr>
            <a:r>
              <a:rPr lang="fa-IR" sz="1800" dirty="0">
                <a:effectLst/>
                <a:latin typeface="XB Niloofar"/>
                <a:ea typeface="Calibri" panose="020F0502020204030204" pitchFamily="34" charset="0"/>
                <a:cs typeface="B Mitra" panose="00000400000000000000" pitchFamily="2" charset="-78"/>
              </a:rPr>
              <a:t>در شروع کار </a:t>
            </a:r>
            <a:r>
              <a:rPr lang="fa-IR" sz="1800" dirty="0" err="1">
                <a:effectLst/>
                <a:latin typeface="XB Niloofar"/>
                <a:ea typeface="Calibri" panose="020F0502020204030204" pitchFamily="34" charset="0"/>
                <a:cs typeface="B Mitra" panose="00000400000000000000" pitchFamily="2" charset="-78"/>
              </a:rPr>
              <a:t>سنسور</a:t>
            </a:r>
            <a:r>
              <a:rPr lang="fa-IR" sz="1800" dirty="0">
                <a:effectLst/>
                <a:latin typeface="XB Niloofar"/>
                <a:ea typeface="Calibri" panose="020F0502020204030204" pitchFamily="34" charset="0"/>
                <a:cs typeface="B Mitra" panose="00000400000000000000" pitchFamily="2" charset="-78"/>
              </a:rPr>
              <a:t> ها و قطعات الکترونیکی مناسب مورد نیاز بررسی شدند. پس از مطالعات مقدماتی و شناسایی قطعات مناسب جهت پروژه، اقدام به خریداری قطعات شد. از سمت دیگر همزمان مدار در نرم افزار </a:t>
            </a:r>
            <a:r>
              <a:rPr lang="fa-IR" sz="1800" dirty="0" err="1">
                <a:effectLst/>
                <a:latin typeface="XB Niloofar"/>
                <a:ea typeface="Calibri" panose="020F0502020204030204" pitchFamily="34" charset="0"/>
                <a:cs typeface="B Mitra" panose="00000400000000000000" pitchFamily="2" charset="-78"/>
              </a:rPr>
              <a:t>پرتیوس</a:t>
            </a:r>
            <a:r>
              <a:rPr lang="fa-IR" sz="1800" dirty="0">
                <a:effectLst/>
                <a:latin typeface="XB Niloofar"/>
                <a:ea typeface="Calibri" panose="020F0502020204030204" pitchFamily="34" charset="0"/>
                <a:cs typeface="B Mitra" panose="00000400000000000000" pitchFamily="2" charset="-78"/>
              </a:rPr>
              <a:t> شبیه سازی شد و </a:t>
            </a:r>
            <a:r>
              <a:rPr lang="fa-IR" sz="1800" dirty="0" err="1">
                <a:effectLst/>
                <a:latin typeface="XB Niloofar"/>
                <a:ea typeface="Calibri" panose="020F0502020204030204" pitchFamily="34" charset="0"/>
                <a:cs typeface="B Mitra" panose="00000400000000000000" pitchFamily="2" charset="-78"/>
              </a:rPr>
              <a:t>بصورت</a:t>
            </a:r>
            <a:r>
              <a:rPr lang="fa-IR" sz="1800" dirty="0">
                <a:effectLst/>
                <a:latin typeface="XB Niloofar"/>
                <a:ea typeface="Calibri" panose="020F0502020204030204" pitchFamily="34" charset="0"/>
                <a:cs typeface="B Mitra" panose="00000400000000000000" pitchFamily="2" charset="-78"/>
              </a:rPr>
              <a:t> مجازی مدار راه اندازی شده است. لذا در این مرحله اقدام به پیاده سازی ساخت مدارها نموده ایم.</a:t>
            </a:r>
          </a:p>
          <a:p>
            <a:pPr>
              <a:spcBef>
                <a:spcPts val="0"/>
              </a:spcBef>
              <a:spcAft>
                <a:spcPts val="800"/>
              </a:spcAft>
            </a:pPr>
            <a:r>
              <a:rPr lang="fa-IR" sz="1800" dirty="0"/>
              <a:t>در</a:t>
            </a:r>
            <a:r>
              <a:rPr lang="fa-IR" sz="1800" dirty="0">
                <a:effectLst/>
                <a:latin typeface="XB Niloofar"/>
                <a:ea typeface="Calibri" panose="020F0502020204030204" pitchFamily="34" charset="0"/>
                <a:cs typeface="B Mitra" panose="00000400000000000000" pitchFamily="2" charset="-78"/>
              </a:rPr>
              <a:t> این طرح  به تعداد دلخواه دستگاه های اندازه گیری و جمع آوری پارامتر های مناسب رشد درخت و ارسال آن به مدار دیگر که دستگاه سرور نام خواهد داشت.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pic>
        <p:nvPicPr>
          <p:cNvPr id="4" name="Picture 3">
            <a:extLst>
              <a:ext uri="{FF2B5EF4-FFF2-40B4-BE49-F238E27FC236}">
                <a16:creationId xmlns:a16="http://schemas.microsoft.com/office/drawing/2014/main" id="{34B563E3-D320-4C50-9A9E-D01BC60ADA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520" y="3635933"/>
            <a:ext cx="5547701" cy="3120005"/>
          </a:xfrm>
          <a:prstGeom prst="rect">
            <a:avLst/>
          </a:prstGeom>
          <a:noFill/>
          <a:ln>
            <a:solidFill>
              <a:schemeClr val="tx1"/>
            </a:solidFill>
          </a:ln>
        </p:spPr>
      </p:pic>
      <p:pic>
        <p:nvPicPr>
          <p:cNvPr id="5" name="Picture 4">
            <a:extLst>
              <a:ext uri="{FF2B5EF4-FFF2-40B4-BE49-F238E27FC236}">
                <a16:creationId xmlns:a16="http://schemas.microsoft.com/office/drawing/2014/main" id="{1AA19132-2796-49AA-B50F-4EF2308280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46030" y="3619442"/>
            <a:ext cx="4945243" cy="3136496"/>
          </a:xfrm>
          <a:prstGeom prst="rect">
            <a:avLst/>
          </a:prstGeom>
          <a:noFill/>
          <a:ln>
            <a:noFill/>
          </a:ln>
        </p:spPr>
      </p:pic>
    </p:spTree>
    <p:extLst>
      <p:ext uri="{BB962C8B-B14F-4D97-AF65-F5344CB8AC3E}">
        <p14:creationId xmlns:p14="http://schemas.microsoft.com/office/powerpoint/2010/main" val="4161666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14" presetClass="entr" presetSubtype="10" fill="hold"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1000"/>
                                        <p:tgtEl>
                                          <p:spTgt spid="3">
                                            <p:txEl>
                                              <p:pRg st="0" end="0"/>
                                            </p:txEl>
                                          </p:spTgt>
                                        </p:tgtEl>
                                      </p:cBhvr>
                                    </p:animEffect>
                                  </p:childTnLst>
                                </p:cTn>
                              </p:par>
                              <p:par>
                                <p:cTn id="12" presetID="14" presetClass="entr" presetSubtype="10" fill="hold" nodeType="withEffect">
                                  <p:stCondLst>
                                    <p:cond delay="5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4" dur="1000"/>
                                        <p:tgtEl>
                                          <p:spTgt spid="3">
                                            <p:txEl>
                                              <p:pRg st="1" end="1"/>
                                            </p:txEl>
                                          </p:spTgt>
                                        </p:tgtEl>
                                      </p:cBhvr>
                                    </p:animEffect>
                                  </p:childTnLst>
                                </p:cTn>
                              </p:par>
                              <p:par>
                                <p:cTn id="15" presetID="14" presetClass="entr" presetSubtype="10" fill="hold" nodeType="with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1000"/>
                                        <p:tgtEl>
                                          <p:spTgt spid="3">
                                            <p:txEl>
                                              <p:pRg st="2" end="2"/>
                                            </p:txEl>
                                          </p:spTgt>
                                        </p:tgtEl>
                                      </p:cBhvr>
                                    </p:animEffect>
                                  </p:childTnLst>
                                </p:cTn>
                              </p:par>
                              <p:par>
                                <p:cTn id="18" presetID="14" presetClass="entr" presetSubtype="10" fill="hold" nodeType="withEffect">
                                  <p:stCondLst>
                                    <p:cond delay="50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1000"/>
                                        <p:tgtEl>
                                          <p:spTgt spid="3">
                                            <p:txEl>
                                              <p:pRg st="3" end="3"/>
                                            </p:txEl>
                                          </p:spTgt>
                                        </p:tgtEl>
                                      </p:cBhvr>
                                    </p:animEffect>
                                  </p:childTnLst>
                                </p:cTn>
                              </p:par>
                            </p:childTnLst>
                          </p:cTn>
                        </p:par>
                        <p:par>
                          <p:cTn id="21" fill="hold">
                            <p:stCondLst>
                              <p:cond delay="3000"/>
                            </p:stCondLst>
                            <p:childTnLst>
                              <p:par>
                                <p:cTn id="22" presetID="31" presetClass="entr" presetSubtype="0" fill="hold" nodeType="afterEffect">
                                  <p:stCondLst>
                                    <p:cond delay="750"/>
                                  </p:stCondLst>
                                  <p:childTnLst>
                                    <p:set>
                                      <p:cBhvr>
                                        <p:cTn id="23" dur="1"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fltVal val="0"/>
                                          </p:val>
                                        </p:tav>
                                        <p:tav tm="100000">
                                          <p:val>
                                            <p:strVal val="#ppt_w"/>
                                          </p:val>
                                        </p:tav>
                                      </p:tavLst>
                                    </p:anim>
                                    <p:anim calcmode="lin" valueType="num">
                                      <p:cBhvr>
                                        <p:cTn id="25" dur="1000" fill="hold"/>
                                        <p:tgtEl>
                                          <p:spTgt spid="4"/>
                                        </p:tgtEl>
                                        <p:attrNameLst>
                                          <p:attrName>ppt_h</p:attrName>
                                        </p:attrNameLst>
                                      </p:cBhvr>
                                      <p:tavLst>
                                        <p:tav tm="0">
                                          <p:val>
                                            <p:fltVal val="0"/>
                                          </p:val>
                                        </p:tav>
                                        <p:tav tm="100000">
                                          <p:val>
                                            <p:strVal val="#ppt_h"/>
                                          </p:val>
                                        </p:tav>
                                      </p:tavLst>
                                    </p:anim>
                                    <p:anim calcmode="lin" valueType="num">
                                      <p:cBhvr>
                                        <p:cTn id="26" dur="1000" fill="hold"/>
                                        <p:tgtEl>
                                          <p:spTgt spid="4"/>
                                        </p:tgtEl>
                                        <p:attrNameLst>
                                          <p:attrName>style.rotation</p:attrName>
                                        </p:attrNameLst>
                                      </p:cBhvr>
                                      <p:tavLst>
                                        <p:tav tm="0">
                                          <p:val>
                                            <p:fltVal val="90"/>
                                          </p:val>
                                        </p:tav>
                                        <p:tav tm="100000">
                                          <p:val>
                                            <p:fltVal val="0"/>
                                          </p:val>
                                        </p:tav>
                                      </p:tavLst>
                                    </p:anim>
                                    <p:animEffect transition="in" filter="fade">
                                      <p:cBhvr>
                                        <p:cTn id="27" dur="1000"/>
                                        <p:tgtEl>
                                          <p:spTgt spid="4"/>
                                        </p:tgtEl>
                                      </p:cBhvr>
                                    </p:animEffect>
                                  </p:childTnLst>
                                </p:cTn>
                              </p:par>
                              <p:par>
                                <p:cTn id="28" presetID="31" presetClass="entr" presetSubtype="0" fill="hold" nodeType="withEffect">
                                  <p:stCondLst>
                                    <p:cond delay="750"/>
                                  </p:stCondLst>
                                  <p:childTnLst>
                                    <p:set>
                                      <p:cBhvr>
                                        <p:cTn id="29" dur="1" fill="hold">
                                          <p:stCondLst>
                                            <p:cond delay="0"/>
                                          </p:stCondLst>
                                        </p:cTn>
                                        <p:tgtEl>
                                          <p:spTgt spid="5"/>
                                        </p:tgtEl>
                                        <p:attrNameLst>
                                          <p:attrName>style.visibility</p:attrName>
                                        </p:attrNameLst>
                                      </p:cBhvr>
                                      <p:to>
                                        <p:strVal val="visible"/>
                                      </p:to>
                                    </p:set>
                                    <p:anim calcmode="lin" valueType="num">
                                      <p:cBhvr>
                                        <p:cTn id="30" dur="1000" fill="hold"/>
                                        <p:tgtEl>
                                          <p:spTgt spid="5"/>
                                        </p:tgtEl>
                                        <p:attrNameLst>
                                          <p:attrName>ppt_w</p:attrName>
                                        </p:attrNameLst>
                                      </p:cBhvr>
                                      <p:tavLst>
                                        <p:tav tm="0">
                                          <p:val>
                                            <p:fltVal val="0"/>
                                          </p:val>
                                        </p:tav>
                                        <p:tav tm="100000">
                                          <p:val>
                                            <p:strVal val="#ppt_w"/>
                                          </p:val>
                                        </p:tav>
                                      </p:tavLst>
                                    </p:anim>
                                    <p:anim calcmode="lin" valueType="num">
                                      <p:cBhvr>
                                        <p:cTn id="31" dur="1000" fill="hold"/>
                                        <p:tgtEl>
                                          <p:spTgt spid="5"/>
                                        </p:tgtEl>
                                        <p:attrNameLst>
                                          <p:attrName>ppt_h</p:attrName>
                                        </p:attrNameLst>
                                      </p:cBhvr>
                                      <p:tavLst>
                                        <p:tav tm="0">
                                          <p:val>
                                            <p:fltVal val="0"/>
                                          </p:val>
                                        </p:tav>
                                        <p:tav tm="100000">
                                          <p:val>
                                            <p:strVal val="#ppt_h"/>
                                          </p:val>
                                        </p:tav>
                                      </p:tavLst>
                                    </p:anim>
                                    <p:anim calcmode="lin" valueType="num">
                                      <p:cBhvr>
                                        <p:cTn id="32" dur="1000" fill="hold"/>
                                        <p:tgtEl>
                                          <p:spTgt spid="5"/>
                                        </p:tgtEl>
                                        <p:attrNameLst>
                                          <p:attrName>style.rotation</p:attrName>
                                        </p:attrNameLst>
                                      </p:cBhvr>
                                      <p:tavLst>
                                        <p:tav tm="0">
                                          <p:val>
                                            <p:fltVal val="90"/>
                                          </p:val>
                                        </p:tav>
                                        <p:tav tm="100000">
                                          <p:val>
                                            <p:fltVal val="0"/>
                                          </p:val>
                                        </p:tav>
                                      </p:tavLst>
                                    </p:anim>
                                    <p:animEffect transition="in" filter="fade">
                                      <p:cBhvr>
                                        <p:cTn id="3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38D01-5917-4A20-AC3B-1D4EB1ED6D20}"/>
              </a:ext>
            </a:extLst>
          </p:cNvPr>
          <p:cNvSpPr>
            <a:spLocks noGrp="1"/>
          </p:cNvSpPr>
          <p:nvPr>
            <p:ph idx="1"/>
          </p:nvPr>
        </p:nvSpPr>
        <p:spPr>
          <a:xfrm>
            <a:off x="4198650" y="1211707"/>
            <a:ext cx="4737381" cy="5646294"/>
          </a:xfrm>
        </p:spPr>
        <p:txBody>
          <a:bodyPr>
            <a:normAutofit/>
          </a:bodyPr>
          <a:lstStyle/>
          <a:p>
            <a:pPr marL="285750" indent="-285750">
              <a:buClrTx/>
              <a:buFont typeface="Arial" panose="020B0604020202020204" pitchFamily="34" charset="0"/>
              <a:buChar char="•"/>
            </a:pPr>
            <a:r>
              <a:rPr lang="fa-IR" sz="1800" dirty="0">
                <a:effectLst/>
                <a:latin typeface="BNazanin"/>
                <a:ea typeface="Calibri" panose="020F0502020204030204" pitchFamily="34" charset="0"/>
                <a:cs typeface="B Mitra" panose="00000400000000000000" pitchFamily="2" charset="-78"/>
              </a:rPr>
              <a:t>خاصیت ضد </a:t>
            </a:r>
            <a:r>
              <a:rPr lang="fa-IR" sz="1800" dirty="0" err="1">
                <a:effectLst/>
                <a:latin typeface="BNazanin"/>
                <a:ea typeface="Calibri" panose="020F0502020204030204" pitchFamily="34" charset="0"/>
                <a:cs typeface="B Mitra" panose="00000400000000000000" pitchFamily="2" charset="-78"/>
              </a:rPr>
              <a:t>التهابی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ClrTx/>
              <a:buFont typeface="Arial" panose="020B0604020202020204" pitchFamily="34" charset="0"/>
              <a:buChar char="•"/>
            </a:pPr>
            <a:r>
              <a:rPr lang="fa-IR" sz="1800" dirty="0">
                <a:effectLst/>
                <a:latin typeface="BNazanin"/>
                <a:ea typeface="Calibri" panose="020F0502020204030204" pitchFamily="34" charset="0"/>
                <a:cs typeface="B Mitra" panose="00000400000000000000" pitchFamily="2" charset="-78"/>
              </a:rPr>
              <a:t>بهبود سلامت بینایی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ClrTx/>
              <a:buFont typeface="Arial" panose="020B0604020202020204" pitchFamily="34" charset="0"/>
              <a:buChar char="•"/>
            </a:pPr>
            <a:r>
              <a:rPr lang="fa-IR" sz="1800" dirty="0">
                <a:effectLst/>
                <a:latin typeface="BNazanin"/>
                <a:ea typeface="Calibri" panose="020F0502020204030204" pitchFamily="34" charset="0"/>
                <a:cs typeface="B Mitra" panose="00000400000000000000" pitchFamily="2" charset="-78"/>
              </a:rPr>
              <a:t>بهبود عملکرد شناختی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ClrTx/>
              <a:buFont typeface="Arial" panose="020B0604020202020204" pitchFamily="34" charset="0"/>
              <a:buChar char="•"/>
            </a:pPr>
            <a:r>
              <a:rPr lang="fa-IR" sz="1800" dirty="0">
                <a:effectLst/>
                <a:latin typeface="BNazanin"/>
                <a:ea typeface="Calibri" panose="020F0502020204030204" pitchFamily="34" charset="0"/>
                <a:cs typeface="B Mitra" panose="00000400000000000000" pitchFamily="2" charset="-78"/>
              </a:rPr>
              <a:t>درمان اختلالات و بهبود عملکرد جنسی</a:t>
            </a:r>
            <a:r>
              <a:rPr lang="fa-IR" sz="1800" dirty="0">
                <a:effectLst/>
                <a:latin typeface="Calibri" panose="020F0502020204030204" pitchFamily="34" charset="0"/>
                <a:ea typeface="Calibri" panose="020F0502020204030204" pitchFamily="34" charset="0"/>
                <a:cs typeface="B Mitra" panose="00000400000000000000" pitchFamily="2" charset="-78"/>
              </a:rPr>
              <a:t> </a:t>
            </a:r>
          </a:p>
          <a:p>
            <a:pPr marL="285750" indent="-285750">
              <a:buClrTx/>
              <a:buFont typeface="Arial" panose="020B0604020202020204" pitchFamily="34" charset="0"/>
              <a:buChar char="•"/>
            </a:pPr>
            <a:r>
              <a:rPr lang="fa-IR" sz="1800" dirty="0">
                <a:effectLst/>
                <a:latin typeface="BNazanin"/>
                <a:ea typeface="Calibri" panose="020F0502020204030204" pitchFamily="34" charset="0"/>
                <a:cs typeface="B Mitra" panose="00000400000000000000" pitchFamily="2" charset="-78"/>
              </a:rPr>
              <a:t>افزایش سطح استروژن</a:t>
            </a:r>
          </a:p>
          <a:p>
            <a:pPr marL="285750" indent="-285750">
              <a:buClrTx/>
              <a:buFont typeface="Arial" panose="020B0604020202020204" pitchFamily="34" charset="0"/>
              <a:buChar char="•"/>
            </a:pPr>
            <a:r>
              <a:rPr lang="fa-IR" sz="1800" dirty="0">
                <a:effectLst/>
                <a:latin typeface="BNazanin"/>
                <a:ea typeface="Calibri" panose="020F0502020204030204" pitchFamily="34" charset="0"/>
                <a:cs typeface="B Mitra" panose="00000400000000000000" pitchFamily="2" charset="-78"/>
              </a:rPr>
              <a:t>بهبود سلامت پوست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ClrTx/>
              <a:buFont typeface="Arial" panose="020B0604020202020204" pitchFamily="34" charset="0"/>
              <a:buChar char="•"/>
            </a:pPr>
            <a:r>
              <a:rPr lang="fa-IR" sz="1800" dirty="0">
                <a:effectLst/>
                <a:latin typeface="BNazanin"/>
                <a:ea typeface="Calibri" panose="020F0502020204030204" pitchFamily="34" charset="0"/>
                <a:cs typeface="B Mitra" panose="00000400000000000000" pitchFamily="2" charset="-78"/>
              </a:rPr>
              <a:t>جلوگیری از بیماریهای </a:t>
            </a:r>
            <a:r>
              <a:rPr lang="fa-IR" sz="1800" dirty="0" err="1">
                <a:effectLst/>
                <a:latin typeface="BNazanin"/>
                <a:ea typeface="Calibri" panose="020F0502020204030204" pitchFamily="34" charset="0"/>
                <a:cs typeface="B Mitra" panose="00000400000000000000" pitchFamily="2" charset="-78"/>
              </a:rPr>
              <a:t>ماکولا</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ClrTx/>
              <a:buFont typeface="Arial" panose="020B0604020202020204" pitchFamily="34" charset="0"/>
              <a:buChar char="•"/>
            </a:pPr>
            <a:r>
              <a:rPr lang="fa-IR" sz="1800" dirty="0">
                <a:effectLst/>
                <a:latin typeface="BNazanin"/>
                <a:ea typeface="Calibri" panose="020F0502020204030204" pitchFamily="34" charset="0"/>
                <a:cs typeface="B Mitra" panose="00000400000000000000" pitchFamily="2" charset="-78"/>
              </a:rPr>
              <a:t>خواص آنتی </a:t>
            </a:r>
            <a:r>
              <a:rPr lang="fa-IR" sz="1800" dirty="0" err="1">
                <a:effectLst/>
                <a:latin typeface="BNazanin"/>
                <a:ea typeface="Calibri" panose="020F0502020204030204" pitchFamily="34" charset="0"/>
                <a:cs typeface="B Mitra" panose="00000400000000000000" pitchFamily="2" charset="-78"/>
              </a:rPr>
              <a:t>اکسیدانی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ClrTx/>
              <a:buFont typeface="Arial" panose="020B0604020202020204" pitchFamily="34" charset="0"/>
              <a:buChar char="•"/>
            </a:pPr>
            <a:r>
              <a:rPr lang="fa-IR" sz="1800" dirty="0">
                <a:effectLst/>
                <a:latin typeface="BNazanin"/>
                <a:ea typeface="Calibri" panose="020F0502020204030204" pitchFamily="34" charset="0"/>
                <a:cs typeface="B Mitra" panose="00000400000000000000" pitchFamily="2" charset="-78"/>
              </a:rPr>
              <a:t>محافظت از </a:t>
            </a:r>
            <a:r>
              <a:rPr lang="fa-IR" sz="1800" dirty="0" err="1">
                <a:effectLst/>
                <a:latin typeface="BNazanin"/>
                <a:ea typeface="Calibri" panose="020F0502020204030204" pitchFamily="34" charset="0"/>
                <a:cs typeface="B Mitra" panose="00000400000000000000" pitchFamily="2" charset="-78"/>
              </a:rPr>
              <a:t>نورون</a:t>
            </a:r>
            <a:r>
              <a:rPr lang="fa-IR" sz="1800" dirty="0">
                <a:effectLst/>
                <a:latin typeface="BNazanin"/>
                <a:ea typeface="Calibri" panose="020F0502020204030204" pitchFamily="34" charset="0"/>
                <a:cs typeface="B Mitra" panose="00000400000000000000" pitchFamily="2" charset="-78"/>
              </a:rPr>
              <a:t> ها و عصب</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ClrTx/>
              <a:buFont typeface="Arial" panose="020B0604020202020204" pitchFamily="34" charset="0"/>
              <a:buChar char="•"/>
            </a:pPr>
            <a:r>
              <a:rPr lang="fa-IR" sz="1800" dirty="0">
                <a:effectLst/>
                <a:latin typeface="BNazanin"/>
                <a:ea typeface="Calibri" panose="020F0502020204030204" pitchFamily="34" charset="0"/>
                <a:cs typeface="B Mitra" panose="00000400000000000000" pitchFamily="2" charset="-78"/>
              </a:rPr>
              <a:t>تقویت سیستم ایمنی بدن</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B534555E-D65D-4443-9C2F-47D542742365}"/>
              </a:ext>
            </a:extLst>
          </p:cNvPr>
          <p:cNvSpPr txBox="1"/>
          <p:nvPr/>
        </p:nvSpPr>
        <p:spPr>
          <a:xfrm>
            <a:off x="7748832" y="0"/>
            <a:ext cx="4358326" cy="6332503"/>
          </a:xfrm>
          <a:prstGeom prst="rect">
            <a:avLst/>
          </a:prstGeom>
          <a:noFill/>
        </p:spPr>
        <p:txBody>
          <a:bodyPr wrap="square" rtlCol="1">
            <a:spAutoFit/>
          </a:bodyPr>
          <a:lstStyle/>
          <a:p>
            <a:pPr algn="r" rtl="1">
              <a:lnSpc>
                <a:spcPct val="150000"/>
              </a:lnSpc>
            </a:pPr>
            <a:r>
              <a:rPr lang="fa-IR" sz="3200" b="1" dirty="0">
                <a:solidFill>
                  <a:srgbClr val="00B0F0"/>
                </a:solidFill>
                <a:cs typeface="B Mitra" panose="00000400000000000000" pitchFamily="2" charset="-78"/>
              </a:rPr>
              <a:t>فواید پسته برای بدن:</a:t>
            </a:r>
          </a:p>
          <a:p>
            <a:pPr algn="r" rtl="1">
              <a:lnSpc>
                <a:spcPct val="150000"/>
              </a:lnSpc>
            </a:pPr>
            <a:endParaRPr lang="fa-IR" sz="2000" dirty="0">
              <a:solidFill>
                <a:schemeClr val="accent6">
                  <a:lumMod val="75000"/>
                </a:schemeClr>
              </a:solidFill>
              <a:cs typeface="B Mitra" panose="00000400000000000000" pitchFamily="2" charset="-78"/>
            </a:endParaRPr>
          </a:p>
          <a:p>
            <a:pPr marL="342900" indent="-342900" algn="r" rtl="1">
              <a:lnSpc>
                <a:spcPct val="150000"/>
              </a:lnSpc>
              <a:buFont typeface="Arial" panose="020B0604020202020204" pitchFamily="34" charset="0"/>
              <a:buChar char="•"/>
            </a:pPr>
            <a:r>
              <a:rPr lang="fa-IR" sz="2000" dirty="0">
                <a:effectLst/>
                <a:latin typeface="Calibri" panose="020F0502020204030204" pitchFamily="34" charset="0"/>
                <a:ea typeface="Calibri" panose="020F0502020204030204" pitchFamily="34" charset="0"/>
                <a:cs typeface="B Mitra" panose="00000400000000000000" pitchFamily="2" charset="-78"/>
              </a:rPr>
              <a:t>لاغری و تناسب اندام</a:t>
            </a:r>
            <a:endParaRPr lang="en-US" sz="2000" dirty="0">
              <a:effectLst/>
              <a:latin typeface="Calibri" panose="020F0502020204030204" pitchFamily="34" charset="0"/>
              <a:ea typeface="Calibri" panose="020F0502020204030204" pitchFamily="34" charset="0"/>
              <a:cs typeface="B Mitra" panose="00000400000000000000" pitchFamily="2" charset="-78"/>
            </a:endParaRPr>
          </a:p>
          <a:p>
            <a:pPr marL="342900" indent="-342900" algn="r" rtl="1">
              <a:lnSpc>
                <a:spcPct val="150000"/>
              </a:lnSpc>
              <a:buFont typeface="Arial" panose="020B0604020202020204" pitchFamily="34" charset="0"/>
              <a:buChar char="•"/>
            </a:pPr>
            <a:r>
              <a:rPr lang="fa-IR" sz="2000" dirty="0">
                <a:effectLst/>
                <a:latin typeface="Calibri" panose="020F0502020204030204" pitchFamily="34" charset="0"/>
                <a:ea typeface="Calibri" panose="020F0502020204030204" pitchFamily="34" charset="0"/>
                <a:cs typeface="B Mitra" panose="00000400000000000000" pitchFamily="2" charset="-78"/>
              </a:rPr>
              <a:t>افزایش سلامت </a:t>
            </a:r>
            <a:r>
              <a:rPr lang="fa-IR" sz="2000" dirty="0" err="1">
                <a:effectLst/>
                <a:latin typeface="Calibri" panose="020F0502020204030204" pitchFamily="34" charset="0"/>
                <a:ea typeface="Calibri" panose="020F0502020204030204" pitchFamily="34" charset="0"/>
                <a:cs typeface="B Mitra" panose="00000400000000000000" pitchFamily="2" charset="-78"/>
              </a:rPr>
              <a:t>روده‌ها</a:t>
            </a:r>
            <a:endParaRPr lang="en-US" sz="2000" dirty="0">
              <a:effectLst/>
              <a:latin typeface="Calibri" panose="020F0502020204030204" pitchFamily="34" charset="0"/>
              <a:ea typeface="Calibri" panose="020F0502020204030204" pitchFamily="34" charset="0"/>
              <a:cs typeface="B Mitra" panose="00000400000000000000" pitchFamily="2" charset="-78"/>
            </a:endParaRPr>
          </a:p>
          <a:p>
            <a:pPr marL="342900" indent="-342900" algn="r" rtl="1">
              <a:lnSpc>
                <a:spcPct val="150000"/>
              </a:lnSpc>
              <a:buFont typeface="Arial" panose="020B0604020202020204" pitchFamily="34" charset="0"/>
              <a:buChar char="•"/>
            </a:pPr>
            <a:r>
              <a:rPr lang="fa-IR" sz="2000" dirty="0">
                <a:effectLst/>
                <a:latin typeface="Calibri" panose="020F0502020204030204" pitchFamily="34" charset="0"/>
                <a:ea typeface="Calibri" panose="020F0502020204030204" pitchFamily="34" charset="0"/>
                <a:cs typeface="B Mitra" panose="00000400000000000000" pitchFamily="2" charset="-78"/>
              </a:rPr>
              <a:t> بهبود سلامت قلب</a:t>
            </a:r>
            <a:endParaRPr lang="en-US" sz="2000" dirty="0">
              <a:effectLst/>
              <a:latin typeface="Calibri" panose="020F0502020204030204" pitchFamily="34" charset="0"/>
              <a:ea typeface="Calibri" panose="020F0502020204030204" pitchFamily="34" charset="0"/>
              <a:cs typeface="B Mitra" panose="00000400000000000000" pitchFamily="2" charset="-78"/>
            </a:endParaRPr>
          </a:p>
          <a:p>
            <a:pPr marL="342900" indent="-342900" algn="r" rtl="1">
              <a:lnSpc>
                <a:spcPct val="150000"/>
              </a:lnSpc>
              <a:buFont typeface="Arial" panose="020B0604020202020204" pitchFamily="34" charset="0"/>
              <a:buChar char="•"/>
            </a:pPr>
            <a:r>
              <a:rPr lang="fa-IR" sz="2000" dirty="0">
                <a:effectLst/>
                <a:latin typeface="Calibri" panose="020F0502020204030204" pitchFamily="34" charset="0"/>
                <a:ea typeface="Calibri" panose="020F0502020204030204" pitchFamily="34" charset="0"/>
                <a:cs typeface="B Mitra" panose="00000400000000000000" pitchFamily="2" charset="-78"/>
              </a:rPr>
              <a:t>کمک به درمان دیابت</a:t>
            </a:r>
            <a:endParaRPr lang="en-US" sz="2000" dirty="0">
              <a:effectLst/>
              <a:latin typeface="Calibri" panose="020F0502020204030204" pitchFamily="34" charset="0"/>
              <a:ea typeface="Calibri" panose="020F0502020204030204" pitchFamily="34" charset="0"/>
              <a:cs typeface="B Mitra" panose="00000400000000000000" pitchFamily="2" charset="-78"/>
            </a:endParaRPr>
          </a:p>
          <a:p>
            <a:pPr marL="342900" indent="-342900" algn="r" rtl="1">
              <a:lnSpc>
                <a:spcPct val="150000"/>
              </a:lnSpc>
              <a:buFont typeface="Arial" panose="020B0604020202020204" pitchFamily="34" charset="0"/>
              <a:buChar char="•"/>
            </a:pPr>
            <a:r>
              <a:rPr lang="fa-IR" sz="2000" dirty="0">
                <a:effectLst/>
                <a:latin typeface="BNazanin"/>
                <a:ea typeface="Calibri" panose="020F0502020204030204" pitchFamily="34" charset="0"/>
                <a:cs typeface="B Mitra" panose="00000400000000000000" pitchFamily="2" charset="-78"/>
              </a:rPr>
              <a:t>مفید در دوران بارداری و شیردهی</a:t>
            </a:r>
            <a:endParaRPr lang="en-US" sz="2000" dirty="0">
              <a:effectLst/>
              <a:latin typeface="Calibri" panose="020F0502020204030204" pitchFamily="34" charset="0"/>
              <a:ea typeface="Calibri" panose="020F0502020204030204" pitchFamily="34" charset="0"/>
              <a:cs typeface="B Mitra" panose="00000400000000000000" pitchFamily="2" charset="-78"/>
            </a:endParaRPr>
          </a:p>
          <a:p>
            <a:pPr marL="342900" indent="-342900" algn="r" rtl="1">
              <a:lnSpc>
                <a:spcPct val="150000"/>
              </a:lnSpc>
              <a:buFont typeface="Arial" panose="020B0604020202020204" pitchFamily="34" charset="0"/>
              <a:buChar char="•"/>
            </a:pPr>
            <a:r>
              <a:rPr lang="fa-IR" sz="2000" dirty="0">
                <a:effectLst/>
                <a:latin typeface="BNazanin"/>
                <a:ea typeface="Calibri" panose="020F0502020204030204" pitchFamily="34" charset="0"/>
                <a:cs typeface="B Mitra" panose="00000400000000000000" pitchFamily="2" charset="-78"/>
              </a:rPr>
              <a:t>مفید برای کودکان</a:t>
            </a:r>
          </a:p>
          <a:p>
            <a:pPr marL="342900" indent="-342900" algn="r" rtl="1">
              <a:lnSpc>
                <a:spcPct val="150000"/>
              </a:lnSpc>
              <a:buFont typeface="Arial" panose="020B0604020202020204" pitchFamily="34" charset="0"/>
              <a:buChar char="•"/>
            </a:pPr>
            <a:r>
              <a:rPr lang="fa-IR" sz="2000" dirty="0">
                <a:effectLst/>
                <a:latin typeface="BNazanin"/>
                <a:ea typeface="Calibri" panose="020F0502020204030204" pitchFamily="34" charset="0"/>
                <a:cs typeface="B Mitra" panose="00000400000000000000" pitchFamily="2" charset="-78"/>
              </a:rPr>
              <a:t>تاخیر در پیری زودرس</a:t>
            </a:r>
            <a:endParaRPr lang="en-US" sz="2000" dirty="0">
              <a:effectLst/>
              <a:latin typeface="Calibri" panose="020F0502020204030204" pitchFamily="34" charset="0"/>
              <a:ea typeface="Calibri" panose="020F0502020204030204" pitchFamily="34" charset="0"/>
              <a:cs typeface="B Mitra" panose="00000400000000000000" pitchFamily="2" charset="-78"/>
            </a:endParaRPr>
          </a:p>
          <a:p>
            <a:pPr marL="342900" indent="-342900" algn="r" rtl="1">
              <a:lnSpc>
                <a:spcPct val="150000"/>
              </a:lnSpc>
              <a:buFont typeface="Arial" panose="020B0604020202020204" pitchFamily="34" charset="0"/>
              <a:buChar char="•"/>
            </a:pPr>
            <a:r>
              <a:rPr lang="fa-IR" sz="2000" dirty="0">
                <a:effectLst/>
                <a:latin typeface="BNazanin"/>
                <a:ea typeface="Calibri" panose="020F0502020204030204" pitchFamily="34" charset="0"/>
                <a:cs typeface="B Mitra" panose="00000400000000000000" pitchFamily="2" charset="-78"/>
              </a:rPr>
              <a:t>بهبود سلامت مو</a:t>
            </a:r>
            <a:endParaRPr lang="en-US" sz="2000" dirty="0">
              <a:effectLst/>
              <a:latin typeface="Calibri" panose="020F0502020204030204" pitchFamily="34" charset="0"/>
              <a:ea typeface="Calibri" panose="020F0502020204030204" pitchFamily="34" charset="0"/>
              <a:cs typeface="B Mitra" panose="00000400000000000000" pitchFamily="2" charset="-78"/>
            </a:endParaRPr>
          </a:p>
          <a:p>
            <a:pPr marL="342900" indent="-342900" algn="r" rtl="1">
              <a:lnSpc>
                <a:spcPct val="150000"/>
              </a:lnSpc>
              <a:buFont typeface="Arial" panose="020B0604020202020204" pitchFamily="34" charset="0"/>
              <a:buChar char="•"/>
            </a:pPr>
            <a:r>
              <a:rPr lang="fa-IR" sz="2000" dirty="0">
                <a:effectLst/>
                <a:latin typeface="BNazanin"/>
                <a:ea typeface="Calibri" panose="020F0502020204030204" pitchFamily="34" charset="0"/>
                <a:cs typeface="B Mitra" panose="00000400000000000000" pitchFamily="2" charset="-78"/>
              </a:rPr>
              <a:t>تقویت سیستم ایمنی بدن</a:t>
            </a:r>
            <a:endParaRPr lang="en-US" sz="2000" dirty="0">
              <a:effectLst/>
              <a:latin typeface="Calibri" panose="020F0502020204030204" pitchFamily="34" charset="0"/>
              <a:ea typeface="Calibri" panose="020F0502020204030204" pitchFamily="34" charset="0"/>
              <a:cs typeface="B Mitra" panose="00000400000000000000" pitchFamily="2" charset="-78"/>
            </a:endParaRPr>
          </a:p>
          <a:p>
            <a:pPr marL="342900" indent="-342900" algn="r" rtl="1">
              <a:lnSpc>
                <a:spcPct val="150000"/>
              </a:lnSpc>
              <a:buFont typeface="Arial" panose="020B0604020202020204" pitchFamily="34" charset="0"/>
              <a:buChar char="•"/>
            </a:pPr>
            <a:r>
              <a:rPr lang="fa-IR" sz="2000" dirty="0">
                <a:effectLst/>
                <a:latin typeface="BNazanin"/>
                <a:ea typeface="Calibri" panose="020F0502020204030204" pitchFamily="34" charset="0"/>
                <a:cs typeface="B Mitra" panose="00000400000000000000" pitchFamily="2" charset="-78"/>
              </a:rPr>
              <a:t>کمک به دستگاه گوارش</a:t>
            </a:r>
          </a:p>
          <a:p>
            <a:pPr marL="342900" indent="-342900" algn="r" rtl="1">
              <a:lnSpc>
                <a:spcPct val="150000"/>
              </a:lnSpc>
              <a:buFont typeface="Arial" panose="020B0604020202020204" pitchFamily="34" charset="0"/>
              <a:buChar char="•"/>
            </a:pPr>
            <a:r>
              <a:rPr lang="fa-IR" sz="2000" dirty="0">
                <a:effectLst/>
                <a:latin typeface="BNazanin"/>
                <a:ea typeface="Calibri" panose="020F0502020204030204" pitchFamily="34" charset="0"/>
                <a:cs typeface="B Mitra" panose="00000400000000000000" pitchFamily="2" charset="-78"/>
              </a:rPr>
              <a:t>درمان کبد چرب</a:t>
            </a:r>
            <a:endParaRPr lang="en-US" sz="2000" dirty="0">
              <a:effectLst/>
              <a:latin typeface="Calibri" panose="020F0502020204030204" pitchFamily="34" charset="0"/>
              <a:ea typeface="Calibri" panose="020F0502020204030204" pitchFamily="34" charset="0"/>
              <a:cs typeface="B Mitra" panose="00000400000000000000" pitchFamily="2" charset="-78"/>
            </a:endParaRPr>
          </a:p>
        </p:txBody>
      </p:sp>
      <p:pic>
        <p:nvPicPr>
          <p:cNvPr id="5" name="Picture 4">
            <a:extLst>
              <a:ext uri="{FF2B5EF4-FFF2-40B4-BE49-F238E27FC236}">
                <a16:creationId xmlns:a16="http://schemas.microsoft.com/office/drawing/2014/main" id="{C692FB3E-18A1-45B2-97D4-10D37C009E02}"/>
              </a:ext>
            </a:extLst>
          </p:cNvPr>
          <p:cNvPicPr>
            <a:picLocks noChangeAspect="1"/>
          </p:cNvPicPr>
          <p:nvPr/>
        </p:nvPicPr>
        <p:blipFill>
          <a:blip r:embed="rId2">
            <a:clrChange>
              <a:clrFrom>
                <a:srgbClr val="F9FAFE"/>
              </a:clrFrom>
              <a:clrTo>
                <a:srgbClr val="F9FAFE">
                  <a:alpha val="0"/>
                </a:srgbClr>
              </a:clrTo>
            </a:clrChange>
            <a:extLst>
              <a:ext uri="{28A0092B-C50C-407E-A947-70E740481C1C}">
                <a14:useLocalDpi xmlns:a14="http://schemas.microsoft.com/office/drawing/2010/main" val="0"/>
              </a:ext>
            </a:extLst>
          </a:blip>
          <a:srcRect/>
          <a:stretch>
            <a:fillRect/>
          </a:stretch>
        </p:blipFill>
        <p:spPr bwMode="auto">
          <a:xfrm>
            <a:off x="-68593" y="-59931"/>
            <a:ext cx="9004624" cy="6977861"/>
          </a:xfrm>
          <a:prstGeom prst="rect">
            <a:avLst/>
          </a:prstGeom>
          <a:ln>
            <a:noFill/>
          </a:ln>
          <a:effectLst>
            <a:softEdge rad="112500"/>
          </a:effectLst>
        </p:spPr>
      </p:pic>
    </p:spTree>
    <p:extLst>
      <p:ext uri="{BB962C8B-B14F-4D97-AF65-F5344CB8AC3E}">
        <p14:creationId xmlns:p14="http://schemas.microsoft.com/office/powerpoint/2010/main" val="21070738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par>
                          <p:cTn id="8" fill="hold">
                            <p:stCondLst>
                              <p:cond delay="500"/>
                            </p:stCondLst>
                            <p:childTnLst>
                              <p:par>
                                <p:cTn id="9" presetID="6" presetClass="entr" presetSubtype="16" fill="hold" nodeType="afterEffect">
                                  <p:stCondLst>
                                    <p:cond delay="50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circle(in)">
                                      <p:cBhvr>
                                        <p:cTn id="11" dur="1500"/>
                                        <p:tgtEl>
                                          <p:spTgt spid="4">
                                            <p:txEl>
                                              <p:pRg st="2" end="2"/>
                                            </p:txEl>
                                          </p:spTgt>
                                        </p:tgtEl>
                                      </p:cBhvr>
                                    </p:animEffect>
                                  </p:childTnLst>
                                </p:cTn>
                              </p:par>
                              <p:par>
                                <p:cTn id="12" presetID="6" presetClass="entr" presetSubtype="16" fill="hold" nodeType="withEffect">
                                  <p:stCondLst>
                                    <p:cond delay="50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circle(in)">
                                      <p:cBhvr>
                                        <p:cTn id="14" dur="1500"/>
                                        <p:tgtEl>
                                          <p:spTgt spid="4">
                                            <p:txEl>
                                              <p:pRg st="3" end="3"/>
                                            </p:txEl>
                                          </p:spTgt>
                                        </p:tgtEl>
                                      </p:cBhvr>
                                    </p:animEffect>
                                  </p:childTnLst>
                                </p:cTn>
                              </p:par>
                              <p:par>
                                <p:cTn id="15" presetID="6" presetClass="entr" presetSubtype="16" fill="hold" nodeType="withEffect">
                                  <p:stCondLst>
                                    <p:cond delay="50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circle(in)">
                                      <p:cBhvr>
                                        <p:cTn id="17" dur="1500"/>
                                        <p:tgtEl>
                                          <p:spTgt spid="4">
                                            <p:txEl>
                                              <p:pRg st="4" end="4"/>
                                            </p:txEl>
                                          </p:spTgt>
                                        </p:tgtEl>
                                      </p:cBhvr>
                                    </p:animEffect>
                                  </p:childTnLst>
                                </p:cTn>
                              </p:par>
                              <p:par>
                                <p:cTn id="18" presetID="6" presetClass="entr" presetSubtype="16" fill="hold" nodeType="withEffect">
                                  <p:stCondLst>
                                    <p:cond delay="50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circle(in)">
                                      <p:cBhvr>
                                        <p:cTn id="20" dur="1500"/>
                                        <p:tgtEl>
                                          <p:spTgt spid="4">
                                            <p:txEl>
                                              <p:pRg st="5" end="5"/>
                                            </p:txEl>
                                          </p:spTgt>
                                        </p:tgtEl>
                                      </p:cBhvr>
                                    </p:animEffect>
                                  </p:childTnLst>
                                </p:cTn>
                              </p:par>
                              <p:par>
                                <p:cTn id="21" presetID="6" presetClass="entr" presetSubtype="16" fill="hold" nodeType="withEffect">
                                  <p:stCondLst>
                                    <p:cond delay="50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circle(in)">
                                      <p:cBhvr>
                                        <p:cTn id="23" dur="1500"/>
                                        <p:tgtEl>
                                          <p:spTgt spid="4">
                                            <p:txEl>
                                              <p:pRg st="6" end="6"/>
                                            </p:txEl>
                                          </p:spTgt>
                                        </p:tgtEl>
                                      </p:cBhvr>
                                    </p:animEffect>
                                  </p:childTnLst>
                                </p:cTn>
                              </p:par>
                              <p:par>
                                <p:cTn id="24" presetID="6" presetClass="entr" presetSubtype="16" fill="hold" nodeType="withEffect">
                                  <p:stCondLst>
                                    <p:cond delay="50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circle(in)">
                                      <p:cBhvr>
                                        <p:cTn id="26" dur="1500"/>
                                        <p:tgtEl>
                                          <p:spTgt spid="4">
                                            <p:txEl>
                                              <p:pRg st="7" end="7"/>
                                            </p:txEl>
                                          </p:spTgt>
                                        </p:tgtEl>
                                      </p:cBhvr>
                                    </p:animEffect>
                                  </p:childTnLst>
                                </p:cTn>
                              </p:par>
                              <p:par>
                                <p:cTn id="27" presetID="6" presetClass="entr" presetSubtype="16" fill="hold" nodeType="withEffect">
                                  <p:stCondLst>
                                    <p:cond delay="50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circle(in)">
                                      <p:cBhvr>
                                        <p:cTn id="29" dur="1500"/>
                                        <p:tgtEl>
                                          <p:spTgt spid="4">
                                            <p:txEl>
                                              <p:pRg st="8" end="8"/>
                                            </p:txEl>
                                          </p:spTgt>
                                        </p:tgtEl>
                                      </p:cBhvr>
                                    </p:animEffect>
                                  </p:childTnLst>
                                </p:cTn>
                              </p:par>
                              <p:par>
                                <p:cTn id="30" presetID="6" presetClass="entr" presetSubtype="16" fill="hold" nodeType="withEffect">
                                  <p:stCondLst>
                                    <p:cond delay="50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circle(in)">
                                      <p:cBhvr>
                                        <p:cTn id="32" dur="1500"/>
                                        <p:tgtEl>
                                          <p:spTgt spid="4">
                                            <p:txEl>
                                              <p:pRg st="9" end="9"/>
                                            </p:txEl>
                                          </p:spTgt>
                                        </p:tgtEl>
                                      </p:cBhvr>
                                    </p:animEffect>
                                  </p:childTnLst>
                                </p:cTn>
                              </p:par>
                              <p:par>
                                <p:cTn id="33" presetID="6" presetClass="entr" presetSubtype="16" fill="hold" nodeType="withEffect">
                                  <p:stCondLst>
                                    <p:cond delay="50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circle(in)">
                                      <p:cBhvr>
                                        <p:cTn id="35" dur="1500"/>
                                        <p:tgtEl>
                                          <p:spTgt spid="4">
                                            <p:txEl>
                                              <p:pRg st="10" end="10"/>
                                            </p:txEl>
                                          </p:spTgt>
                                        </p:tgtEl>
                                      </p:cBhvr>
                                    </p:animEffect>
                                  </p:childTnLst>
                                </p:cTn>
                              </p:par>
                              <p:par>
                                <p:cTn id="36" presetID="6" presetClass="entr" presetSubtype="16" fill="hold" nodeType="withEffect">
                                  <p:stCondLst>
                                    <p:cond delay="50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circle(in)">
                                      <p:cBhvr>
                                        <p:cTn id="38" dur="1500"/>
                                        <p:tgtEl>
                                          <p:spTgt spid="4">
                                            <p:txEl>
                                              <p:pRg st="11" end="11"/>
                                            </p:txEl>
                                          </p:spTgt>
                                        </p:tgtEl>
                                      </p:cBhvr>
                                    </p:animEffect>
                                  </p:childTnLst>
                                </p:cTn>
                              </p:par>
                              <p:par>
                                <p:cTn id="39" presetID="6" presetClass="entr" presetSubtype="16" fill="hold" nodeType="withEffect">
                                  <p:stCondLst>
                                    <p:cond delay="50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circle(in)">
                                      <p:cBhvr>
                                        <p:cTn id="41" dur="1500"/>
                                        <p:tgtEl>
                                          <p:spTgt spid="4">
                                            <p:txEl>
                                              <p:pRg st="12" end="12"/>
                                            </p:txEl>
                                          </p:spTgt>
                                        </p:tgtEl>
                                      </p:cBhvr>
                                    </p:animEffect>
                                  </p:childTnLst>
                                </p:cTn>
                              </p:par>
                              <p:par>
                                <p:cTn id="42" presetID="6" presetClass="entr" presetSubtype="16" fill="hold" grpId="0" nodeType="withEffect">
                                  <p:stCondLst>
                                    <p:cond delay="500"/>
                                  </p:stCondLst>
                                  <p:childTnLst>
                                    <p:set>
                                      <p:cBhvr>
                                        <p:cTn id="43" dur="1" fill="hold">
                                          <p:stCondLst>
                                            <p:cond delay="0"/>
                                          </p:stCondLst>
                                        </p:cTn>
                                        <p:tgtEl>
                                          <p:spTgt spid="3">
                                            <p:txEl>
                                              <p:pRg st="0" end="0"/>
                                            </p:txEl>
                                          </p:spTgt>
                                        </p:tgtEl>
                                        <p:attrNameLst>
                                          <p:attrName>style.visibility</p:attrName>
                                        </p:attrNameLst>
                                      </p:cBhvr>
                                      <p:to>
                                        <p:strVal val="visible"/>
                                      </p:to>
                                    </p:set>
                                    <p:animEffect transition="in" filter="circle(in)">
                                      <p:cBhvr>
                                        <p:cTn id="44" dur="2000"/>
                                        <p:tgtEl>
                                          <p:spTgt spid="3">
                                            <p:txEl>
                                              <p:pRg st="0" end="0"/>
                                            </p:txEl>
                                          </p:spTgt>
                                        </p:tgtEl>
                                      </p:cBhvr>
                                    </p:animEffect>
                                  </p:childTnLst>
                                </p:cTn>
                              </p:par>
                              <p:par>
                                <p:cTn id="45" presetID="6" presetClass="entr" presetSubtype="16" fill="hold" grpId="0" nodeType="withEffect">
                                  <p:stCondLst>
                                    <p:cond delay="500"/>
                                  </p:stCondLst>
                                  <p:childTnLst>
                                    <p:set>
                                      <p:cBhvr>
                                        <p:cTn id="46" dur="1" fill="hold">
                                          <p:stCondLst>
                                            <p:cond delay="0"/>
                                          </p:stCondLst>
                                        </p:cTn>
                                        <p:tgtEl>
                                          <p:spTgt spid="3">
                                            <p:txEl>
                                              <p:pRg st="1" end="1"/>
                                            </p:txEl>
                                          </p:spTgt>
                                        </p:tgtEl>
                                        <p:attrNameLst>
                                          <p:attrName>style.visibility</p:attrName>
                                        </p:attrNameLst>
                                      </p:cBhvr>
                                      <p:to>
                                        <p:strVal val="visible"/>
                                      </p:to>
                                    </p:set>
                                    <p:animEffect transition="in" filter="circle(in)">
                                      <p:cBhvr>
                                        <p:cTn id="47" dur="2000"/>
                                        <p:tgtEl>
                                          <p:spTgt spid="3">
                                            <p:txEl>
                                              <p:pRg st="1" end="1"/>
                                            </p:txEl>
                                          </p:spTgt>
                                        </p:tgtEl>
                                      </p:cBhvr>
                                    </p:animEffect>
                                  </p:childTnLst>
                                </p:cTn>
                              </p:par>
                              <p:par>
                                <p:cTn id="48" presetID="6" presetClass="entr" presetSubtype="16" fill="hold" grpId="0" nodeType="withEffect">
                                  <p:stCondLst>
                                    <p:cond delay="500"/>
                                  </p:stCondLst>
                                  <p:childTnLst>
                                    <p:set>
                                      <p:cBhvr>
                                        <p:cTn id="49" dur="1" fill="hold">
                                          <p:stCondLst>
                                            <p:cond delay="0"/>
                                          </p:stCondLst>
                                        </p:cTn>
                                        <p:tgtEl>
                                          <p:spTgt spid="3">
                                            <p:txEl>
                                              <p:pRg st="2" end="2"/>
                                            </p:txEl>
                                          </p:spTgt>
                                        </p:tgtEl>
                                        <p:attrNameLst>
                                          <p:attrName>style.visibility</p:attrName>
                                        </p:attrNameLst>
                                      </p:cBhvr>
                                      <p:to>
                                        <p:strVal val="visible"/>
                                      </p:to>
                                    </p:set>
                                    <p:animEffect transition="in" filter="circle(in)">
                                      <p:cBhvr>
                                        <p:cTn id="50" dur="2000"/>
                                        <p:tgtEl>
                                          <p:spTgt spid="3">
                                            <p:txEl>
                                              <p:pRg st="2" end="2"/>
                                            </p:txEl>
                                          </p:spTgt>
                                        </p:tgtEl>
                                      </p:cBhvr>
                                    </p:animEffect>
                                  </p:childTnLst>
                                </p:cTn>
                              </p:par>
                              <p:par>
                                <p:cTn id="51" presetID="6" presetClass="entr" presetSubtype="16" fill="hold" grpId="0" nodeType="withEffect">
                                  <p:stCondLst>
                                    <p:cond delay="50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circle(in)">
                                      <p:cBhvr>
                                        <p:cTn id="53" dur="2000"/>
                                        <p:tgtEl>
                                          <p:spTgt spid="3">
                                            <p:txEl>
                                              <p:pRg st="3" end="3"/>
                                            </p:txEl>
                                          </p:spTgt>
                                        </p:tgtEl>
                                      </p:cBhvr>
                                    </p:animEffect>
                                  </p:childTnLst>
                                </p:cTn>
                              </p:par>
                              <p:par>
                                <p:cTn id="54" presetID="6" presetClass="entr" presetSubtype="16" fill="hold" grpId="0" nodeType="withEffect">
                                  <p:stCondLst>
                                    <p:cond delay="50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circle(in)">
                                      <p:cBhvr>
                                        <p:cTn id="56" dur="2000"/>
                                        <p:tgtEl>
                                          <p:spTgt spid="3">
                                            <p:txEl>
                                              <p:pRg st="4" end="4"/>
                                            </p:txEl>
                                          </p:spTgt>
                                        </p:tgtEl>
                                      </p:cBhvr>
                                    </p:animEffect>
                                  </p:childTnLst>
                                </p:cTn>
                              </p:par>
                              <p:par>
                                <p:cTn id="57" presetID="6" presetClass="entr" presetSubtype="16" fill="hold" grpId="0" nodeType="withEffect">
                                  <p:stCondLst>
                                    <p:cond delay="50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circle(in)">
                                      <p:cBhvr>
                                        <p:cTn id="59" dur="2000"/>
                                        <p:tgtEl>
                                          <p:spTgt spid="3">
                                            <p:txEl>
                                              <p:pRg st="5" end="5"/>
                                            </p:txEl>
                                          </p:spTgt>
                                        </p:tgtEl>
                                      </p:cBhvr>
                                    </p:animEffect>
                                  </p:childTnLst>
                                </p:cTn>
                              </p:par>
                              <p:par>
                                <p:cTn id="60" presetID="6" presetClass="entr" presetSubtype="16" fill="hold" grpId="0" nodeType="withEffect">
                                  <p:stCondLst>
                                    <p:cond delay="500"/>
                                  </p:stCondLst>
                                  <p:childTnLst>
                                    <p:set>
                                      <p:cBhvr>
                                        <p:cTn id="61" dur="1" fill="hold">
                                          <p:stCondLst>
                                            <p:cond delay="0"/>
                                          </p:stCondLst>
                                        </p:cTn>
                                        <p:tgtEl>
                                          <p:spTgt spid="3">
                                            <p:txEl>
                                              <p:pRg st="6" end="6"/>
                                            </p:txEl>
                                          </p:spTgt>
                                        </p:tgtEl>
                                        <p:attrNameLst>
                                          <p:attrName>style.visibility</p:attrName>
                                        </p:attrNameLst>
                                      </p:cBhvr>
                                      <p:to>
                                        <p:strVal val="visible"/>
                                      </p:to>
                                    </p:set>
                                    <p:animEffect transition="in" filter="circle(in)">
                                      <p:cBhvr>
                                        <p:cTn id="62" dur="2000"/>
                                        <p:tgtEl>
                                          <p:spTgt spid="3">
                                            <p:txEl>
                                              <p:pRg st="6" end="6"/>
                                            </p:txEl>
                                          </p:spTgt>
                                        </p:tgtEl>
                                      </p:cBhvr>
                                    </p:animEffect>
                                  </p:childTnLst>
                                </p:cTn>
                              </p:par>
                              <p:par>
                                <p:cTn id="63" presetID="6" presetClass="entr" presetSubtype="16" fill="hold" grpId="0" nodeType="withEffect">
                                  <p:stCondLst>
                                    <p:cond delay="500"/>
                                  </p:stCondLst>
                                  <p:childTnLst>
                                    <p:set>
                                      <p:cBhvr>
                                        <p:cTn id="64" dur="1" fill="hold">
                                          <p:stCondLst>
                                            <p:cond delay="0"/>
                                          </p:stCondLst>
                                        </p:cTn>
                                        <p:tgtEl>
                                          <p:spTgt spid="3">
                                            <p:txEl>
                                              <p:pRg st="7" end="7"/>
                                            </p:txEl>
                                          </p:spTgt>
                                        </p:tgtEl>
                                        <p:attrNameLst>
                                          <p:attrName>style.visibility</p:attrName>
                                        </p:attrNameLst>
                                      </p:cBhvr>
                                      <p:to>
                                        <p:strVal val="visible"/>
                                      </p:to>
                                    </p:set>
                                    <p:animEffect transition="in" filter="circle(in)">
                                      <p:cBhvr>
                                        <p:cTn id="65" dur="2000"/>
                                        <p:tgtEl>
                                          <p:spTgt spid="3">
                                            <p:txEl>
                                              <p:pRg st="7" end="7"/>
                                            </p:txEl>
                                          </p:spTgt>
                                        </p:tgtEl>
                                      </p:cBhvr>
                                    </p:animEffect>
                                  </p:childTnLst>
                                </p:cTn>
                              </p:par>
                              <p:par>
                                <p:cTn id="66" presetID="6" presetClass="entr" presetSubtype="16" fill="hold" grpId="0" nodeType="withEffect">
                                  <p:stCondLst>
                                    <p:cond delay="500"/>
                                  </p:stCondLst>
                                  <p:childTnLst>
                                    <p:set>
                                      <p:cBhvr>
                                        <p:cTn id="67" dur="1" fill="hold">
                                          <p:stCondLst>
                                            <p:cond delay="0"/>
                                          </p:stCondLst>
                                        </p:cTn>
                                        <p:tgtEl>
                                          <p:spTgt spid="3">
                                            <p:txEl>
                                              <p:pRg st="8" end="8"/>
                                            </p:txEl>
                                          </p:spTgt>
                                        </p:tgtEl>
                                        <p:attrNameLst>
                                          <p:attrName>style.visibility</p:attrName>
                                        </p:attrNameLst>
                                      </p:cBhvr>
                                      <p:to>
                                        <p:strVal val="visible"/>
                                      </p:to>
                                    </p:set>
                                    <p:animEffect transition="in" filter="circle(in)">
                                      <p:cBhvr>
                                        <p:cTn id="68" dur="2000"/>
                                        <p:tgtEl>
                                          <p:spTgt spid="3">
                                            <p:txEl>
                                              <p:pRg st="8" end="8"/>
                                            </p:txEl>
                                          </p:spTgt>
                                        </p:tgtEl>
                                      </p:cBhvr>
                                    </p:animEffect>
                                  </p:childTnLst>
                                </p:cTn>
                              </p:par>
                              <p:par>
                                <p:cTn id="69" presetID="6" presetClass="entr" presetSubtype="16" fill="hold" grpId="0" nodeType="withEffect">
                                  <p:stCondLst>
                                    <p:cond delay="500"/>
                                  </p:stCondLst>
                                  <p:childTnLst>
                                    <p:set>
                                      <p:cBhvr>
                                        <p:cTn id="70" dur="1" fill="hold">
                                          <p:stCondLst>
                                            <p:cond delay="0"/>
                                          </p:stCondLst>
                                        </p:cTn>
                                        <p:tgtEl>
                                          <p:spTgt spid="3">
                                            <p:txEl>
                                              <p:pRg st="9" end="9"/>
                                            </p:txEl>
                                          </p:spTgt>
                                        </p:tgtEl>
                                        <p:attrNameLst>
                                          <p:attrName>style.visibility</p:attrName>
                                        </p:attrNameLst>
                                      </p:cBhvr>
                                      <p:to>
                                        <p:strVal val="visible"/>
                                      </p:to>
                                    </p:set>
                                    <p:animEffect transition="in" filter="circle(in)">
                                      <p:cBhvr>
                                        <p:cTn id="71"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E2BC-2374-4E14-8586-1E5D6FD9EAB0}"/>
              </a:ext>
            </a:extLst>
          </p:cNvPr>
          <p:cNvSpPr>
            <a:spLocks noGrp="1"/>
          </p:cNvSpPr>
          <p:nvPr>
            <p:ph type="title"/>
          </p:nvPr>
        </p:nvSpPr>
        <p:spPr>
          <a:xfrm>
            <a:off x="4412156" y="56428"/>
            <a:ext cx="7633056" cy="785742"/>
          </a:xfrm>
        </p:spPr>
        <p:txBody>
          <a:bodyPr/>
          <a:lstStyle/>
          <a:p>
            <a:r>
              <a:rPr lang="fa-IR" dirty="0"/>
              <a:t>آشنایی با درخت پسته</a:t>
            </a:r>
          </a:p>
        </p:txBody>
      </p:sp>
      <p:sp>
        <p:nvSpPr>
          <p:cNvPr id="3" name="Content Placeholder 2">
            <a:extLst>
              <a:ext uri="{FF2B5EF4-FFF2-40B4-BE49-F238E27FC236}">
                <a16:creationId xmlns:a16="http://schemas.microsoft.com/office/drawing/2014/main" id="{4C52DDE6-E914-4839-8AE3-C13174DCC8D1}"/>
              </a:ext>
            </a:extLst>
          </p:cNvPr>
          <p:cNvSpPr>
            <a:spLocks noGrp="1"/>
          </p:cNvSpPr>
          <p:nvPr>
            <p:ph idx="1"/>
          </p:nvPr>
        </p:nvSpPr>
        <p:spPr>
          <a:xfrm>
            <a:off x="292231" y="2992906"/>
            <a:ext cx="11752981" cy="5665508"/>
          </a:xfrm>
        </p:spPr>
        <p:txBody>
          <a:bodyPr/>
          <a:lstStyle/>
          <a:p>
            <a:r>
              <a:rPr lang="fa-IR" sz="1800" dirty="0">
                <a:effectLst/>
                <a:latin typeface="Calibri" panose="020F0502020204030204" pitchFamily="34" charset="0"/>
                <a:ea typeface="Calibri" panose="020F0502020204030204" pitchFamily="34" charset="0"/>
                <a:cs typeface="B Mitra" panose="00000400000000000000" pitchFamily="2" charset="-78"/>
              </a:rPr>
              <a:t>حدود ۶۰ تا ۷۰ رقم و </a:t>
            </a:r>
            <a:r>
              <a:rPr lang="fa-IR" sz="1800" dirty="0" err="1">
                <a:effectLst/>
                <a:latin typeface="Calibri" panose="020F0502020204030204" pitchFamily="34" charset="0"/>
                <a:ea typeface="Calibri" panose="020F0502020204030204" pitchFamily="34" charset="0"/>
                <a:cs typeface="B Mitra" panose="00000400000000000000" pitchFamily="2" charset="-78"/>
              </a:rPr>
              <a:t>ژنوتیپ</a:t>
            </a:r>
            <a:r>
              <a:rPr lang="fa-IR" sz="1800" dirty="0">
                <a:effectLst/>
                <a:latin typeface="Calibri" panose="020F0502020204030204" pitchFamily="34" charset="0"/>
                <a:ea typeface="Calibri" panose="020F0502020204030204" pitchFamily="34" charset="0"/>
                <a:cs typeface="B Mitra" panose="00000400000000000000" pitchFamily="2" charset="-78"/>
              </a:rPr>
              <a:t> پسته ماده و تعداد زیادی </a:t>
            </a:r>
            <a:r>
              <a:rPr lang="fa-IR" sz="1800" dirty="0" err="1">
                <a:effectLst/>
                <a:latin typeface="Calibri" panose="020F0502020204030204" pitchFamily="34" charset="0"/>
                <a:ea typeface="Calibri" panose="020F0502020204030204" pitchFamily="34" charset="0"/>
                <a:cs typeface="B Mitra" panose="00000400000000000000" pitchFamily="2" charset="-78"/>
              </a:rPr>
              <a:t>ژنوتیپ</a:t>
            </a:r>
            <a:r>
              <a:rPr lang="fa-IR" sz="1800" dirty="0">
                <a:effectLst/>
                <a:latin typeface="Calibri" panose="020F0502020204030204" pitchFamily="34" charset="0"/>
                <a:ea typeface="Calibri" panose="020F0502020204030204" pitchFamily="34" charset="0"/>
                <a:cs typeface="B Mitra" panose="00000400000000000000" pitchFamily="2" charset="-78"/>
              </a:rPr>
              <a:t> نر در ایران وجود دارد که یکی از منابع مهم </a:t>
            </a:r>
            <a:r>
              <a:rPr lang="fa-IR" sz="1800" dirty="0" err="1">
                <a:effectLst/>
                <a:latin typeface="Calibri" panose="020F0502020204030204" pitchFamily="34" charset="0"/>
                <a:ea typeface="Calibri" panose="020F0502020204030204" pitchFamily="34" charset="0"/>
                <a:cs typeface="B Mitra" panose="00000400000000000000" pitchFamily="2" charset="-78"/>
              </a:rPr>
              <a:t>ژرم</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پلاسم</a:t>
            </a:r>
            <a:r>
              <a:rPr lang="fa-IR" sz="1800" dirty="0">
                <a:effectLst/>
                <a:latin typeface="Calibri" panose="020F0502020204030204" pitchFamily="34" charset="0"/>
                <a:ea typeface="Calibri" panose="020F0502020204030204" pitchFamily="34" charset="0"/>
                <a:cs typeface="B Mitra" panose="00000400000000000000" pitchFamily="2" charset="-78"/>
              </a:rPr>
              <a:t> پسته در دنیا به شمار می آید. درختان پسته برگ </a:t>
            </a:r>
            <a:r>
              <a:rPr lang="fa-IR" sz="1800" dirty="0" err="1">
                <a:effectLst/>
                <a:latin typeface="Calibri" panose="020F0502020204030204" pitchFamily="34" charset="0"/>
                <a:ea typeface="Calibri" panose="020F0502020204030204" pitchFamily="34" charset="0"/>
                <a:cs typeface="B Mitra" panose="00000400000000000000" pitchFamily="2" charset="-78"/>
              </a:rPr>
              <a:t>ريز</a:t>
            </a:r>
            <a:r>
              <a:rPr lang="fa-IR" sz="1800" dirty="0">
                <a:effectLst/>
                <a:latin typeface="Calibri" panose="020F0502020204030204" pitchFamily="34" charset="0"/>
                <a:ea typeface="Calibri" panose="020F0502020204030204" pitchFamily="34" charset="0"/>
                <a:cs typeface="B Mitra" panose="00000400000000000000" pitchFamily="2" charset="-78"/>
              </a:rPr>
              <a:t> می باشند، در فصل </a:t>
            </a:r>
            <a:r>
              <a:rPr lang="fa-IR" sz="1800" dirty="0" err="1">
                <a:effectLst/>
                <a:latin typeface="Calibri" panose="020F0502020204030204" pitchFamily="34" charset="0"/>
                <a:ea typeface="Calibri" panose="020F0502020204030204" pitchFamily="34" charset="0"/>
                <a:cs typeface="B Mitra" panose="00000400000000000000" pitchFamily="2" charset="-78"/>
              </a:rPr>
              <a:t>پایيز</a:t>
            </a:r>
            <a:r>
              <a:rPr lang="fa-IR" sz="1800" dirty="0">
                <a:effectLst/>
                <a:latin typeface="Calibri" panose="020F0502020204030204" pitchFamily="34" charset="0"/>
                <a:ea typeface="Calibri" panose="020F0502020204030204" pitchFamily="34" charset="0"/>
                <a:cs typeface="B Mitra" panose="00000400000000000000" pitchFamily="2" charset="-78"/>
              </a:rPr>
              <a:t> خزان نموده و در فصل زمستان را در خواب خواهند گذارند برگ ها</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به رنگ سبز کم رنگ یا روشن هستند و به طور متناوب از ۲ یا ۳ برگچه نوک تیز با یک برگچه انتهایی تشکیل می شوند</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گل </a:t>
            </a:r>
            <a:r>
              <a:rPr lang="fa-IR" sz="1800" dirty="0" err="1">
                <a:effectLst/>
                <a:latin typeface="Calibri" panose="020F0502020204030204" pitchFamily="34" charset="0"/>
                <a:ea typeface="Calibri" panose="020F0502020204030204" pitchFamily="34" charset="0"/>
                <a:cs typeface="B Mitra" panose="00000400000000000000" pitchFamily="2" charset="-78"/>
              </a:rPr>
              <a:t>هاي</a:t>
            </a:r>
            <a:r>
              <a:rPr lang="fa-IR" sz="1800" dirty="0">
                <a:effectLst/>
                <a:latin typeface="Calibri" panose="020F0502020204030204" pitchFamily="34" charset="0"/>
                <a:ea typeface="Calibri" panose="020F0502020204030204" pitchFamily="34" charset="0"/>
                <a:cs typeface="B Mitra" panose="00000400000000000000" pitchFamily="2" charset="-78"/>
              </a:rPr>
              <a:t> درختان پسته دارای عدم گل برگ و غده </a:t>
            </a:r>
            <a:r>
              <a:rPr lang="fa-IR" sz="1800" dirty="0" err="1">
                <a:effectLst/>
                <a:latin typeface="Calibri" panose="020F0502020204030204" pitchFamily="34" charset="0"/>
                <a:ea typeface="Calibri" panose="020F0502020204030204" pitchFamily="34" charset="0"/>
                <a:cs typeface="B Mitra" panose="00000400000000000000" pitchFamily="2" charset="-78"/>
              </a:rPr>
              <a:t>هاي</a:t>
            </a:r>
            <a:r>
              <a:rPr lang="fa-IR" sz="1800" dirty="0">
                <a:effectLst/>
                <a:latin typeface="Calibri" panose="020F0502020204030204" pitchFamily="34" charset="0"/>
                <a:ea typeface="Calibri" panose="020F0502020204030204" pitchFamily="34" charset="0"/>
                <a:cs typeface="B Mitra" panose="00000400000000000000" pitchFamily="2" charset="-78"/>
              </a:rPr>
              <a:t> شهد ساز می باشند و </a:t>
            </a:r>
            <a:r>
              <a:rPr lang="fa-IR" sz="1800" dirty="0" err="1">
                <a:effectLst/>
                <a:latin typeface="Calibri" panose="020F0502020204030204" pitchFamily="34" charset="0"/>
                <a:ea typeface="Calibri" panose="020F0502020204030204" pitchFamily="34" charset="0"/>
                <a:cs typeface="B Mitra" panose="00000400000000000000" pitchFamily="2" charset="-78"/>
              </a:rPr>
              <a:t>زنبورهاي</a:t>
            </a:r>
            <a:r>
              <a:rPr lang="fa-IR" sz="1800" dirty="0">
                <a:effectLst/>
                <a:latin typeface="Calibri" panose="020F0502020204030204" pitchFamily="34" charset="0"/>
                <a:ea typeface="Calibri" panose="020F0502020204030204" pitchFamily="34" charset="0"/>
                <a:cs typeface="B Mitra" panose="00000400000000000000" pitchFamily="2" charset="-78"/>
              </a:rPr>
              <a:t> عسل را به سمت خود جذب </a:t>
            </a:r>
            <a:r>
              <a:rPr lang="fa-IR" sz="1800" dirty="0" err="1">
                <a:effectLst/>
                <a:latin typeface="Calibri" panose="020F0502020204030204" pitchFamily="34" charset="0"/>
                <a:ea typeface="Calibri" panose="020F0502020204030204" pitchFamily="34" charset="0"/>
                <a:cs typeface="B Mitra" panose="00000400000000000000" pitchFamily="2" charset="-78"/>
              </a:rPr>
              <a:t>نمي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كنند</a:t>
            </a:r>
            <a:r>
              <a:rPr lang="fa-IR" sz="1800" dirty="0">
                <a:effectLst/>
                <a:latin typeface="Calibri" panose="020F0502020204030204" pitchFamily="34" charset="0"/>
                <a:ea typeface="Calibri" panose="020F0502020204030204" pitchFamily="34" charset="0"/>
                <a:cs typeface="B Mitra" panose="00000400000000000000" pitchFamily="2" charset="-78"/>
              </a:rPr>
              <a:t> و گرده گل به وسیله باد </a:t>
            </a:r>
            <a:r>
              <a:rPr lang="fa-IR" sz="1800" dirty="0" err="1">
                <a:effectLst/>
                <a:latin typeface="Calibri" panose="020F0502020204030204" pitchFamily="34" charset="0"/>
                <a:ea typeface="Calibri" panose="020F0502020204030204" pitchFamily="34" charset="0"/>
                <a:cs typeface="B Mitra" panose="00000400000000000000" pitchFamily="2" charset="-78"/>
              </a:rPr>
              <a:t>پراكنده</a:t>
            </a:r>
            <a:r>
              <a:rPr lang="fa-IR" sz="1800" dirty="0">
                <a:effectLst/>
                <a:latin typeface="Calibri" panose="020F0502020204030204" pitchFamily="34" charset="0"/>
                <a:ea typeface="Calibri" panose="020F0502020204030204" pitchFamily="34" charset="0"/>
                <a:cs typeface="B Mitra" panose="00000400000000000000" pitchFamily="2" charset="-78"/>
              </a:rPr>
              <a:t> خواهد شد.</a:t>
            </a:r>
            <a:r>
              <a:rPr lang="fa-IR" sz="1800" dirty="0">
                <a:effectLst/>
                <a:ea typeface="Calibri" panose="020F0502020204030204" pitchFamily="34" charset="0"/>
                <a:cs typeface="Calibri" panose="020F0502020204030204" pitchFamily="34" charset="0"/>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ريشه</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زایي</a:t>
            </a:r>
            <a:r>
              <a:rPr lang="fa-IR" sz="1800" dirty="0">
                <a:effectLst/>
                <a:latin typeface="Calibri" panose="020F0502020204030204" pitchFamily="34" charset="0"/>
                <a:ea typeface="Calibri" panose="020F0502020204030204" pitchFamily="34" charset="0"/>
                <a:cs typeface="B Mitra" panose="00000400000000000000" pitchFamily="2" charset="-78"/>
              </a:rPr>
              <a:t> درختان پسته </a:t>
            </a:r>
            <a:r>
              <a:rPr lang="fa-IR" sz="1800" dirty="0" err="1">
                <a:effectLst/>
                <a:latin typeface="Calibri" panose="020F0502020204030204" pitchFamily="34" charset="0"/>
                <a:ea typeface="Calibri" panose="020F0502020204030204" pitchFamily="34" charset="0"/>
                <a:cs typeface="B Mitra" panose="00000400000000000000" pitchFamily="2" charset="-78"/>
              </a:rPr>
              <a:t>محوري</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عمودي</a:t>
            </a:r>
            <a:r>
              <a:rPr lang="fa-IR" sz="1800" dirty="0">
                <a:effectLst/>
                <a:latin typeface="Calibri" panose="020F0502020204030204" pitchFamily="34" charset="0"/>
                <a:ea typeface="Calibri" panose="020F0502020204030204" pitchFamily="34" charset="0"/>
                <a:cs typeface="B Mitra" panose="00000400000000000000" pitchFamily="2" charset="-78"/>
              </a:rPr>
              <a:t> می باشد و قدرت </a:t>
            </a:r>
            <a:r>
              <a:rPr lang="fa-IR" sz="1800" dirty="0" err="1">
                <a:effectLst/>
                <a:latin typeface="Calibri" panose="020F0502020204030204" pitchFamily="34" charset="0"/>
                <a:ea typeface="Calibri" panose="020F0502020204030204" pitchFamily="34" charset="0"/>
                <a:cs typeface="B Mitra" panose="00000400000000000000" pitchFamily="2" charset="-78"/>
              </a:rPr>
              <a:t>توليد</a:t>
            </a:r>
            <a:r>
              <a:rPr lang="fa-IR" sz="1800" dirty="0">
                <a:effectLst/>
                <a:latin typeface="Calibri" panose="020F0502020204030204" pitchFamily="34" charset="0"/>
                <a:ea typeface="Calibri" panose="020F0502020204030204" pitchFamily="34" charset="0"/>
                <a:cs typeface="B Mitra" panose="00000400000000000000" pitchFamily="2" charset="-78"/>
              </a:rPr>
              <a:t> کردن </a:t>
            </a:r>
            <a:r>
              <a:rPr lang="fa-IR" sz="1800" dirty="0" err="1">
                <a:effectLst/>
                <a:latin typeface="Calibri" panose="020F0502020204030204" pitchFamily="34" charset="0"/>
                <a:ea typeface="Calibri" panose="020F0502020204030204" pitchFamily="34" charset="0"/>
                <a:cs typeface="B Mitra" panose="00000400000000000000" pitchFamily="2" charset="-78"/>
              </a:rPr>
              <a:t>ريشه</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فرعي</a:t>
            </a:r>
            <a:r>
              <a:rPr lang="fa-IR" sz="1800" dirty="0">
                <a:effectLst/>
                <a:latin typeface="Calibri" panose="020F0502020204030204" pitchFamily="34" charset="0"/>
                <a:ea typeface="Calibri" panose="020F0502020204030204" pitchFamily="34" charset="0"/>
                <a:cs typeface="B Mitra" panose="00000400000000000000" pitchFamily="2" charset="-78"/>
              </a:rPr>
              <a:t> در درختان پسته بسیار کم و ضعیف میباشد. علاوه بر این، پسته یکی از اجزای مهم </a:t>
            </a:r>
            <a:r>
              <a:rPr lang="fa-IR" sz="1800" dirty="0" err="1">
                <a:effectLst/>
                <a:latin typeface="Calibri" panose="020F0502020204030204" pitchFamily="34" charset="0"/>
                <a:ea typeface="Calibri" panose="020F0502020204030204" pitchFamily="34" charset="0"/>
                <a:cs typeface="B Mitra" panose="00000400000000000000" pitchFamily="2" charset="-78"/>
              </a:rPr>
              <a:t>آجیل‌های</a:t>
            </a:r>
            <a:r>
              <a:rPr lang="fa-IR" sz="1800" dirty="0">
                <a:effectLst/>
                <a:latin typeface="Calibri" panose="020F0502020204030204" pitchFamily="34" charset="0"/>
                <a:ea typeface="Calibri" panose="020F0502020204030204" pitchFamily="34" charset="0"/>
                <a:cs typeface="B Mitra" panose="00000400000000000000" pitchFamily="2" charset="-78"/>
              </a:rPr>
              <a:t> شور و شیرین است که در دو نوع خام و بو داده تولید می گردد. </a:t>
            </a:r>
          </a:p>
          <a:p>
            <a:r>
              <a:rPr lang="fa-IR" sz="1800" dirty="0">
                <a:effectLst/>
                <a:latin typeface="Calibri" panose="020F0502020204030204" pitchFamily="34" charset="0"/>
                <a:ea typeface="Calibri" panose="020F0502020204030204" pitchFamily="34" charset="0"/>
                <a:cs typeface="B Mitra" panose="00000400000000000000" pitchFamily="2" charset="-78"/>
              </a:rPr>
              <a:t> درخت پسته</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در شرایط سخت آب و هوایی، حتی در</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سردترین </a:t>
            </a:r>
            <a:r>
              <a:rPr lang="fa-IR" sz="1800" dirty="0" err="1">
                <a:effectLst/>
                <a:latin typeface="Calibri" panose="020F0502020204030204" pitchFamily="34" charset="0"/>
                <a:ea typeface="Calibri" panose="020F0502020204030204" pitchFamily="34" charset="0"/>
                <a:cs typeface="B Mitra" panose="00000400000000000000" pitchFamily="2" charset="-78"/>
              </a:rPr>
              <a:t>زمستان‌ها</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و</a:t>
            </a:r>
            <a:r>
              <a:rPr lang="fa-IR" sz="1800" dirty="0">
                <a:effectLst/>
                <a:ea typeface="Calibri" panose="020F0502020204030204" pitchFamily="34" charset="0"/>
                <a:cs typeface="Calibri" panose="020F0502020204030204" pitchFamily="34" charset="0"/>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گرم‌ترین</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تابستان‌ها</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دوام آورده و</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کشت </a:t>
            </a:r>
            <a:r>
              <a:rPr lang="fa-IR" sz="1800" dirty="0" err="1">
                <a:effectLst/>
                <a:latin typeface="Calibri" panose="020F0502020204030204" pitchFamily="34" charset="0"/>
                <a:ea typeface="Calibri" panose="020F0502020204030204" pitchFamily="34" charset="0"/>
                <a:cs typeface="B Mitra" panose="00000400000000000000" pitchFamily="2" charset="-78"/>
              </a:rPr>
              <a:t>می‌شود</a:t>
            </a:r>
            <a:r>
              <a:rPr lang="fa-IR" sz="1800" dirty="0">
                <a:effectLst/>
                <a:latin typeface="Calibri" panose="020F0502020204030204" pitchFamily="34" charset="0"/>
                <a:ea typeface="Calibri" panose="020F0502020204030204" pitchFamily="34" charset="0"/>
                <a:cs typeface="B Mitra" panose="00000400000000000000" pitchFamily="2" charset="-78"/>
              </a:rPr>
              <a:t>. در دمای 15- درجه گرفته در </a:t>
            </a:r>
            <a:r>
              <a:rPr lang="fa-IR" sz="1800" dirty="0" err="1">
                <a:effectLst/>
                <a:latin typeface="Calibri" panose="020F0502020204030204" pitchFamily="34" charset="0"/>
                <a:ea typeface="Calibri" panose="020F0502020204030204" pitchFamily="34" charset="0"/>
                <a:cs typeface="B Mitra" panose="00000400000000000000" pitchFamily="2" charset="-78"/>
              </a:rPr>
              <a:t>شب‎های</a:t>
            </a:r>
            <a:r>
              <a:rPr lang="fa-IR" sz="1800" dirty="0">
                <a:effectLst/>
                <a:latin typeface="Calibri" panose="020F0502020204030204" pitchFamily="34" charset="0"/>
                <a:ea typeface="Calibri" panose="020F0502020204030204" pitchFamily="34" charset="0"/>
                <a:cs typeface="B Mitra" panose="00000400000000000000" pitchFamily="2" charset="-78"/>
              </a:rPr>
              <a:t> سرد و دما 45 درجه </a:t>
            </a:r>
            <a:r>
              <a:rPr lang="fa-IR" sz="1800" dirty="0" err="1">
                <a:effectLst/>
                <a:latin typeface="Calibri" panose="020F0502020204030204" pitchFamily="34" charset="0"/>
                <a:ea typeface="Calibri" panose="020F0502020204030204" pitchFamily="34" charset="0"/>
                <a:cs typeface="B Mitra" panose="00000400000000000000" pitchFamily="2" charset="-78"/>
              </a:rPr>
              <a:t>سلیسیوس</a:t>
            </a:r>
            <a:r>
              <a:rPr lang="fa-IR" sz="1800" dirty="0">
                <a:effectLst/>
                <a:latin typeface="Calibri" panose="020F0502020204030204" pitchFamily="34" charset="0"/>
                <a:ea typeface="Calibri" panose="020F0502020204030204" pitchFamily="34" charset="0"/>
                <a:cs typeface="B Mitra" panose="00000400000000000000" pitchFamily="2" charset="-78"/>
              </a:rPr>
              <a:t> در روزهای گرم مناطق کویری رشد </a:t>
            </a:r>
            <a:r>
              <a:rPr lang="fa-IR" sz="1800" dirty="0" err="1">
                <a:effectLst/>
                <a:latin typeface="Calibri" panose="020F0502020204030204" pitchFamily="34" charset="0"/>
                <a:ea typeface="Calibri" panose="020F0502020204030204" pitchFamily="34" charset="0"/>
                <a:cs typeface="B Mitra" panose="00000400000000000000" pitchFamily="2" charset="-78"/>
              </a:rPr>
              <a:t>می‌کند</a:t>
            </a:r>
            <a:r>
              <a:rPr lang="fa-IR" sz="1800" dirty="0">
                <a:effectLst/>
                <a:latin typeface="Calibri" panose="020F0502020204030204" pitchFamily="34" charset="0"/>
                <a:ea typeface="Calibri" panose="020F0502020204030204" pitchFamily="34" charset="0"/>
                <a:cs typeface="B Mitra" panose="00000400000000000000" pitchFamily="2" charset="-78"/>
              </a:rPr>
              <a:t> و پا </a:t>
            </a:r>
            <a:r>
              <a:rPr lang="fa-IR" sz="1800" dirty="0" err="1">
                <a:effectLst/>
                <a:latin typeface="Calibri" panose="020F0502020204030204" pitchFamily="34" charset="0"/>
                <a:ea typeface="Calibri" panose="020F0502020204030204" pitchFamily="34" charset="0"/>
                <a:cs typeface="B Mitra" panose="00000400000000000000" pitchFamily="2" charset="-78"/>
              </a:rPr>
              <a:t>بر‌جا</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می‌ماند</a:t>
            </a:r>
            <a:r>
              <a:rPr lang="fa-IR" sz="1800" dirty="0">
                <a:effectLst/>
                <a:latin typeface="Calibri" panose="020F0502020204030204" pitchFamily="34" charset="0"/>
                <a:ea typeface="Calibri" panose="020F0502020204030204" pitchFamily="34" charset="0"/>
                <a:cs typeface="B Mitra" panose="00000400000000000000" pitchFamily="2" charset="-78"/>
              </a:rPr>
              <a:t>. دقیقا همین شرایط آب و هوایی ویژه است که موجب تفاوت پسته ایرانی با پسته خارجی شده است</a:t>
            </a:r>
            <a:endParaRPr lang="fa-IR" dirty="0"/>
          </a:p>
        </p:txBody>
      </p:sp>
      <p:pic>
        <p:nvPicPr>
          <p:cNvPr id="6" name="Picture 5">
            <a:extLst>
              <a:ext uri="{FF2B5EF4-FFF2-40B4-BE49-F238E27FC236}">
                <a16:creationId xmlns:a16="http://schemas.microsoft.com/office/drawing/2014/main" id="{25D9B5F9-6EC0-49C6-9270-7B3102AD37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26" y="-26524"/>
            <a:ext cx="4713529" cy="3113700"/>
          </a:xfrm>
          <a:prstGeom prst="rect">
            <a:avLst/>
          </a:prstGeom>
          <a:ln>
            <a:noFill/>
          </a:ln>
          <a:effectLst>
            <a:softEdge rad="112500"/>
          </a:effectLst>
        </p:spPr>
      </p:pic>
      <p:sp>
        <p:nvSpPr>
          <p:cNvPr id="4" name="TextBox 3">
            <a:extLst>
              <a:ext uri="{FF2B5EF4-FFF2-40B4-BE49-F238E27FC236}">
                <a16:creationId xmlns:a16="http://schemas.microsoft.com/office/drawing/2014/main" id="{6DC62A42-F3FD-461C-A77E-DBED6C740364}"/>
              </a:ext>
            </a:extLst>
          </p:cNvPr>
          <p:cNvSpPr txBox="1"/>
          <p:nvPr/>
        </p:nvSpPr>
        <p:spPr>
          <a:xfrm>
            <a:off x="4895272" y="857706"/>
            <a:ext cx="7149940" cy="2135200"/>
          </a:xfrm>
          <a:prstGeom prst="rect">
            <a:avLst/>
          </a:prstGeom>
          <a:noFill/>
        </p:spPr>
        <p:txBody>
          <a:bodyPr wrap="square" rtlCol="1">
            <a:spAutoFit/>
          </a:bodyPr>
          <a:lstStyle/>
          <a:p>
            <a:pPr algn="just" rtl="1">
              <a:lnSpc>
                <a:spcPct val="150000"/>
              </a:lnSpc>
            </a:pPr>
            <a:r>
              <a:rPr lang="fa-IR" sz="1800" dirty="0">
                <a:effectLst/>
                <a:latin typeface="Calibri" panose="020F0502020204030204" pitchFamily="34" charset="0"/>
                <a:ea typeface="Calibri" panose="020F0502020204030204" pitchFamily="34" charset="0"/>
                <a:cs typeface="B Mitra" panose="00000400000000000000" pitchFamily="2" charset="-78"/>
              </a:rPr>
              <a:t>پسته نام یک درخت کوچک است که منشا آن از مناطق خاورمیانه و مرکز آسیا می باشد. درختان پسته دارای دو پایه هستند که به معنای </a:t>
            </a:r>
            <a:r>
              <a:rPr lang="fa-IR" sz="1800" dirty="0" err="1">
                <a:effectLst/>
                <a:latin typeface="Calibri" panose="020F0502020204030204" pitchFamily="34" charset="0"/>
                <a:ea typeface="Calibri" panose="020F0502020204030204" pitchFamily="34" charset="0"/>
                <a:cs typeface="B Mitra" panose="00000400000000000000" pitchFamily="2" charset="-78"/>
              </a:rPr>
              <a:t>روییدن</a:t>
            </a:r>
            <a:r>
              <a:rPr lang="fa-IR" sz="1800" dirty="0">
                <a:effectLst/>
                <a:latin typeface="Calibri" panose="020F0502020204030204" pitchFamily="34" charset="0"/>
                <a:ea typeface="Calibri" panose="020F0502020204030204" pitchFamily="34" charset="0"/>
                <a:cs typeface="B Mitra" panose="00000400000000000000" pitchFamily="2" charset="-78"/>
              </a:rPr>
              <a:t> گل های نر و ماده روی درختان جدا از هم است به این ترتیب هر دو گل نر و ماده روی یک درخت وجود ندارد</a:t>
            </a:r>
            <a:r>
              <a:rPr lang="en-US"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a:effectLst/>
                <a:latin typeface="Calibri" panose="020F0502020204030204" pitchFamily="34" charset="0"/>
                <a:ea typeface="Calibri" panose="020F0502020204030204" pitchFamily="34" charset="0"/>
                <a:cs typeface="B Mitra" panose="00000400000000000000" pitchFamily="2" charset="-78"/>
              </a:rPr>
              <a:t>به طور متوسط برای هر ده تا پانزده درخت ماده، یک درخت نر لازم است؛ با مراقبت مناسب، درختان پسته در حدود 5 تا 8 سال پس از کاشت ثمر می دهند و در 15 تا 20 سال به بلوغ کامل می رسند؛ مدت عمر </a:t>
            </a:r>
            <a:r>
              <a:rPr lang="fa-IR" sz="1800" dirty="0" err="1">
                <a:effectLst/>
                <a:latin typeface="Calibri" panose="020F0502020204030204" pitchFamily="34" charset="0"/>
                <a:ea typeface="Calibri" panose="020F0502020204030204" pitchFamily="34" charset="0"/>
                <a:cs typeface="B Mitra" panose="00000400000000000000" pitchFamily="2" charset="-78"/>
              </a:rPr>
              <a:t>اين</a:t>
            </a:r>
            <a:r>
              <a:rPr lang="fa-IR" sz="1800" dirty="0">
                <a:effectLst/>
                <a:latin typeface="Calibri" panose="020F0502020204030204" pitchFamily="34" charset="0"/>
                <a:ea typeface="Calibri" panose="020F0502020204030204" pitchFamily="34" charset="0"/>
                <a:cs typeface="B Mitra" panose="00000400000000000000" pitchFamily="2" charset="-78"/>
              </a:rPr>
              <a:t> درختان 100 سال است و در </a:t>
            </a:r>
            <a:r>
              <a:rPr lang="fa-IR" sz="1800" dirty="0" err="1">
                <a:effectLst/>
                <a:latin typeface="Calibri" panose="020F0502020204030204" pitchFamily="34" charset="0"/>
                <a:ea typeface="Calibri" panose="020F0502020204030204" pitchFamily="34" charset="0"/>
                <a:cs typeface="B Mitra" panose="00000400000000000000" pitchFamily="2" charset="-78"/>
              </a:rPr>
              <a:t>شرايط</a:t>
            </a:r>
            <a:r>
              <a:rPr lang="fa-IR" sz="1800" dirty="0">
                <a:effectLst/>
                <a:latin typeface="Calibri" panose="020F0502020204030204" pitchFamily="34" charset="0"/>
                <a:ea typeface="Calibri" panose="020F0502020204030204" pitchFamily="34" charset="0"/>
                <a:cs typeface="B Mitra" panose="00000400000000000000" pitchFamily="2" charset="-78"/>
              </a:rPr>
              <a:t> مناسب تا 300 سال </a:t>
            </a:r>
            <a:r>
              <a:rPr lang="fa-IR" sz="1800" dirty="0" err="1">
                <a:effectLst/>
                <a:latin typeface="Calibri" panose="020F0502020204030204" pitchFamily="34" charset="0"/>
                <a:ea typeface="Calibri" panose="020F0502020204030204" pitchFamily="34" charset="0"/>
                <a:cs typeface="B Mitra" panose="00000400000000000000" pitchFamily="2" charset="-78"/>
              </a:rPr>
              <a:t>نيز</a:t>
            </a:r>
            <a:r>
              <a:rPr lang="fa-IR" sz="1800" dirty="0">
                <a:effectLst/>
                <a:latin typeface="Calibri" panose="020F0502020204030204" pitchFamily="34" charset="0"/>
                <a:ea typeface="Calibri" panose="020F0502020204030204" pitchFamily="34" charset="0"/>
                <a:cs typeface="B Mitra" panose="00000400000000000000" pitchFamily="2" charset="-78"/>
              </a:rPr>
              <a:t> می رسد</a:t>
            </a:r>
            <a:r>
              <a:rPr lang="en-US" sz="1800" dirty="0">
                <a:effectLst/>
                <a:latin typeface="Calibri" panose="020F0502020204030204" pitchFamily="34" charset="0"/>
                <a:ea typeface="Calibri" panose="020F0502020204030204" pitchFamily="34" charset="0"/>
                <a:cs typeface="B Mitra" panose="00000400000000000000" pitchFamily="2" charset="-78"/>
              </a:rPr>
              <a:t>.</a:t>
            </a:r>
            <a:endParaRPr lang="fa-IR" sz="1800" dirty="0">
              <a:effectLst/>
              <a:latin typeface="Calibri" panose="020F0502020204030204" pitchFamily="34" charset="0"/>
              <a:ea typeface="Calibri" panose="020F0502020204030204" pitchFamily="34" charset="0"/>
              <a:cs typeface="B Mitra" panose="00000400000000000000" pitchFamily="2" charset="-78"/>
            </a:endParaRPr>
          </a:p>
        </p:txBody>
      </p:sp>
    </p:spTree>
    <p:extLst>
      <p:ext uri="{BB962C8B-B14F-4D97-AF65-F5344CB8AC3E}">
        <p14:creationId xmlns:p14="http://schemas.microsoft.com/office/powerpoint/2010/main" val="4195490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75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p:cTn id="11" dur="750" fill="hold"/>
                                        <p:tgtEl>
                                          <p:spTgt spid="4">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3" dur="750"/>
                                        <p:tgtEl>
                                          <p:spTgt spid="4">
                                            <p:txEl>
                                              <p:pRg st="0" end="0"/>
                                            </p:txEl>
                                          </p:spTgt>
                                        </p:tgtEl>
                                      </p:cBhvr>
                                    </p:animEffect>
                                  </p:childTnLst>
                                </p:cTn>
                              </p:par>
                              <p:par>
                                <p:cTn id="14" presetID="53" presetClass="entr" presetSubtype="16" fill="hold" nodeType="withEffect">
                                  <p:stCondLst>
                                    <p:cond delay="75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7"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8" dur="1000"/>
                                        <p:tgtEl>
                                          <p:spTgt spid="3">
                                            <p:txEl>
                                              <p:pRg st="0" end="0"/>
                                            </p:txEl>
                                          </p:spTgt>
                                        </p:tgtEl>
                                      </p:cBhvr>
                                    </p:animEffect>
                                  </p:childTnLst>
                                </p:cTn>
                              </p:par>
                              <p:par>
                                <p:cTn id="19" presetID="53" presetClass="entr" presetSubtype="16" fill="hold" nodeType="withEffect">
                                  <p:stCondLst>
                                    <p:cond delay="75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1000"/>
                                        <p:tgtEl>
                                          <p:spTgt spid="3">
                                            <p:txEl>
                                              <p:pRg st="1" end="1"/>
                                            </p:txEl>
                                          </p:spTgt>
                                        </p:tgtEl>
                                      </p:cBhvr>
                                    </p:animEffect>
                                  </p:childTnLst>
                                </p:cTn>
                              </p:par>
                            </p:childTnLst>
                          </p:cTn>
                        </p:par>
                        <p:par>
                          <p:cTn id="24" fill="hold">
                            <p:stCondLst>
                              <p:cond delay="2250"/>
                            </p:stCondLst>
                            <p:childTnLst>
                              <p:par>
                                <p:cTn id="25" presetID="21" presetClass="entr" presetSubtype="1"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262FD-0599-41F8-B09F-92ED08896948}"/>
              </a:ext>
            </a:extLst>
          </p:cNvPr>
          <p:cNvSpPr>
            <a:spLocks noGrp="1"/>
          </p:cNvSpPr>
          <p:nvPr>
            <p:ph type="title"/>
          </p:nvPr>
        </p:nvSpPr>
        <p:spPr>
          <a:xfrm>
            <a:off x="4558944" y="15536"/>
            <a:ext cx="7633056" cy="757462"/>
          </a:xfrm>
        </p:spPr>
        <p:txBody>
          <a:bodyPr/>
          <a:lstStyle/>
          <a:p>
            <a:r>
              <a:rPr lang="fa-IR" dirty="0"/>
              <a:t>انواع پسته</a:t>
            </a:r>
          </a:p>
        </p:txBody>
      </p:sp>
      <p:sp>
        <p:nvSpPr>
          <p:cNvPr id="3" name="Content Placeholder 2">
            <a:extLst>
              <a:ext uri="{FF2B5EF4-FFF2-40B4-BE49-F238E27FC236}">
                <a16:creationId xmlns:a16="http://schemas.microsoft.com/office/drawing/2014/main" id="{858D4CFF-03F7-456A-94D4-382492750F77}"/>
              </a:ext>
            </a:extLst>
          </p:cNvPr>
          <p:cNvSpPr>
            <a:spLocks noGrp="1"/>
          </p:cNvSpPr>
          <p:nvPr>
            <p:ph idx="1"/>
          </p:nvPr>
        </p:nvSpPr>
        <p:spPr>
          <a:xfrm>
            <a:off x="216816" y="772999"/>
            <a:ext cx="11868347" cy="5759776"/>
          </a:xfrm>
        </p:spPr>
        <p:txBody>
          <a:bodyPr>
            <a:normAutofit/>
          </a:bodyPr>
          <a:lstStyle/>
          <a:p>
            <a:pPr marL="0" marR="0" algn="just" rtl="1">
              <a:lnSpc>
                <a:spcPct val="115000"/>
              </a:lnSpc>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 برای انواع پسته ایران تقسیم بندی‌ های گوناگونی در نظر گرفته شده است. مثلا در یک تقسیم ‌بندی کلی تر انواع پسته را به دو دسته فندقی و بادامی تقسیم کرده </a:t>
            </a:r>
            <a:r>
              <a:rPr lang="fa-IR" sz="1800" dirty="0" err="1">
                <a:effectLst/>
                <a:latin typeface="Calibri" panose="020F0502020204030204" pitchFamily="34" charset="0"/>
                <a:ea typeface="Calibri" panose="020F0502020204030204" pitchFamily="34" charset="0"/>
                <a:cs typeface="B Mitra" panose="00000400000000000000" pitchFamily="2" charset="-78"/>
              </a:rPr>
              <a:t>اند</a:t>
            </a:r>
            <a:r>
              <a:rPr lang="fa-IR" sz="1800" dirty="0">
                <a:effectLst/>
                <a:latin typeface="Calibri" panose="020F0502020204030204" pitchFamily="34" charset="0"/>
                <a:ea typeface="Calibri" panose="020F0502020204030204" pitchFamily="34" charset="0"/>
                <a:cs typeface="B Mitra" panose="00000400000000000000" pitchFamily="2" charset="-78"/>
              </a:rPr>
              <a:t> که در دسته فندقی ارقامی نظیر </a:t>
            </a:r>
            <a:r>
              <a:rPr lang="fa-IR" sz="1800" dirty="0" err="1">
                <a:effectLst/>
                <a:latin typeface="Calibri" panose="020F0502020204030204" pitchFamily="34" charset="0"/>
                <a:ea typeface="Calibri" panose="020F0502020204030204" pitchFamily="34" charset="0"/>
                <a:cs typeface="B Mitra" panose="00000400000000000000" pitchFamily="2" charset="-78"/>
              </a:rPr>
              <a:t>کله‌قوچی</a:t>
            </a:r>
            <a:r>
              <a:rPr lang="fa-IR" sz="1800" dirty="0">
                <a:effectLst/>
                <a:latin typeface="Calibri" panose="020F0502020204030204" pitchFamily="34" charset="0"/>
                <a:ea typeface="Calibri" panose="020F0502020204030204" pitchFamily="34" charset="0"/>
                <a:cs typeface="B Mitra" panose="00000400000000000000" pitchFamily="2" charset="-78"/>
              </a:rPr>
              <a:t> و اوحدی قرار دارد و گروه بادامی نیز شامل ارقام اکبری، احمد آقایی، ممتاز و سفید پسته </a:t>
            </a:r>
            <a:r>
              <a:rPr lang="fa-IR" sz="1800" dirty="0" err="1">
                <a:effectLst/>
                <a:latin typeface="Calibri" panose="020F0502020204030204" pitchFamily="34" charset="0"/>
                <a:ea typeface="Calibri" panose="020F0502020204030204" pitchFamily="34" charset="0"/>
                <a:cs typeface="B Mitra" panose="00000400000000000000" pitchFamily="2" charset="-78"/>
              </a:rPr>
              <a:t>نوق</a:t>
            </a:r>
            <a:r>
              <a:rPr lang="fa-IR" sz="1800" dirty="0">
                <a:effectLst/>
                <a:latin typeface="Calibri" panose="020F0502020204030204" pitchFamily="34" charset="0"/>
                <a:ea typeface="Calibri" panose="020F0502020204030204" pitchFamily="34" charset="0"/>
                <a:cs typeface="B Mitra" panose="00000400000000000000" pitchFamily="2" charset="-78"/>
              </a:rPr>
              <a:t> می شود</a:t>
            </a:r>
            <a:r>
              <a:rPr lang="en-US" sz="1800" dirty="0">
                <a:effectLst/>
                <a:latin typeface="Calibri" panose="020F0502020204030204" pitchFamily="34" charset="0"/>
                <a:ea typeface="Calibri" panose="020F0502020204030204" pitchFamily="34" charset="0"/>
                <a:cs typeface="B Mitra"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  همچنین در یک تقسیم‌ بندی دیگر می توان از لحاظ زمان </a:t>
            </a:r>
            <a:r>
              <a:rPr lang="fa-IR" sz="1800" dirty="0" err="1">
                <a:effectLst/>
                <a:latin typeface="Calibri" panose="020F0502020204030204" pitchFamily="34" charset="0"/>
                <a:ea typeface="Calibri" panose="020F0502020204030204" pitchFamily="34" charset="0"/>
                <a:cs typeface="B Mitra" panose="00000400000000000000" pitchFamily="2" charset="-78"/>
              </a:rPr>
              <a:t>گل‌دهی</a:t>
            </a:r>
            <a:r>
              <a:rPr lang="fa-IR" sz="1800" dirty="0">
                <a:effectLst/>
                <a:latin typeface="Calibri" panose="020F0502020204030204" pitchFamily="34" charset="0"/>
                <a:ea typeface="Calibri" panose="020F0502020204030204" pitchFamily="34" charset="0"/>
                <a:cs typeface="B Mitra" panose="00000400000000000000" pitchFamily="2" charset="-78"/>
              </a:rPr>
              <a:t>، انواع پسته را به سه گروه زود گل، متوسط گل و دیر گل طبقه بندی </a:t>
            </a:r>
            <a:r>
              <a:rPr lang="fa-IR" sz="1800" dirty="0" err="1">
                <a:effectLst/>
                <a:latin typeface="Calibri" panose="020F0502020204030204" pitchFamily="34" charset="0"/>
                <a:ea typeface="Calibri" panose="020F0502020204030204" pitchFamily="34" charset="0"/>
                <a:cs typeface="B Mitra" panose="00000400000000000000" pitchFamily="2" charset="-78"/>
              </a:rPr>
              <a:t>کردکرد</a:t>
            </a:r>
            <a:r>
              <a:rPr lang="fa-IR" sz="1800" dirty="0">
                <a:effectLst/>
                <a:latin typeface="Calibri" panose="020F0502020204030204" pitchFamily="34" charset="0"/>
                <a:ea typeface="Calibri" panose="020F0502020204030204" pitchFamily="34" charset="0"/>
                <a:cs typeface="B Mitra" panose="00000400000000000000" pitchFamily="2" charset="-78"/>
              </a:rPr>
              <a:t> که در این صورت ارقام سفید پسته </a:t>
            </a:r>
            <a:r>
              <a:rPr lang="fa-IR" sz="1800" dirty="0" err="1">
                <a:effectLst/>
                <a:latin typeface="Calibri" panose="020F0502020204030204" pitchFamily="34" charset="0"/>
                <a:ea typeface="Calibri" panose="020F0502020204030204" pitchFamily="34" charset="0"/>
                <a:cs typeface="B Mitra" panose="00000400000000000000" pitchFamily="2" charset="-78"/>
              </a:rPr>
              <a:t>نوقی</a:t>
            </a:r>
            <a:r>
              <a:rPr lang="fa-IR" sz="1800" dirty="0">
                <a:effectLst/>
                <a:latin typeface="Calibri" panose="020F0502020204030204" pitchFamily="34" charset="0"/>
                <a:ea typeface="Calibri" panose="020F0502020204030204" pitchFamily="34" charset="0"/>
                <a:cs typeface="B Mitra" panose="00000400000000000000" pitchFamily="2" charset="-78"/>
              </a:rPr>
              <a:t> و کله </a:t>
            </a:r>
            <a:r>
              <a:rPr lang="fa-IR" sz="1800" dirty="0" err="1">
                <a:effectLst/>
                <a:latin typeface="Calibri" panose="020F0502020204030204" pitchFamily="34" charset="0"/>
                <a:ea typeface="Calibri" panose="020F0502020204030204" pitchFamily="34" charset="0"/>
                <a:cs typeface="B Mitra" panose="00000400000000000000" pitchFamily="2" charset="-78"/>
              </a:rPr>
              <a:t>قوچی</a:t>
            </a:r>
            <a:r>
              <a:rPr lang="fa-IR" sz="1800" dirty="0">
                <a:effectLst/>
                <a:latin typeface="Calibri" panose="020F0502020204030204" pitchFamily="34" charset="0"/>
                <a:ea typeface="Calibri" panose="020F0502020204030204" pitchFamily="34" charset="0"/>
                <a:cs typeface="B Mitra" panose="00000400000000000000" pitchFamily="2" charset="-78"/>
              </a:rPr>
              <a:t> در گروه زود گل، ارقام اوحدی، </a:t>
            </a:r>
            <a:r>
              <a:rPr lang="fa-IR" sz="1800" dirty="0" err="1">
                <a:effectLst/>
                <a:latin typeface="Calibri" panose="020F0502020204030204" pitchFamily="34" charset="0"/>
                <a:ea typeface="Calibri" panose="020F0502020204030204" pitchFamily="34" charset="0"/>
                <a:cs typeface="B Mitra" panose="00000400000000000000" pitchFamily="2" charset="-78"/>
              </a:rPr>
              <a:t>احمدآقایی</a:t>
            </a:r>
            <a:r>
              <a:rPr lang="fa-IR" sz="1800" dirty="0">
                <a:effectLst/>
                <a:latin typeface="Calibri" panose="020F0502020204030204" pitchFamily="34" charset="0"/>
                <a:ea typeface="Calibri" panose="020F0502020204030204" pitchFamily="34" charset="0"/>
                <a:cs typeface="B Mitra" panose="00000400000000000000" pitchFamily="2" charset="-78"/>
              </a:rPr>
              <a:t> و بادامی زرند در گروه متوسط گل و ارقام قزوینی و اکبری در گروه دیر گل قرار می گیرند</a:t>
            </a:r>
            <a:r>
              <a:rPr lang="en-US" sz="1800" dirty="0">
                <a:effectLst/>
                <a:latin typeface="Calibri" panose="020F0502020204030204" pitchFamily="34" charset="0"/>
                <a:ea typeface="Calibri" panose="020F0502020204030204" pitchFamily="34" charset="0"/>
                <a:cs typeface="B Mitra"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  در تقسیم بندی آخر انواع پسته ها را با توجه به زمان رسیدن محصول به پنج گروه خیلی زودرس، زود رس، متوسط رس، دیر رس و خیلی دیر رس تقسیم بندی می کنند. تاریخ برداشت ارقام خیلی زود رس تا ۳۱ مرداد ماه، ارقام زود رس ۱ تا ۱۰ شهریور، ارقام متوسط رس ۱۱ تا ۲۰ شهریور، ارقام دیر رس ۲۱ تا ۳۱ شهریور و ارقام خیلی دیر رس ۱ تا ۱۰ مهرماه می باشد. برخی از گونه های جای گرفته در این گروه ها عبارتند از:</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گروه خیلی زود رس: رقم قزوینی خیلی زود رس</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گروه زود رس: ارقام اوحدی و قزوینی زود رس</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گروه متوسط رس: ارقامی نظیر کله </a:t>
            </a:r>
            <a:r>
              <a:rPr lang="fa-IR" sz="1800" dirty="0" err="1">
                <a:effectLst/>
                <a:latin typeface="Calibri" panose="020F0502020204030204" pitchFamily="34" charset="0"/>
                <a:ea typeface="Calibri" panose="020F0502020204030204" pitchFamily="34" charset="0"/>
                <a:cs typeface="B Mitra" panose="00000400000000000000" pitchFamily="2" charset="-78"/>
              </a:rPr>
              <a:t>قوچی</a:t>
            </a:r>
            <a:r>
              <a:rPr lang="fa-IR" sz="1800" dirty="0">
                <a:effectLst/>
                <a:latin typeface="Calibri" panose="020F0502020204030204" pitchFamily="34" charset="0"/>
                <a:ea typeface="Calibri" panose="020F0502020204030204" pitchFamily="34" charset="0"/>
                <a:cs typeface="B Mitra" panose="00000400000000000000" pitchFamily="2" charset="-78"/>
              </a:rPr>
              <a:t>، خنجری و </a:t>
            </a:r>
            <a:r>
              <a:rPr lang="fa-IR" sz="1800" dirty="0" err="1">
                <a:effectLst/>
                <a:latin typeface="Calibri" panose="020F0502020204030204" pitchFamily="34" charset="0"/>
                <a:ea typeface="Calibri" panose="020F0502020204030204" pitchFamily="34" charset="0"/>
                <a:cs typeface="B Mitra" panose="00000400000000000000" pitchFamily="2" charset="-78"/>
              </a:rPr>
              <a:t>شاه‌پسند</a:t>
            </a:r>
            <a:r>
              <a:rPr lang="fa-IR" sz="1800" dirty="0">
                <a:effectLst/>
                <a:latin typeface="Calibri" panose="020F0502020204030204" pitchFamily="34" charset="0"/>
                <a:ea typeface="Calibri" panose="020F0502020204030204" pitchFamily="34" charset="0"/>
                <a:cs typeface="B Mitra" panose="00000400000000000000" pitchFamily="2" charset="-78"/>
              </a:rPr>
              <a:t> دامغان و بادامی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گروه دیر رس: ارقام </a:t>
            </a:r>
            <a:r>
              <a:rPr lang="fa-IR" sz="1800" dirty="0" err="1">
                <a:effectLst/>
                <a:latin typeface="Calibri" panose="020F0502020204030204" pitchFamily="34" charset="0"/>
                <a:ea typeface="Calibri" panose="020F0502020204030204" pitchFamily="34" charset="0"/>
                <a:cs typeface="B Mitra" panose="00000400000000000000" pitchFamily="2" charset="-78"/>
              </a:rPr>
              <a:t>احمدآقایی</a:t>
            </a:r>
            <a:r>
              <a:rPr lang="fa-IR" sz="1800" dirty="0">
                <a:effectLst/>
                <a:latin typeface="Calibri" panose="020F0502020204030204" pitchFamily="34" charset="0"/>
                <a:ea typeface="Calibri" panose="020F0502020204030204" pitchFamily="34" charset="0"/>
                <a:cs typeface="B Mitra" panose="00000400000000000000" pitchFamily="2" charset="-78"/>
              </a:rPr>
              <a:t> و اکبری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گروه خیلی دیر رس: ارقام ابراهیمی و </a:t>
            </a:r>
            <a:r>
              <a:rPr lang="fa-IR" sz="1800" dirty="0" err="1">
                <a:effectLst/>
                <a:latin typeface="Calibri" panose="020F0502020204030204" pitchFamily="34" charset="0"/>
                <a:ea typeface="Calibri" panose="020F0502020204030204" pitchFamily="34" charset="0"/>
                <a:cs typeface="B Mitra" panose="00000400000000000000" pitchFamily="2" charset="-78"/>
              </a:rPr>
              <a:t>جندقی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pic>
        <p:nvPicPr>
          <p:cNvPr id="4" name="Picture 3">
            <a:extLst>
              <a:ext uri="{FF2B5EF4-FFF2-40B4-BE49-F238E27FC236}">
                <a16:creationId xmlns:a16="http://schemas.microsoft.com/office/drawing/2014/main" id="{3B743EB0-32A8-4A79-824C-3B432B0D543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7193" y="4232635"/>
            <a:ext cx="5528807" cy="1705302"/>
          </a:xfrm>
          <a:prstGeom prst="rect">
            <a:avLst/>
          </a:prstGeom>
          <a:noFill/>
          <a:ln>
            <a:noFill/>
          </a:ln>
        </p:spPr>
      </p:pic>
    </p:spTree>
    <p:extLst>
      <p:ext uri="{BB962C8B-B14F-4D97-AF65-F5344CB8AC3E}">
        <p14:creationId xmlns:p14="http://schemas.microsoft.com/office/powerpoint/2010/main" val="126951972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50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50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50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50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50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50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9" fill="hold">
                            <p:stCondLst>
                              <p:cond delay="2000"/>
                            </p:stCondLst>
                            <p:childTnLst>
                              <p:par>
                                <p:cTn id="50" presetID="53" presetClass="entr" presetSubtype="16" fill="hold" nodeType="afterEffect">
                                  <p:stCondLst>
                                    <p:cond delay="500"/>
                                  </p:stCondLst>
                                  <p:childTnLst>
                                    <p:set>
                                      <p:cBhvr>
                                        <p:cTn id="51" dur="1" fill="hold">
                                          <p:stCondLst>
                                            <p:cond delay="0"/>
                                          </p:stCondLst>
                                        </p:cTn>
                                        <p:tgtEl>
                                          <p:spTgt spid="4"/>
                                        </p:tgtEl>
                                        <p:attrNameLst>
                                          <p:attrName>style.visibility</p:attrName>
                                        </p:attrNameLst>
                                      </p:cBhvr>
                                      <p:to>
                                        <p:strVal val="visible"/>
                                      </p:to>
                                    </p:set>
                                    <p:anim calcmode="lin" valueType="num">
                                      <p:cBhvr>
                                        <p:cTn id="52" dur="750" fill="hold"/>
                                        <p:tgtEl>
                                          <p:spTgt spid="4"/>
                                        </p:tgtEl>
                                        <p:attrNameLst>
                                          <p:attrName>ppt_w</p:attrName>
                                        </p:attrNameLst>
                                      </p:cBhvr>
                                      <p:tavLst>
                                        <p:tav tm="0">
                                          <p:val>
                                            <p:fltVal val="0"/>
                                          </p:val>
                                        </p:tav>
                                        <p:tav tm="100000">
                                          <p:val>
                                            <p:strVal val="#ppt_w"/>
                                          </p:val>
                                        </p:tav>
                                      </p:tavLst>
                                    </p:anim>
                                    <p:anim calcmode="lin" valueType="num">
                                      <p:cBhvr>
                                        <p:cTn id="53" dur="750" fill="hold"/>
                                        <p:tgtEl>
                                          <p:spTgt spid="4"/>
                                        </p:tgtEl>
                                        <p:attrNameLst>
                                          <p:attrName>ppt_h</p:attrName>
                                        </p:attrNameLst>
                                      </p:cBhvr>
                                      <p:tavLst>
                                        <p:tav tm="0">
                                          <p:val>
                                            <p:fltVal val="0"/>
                                          </p:val>
                                        </p:tav>
                                        <p:tav tm="100000">
                                          <p:val>
                                            <p:strVal val="#ppt_h"/>
                                          </p:val>
                                        </p:tav>
                                      </p:tavLst>
                                    </p:anim>
                                    <p:animEffect transition="in" filter="fade">
                                      <p:cBhvr>
                                        <p:cTn id="5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47174-35FF-4B0A-9B2E-EE17E028E4D7}"/>
              </a:ext>
            </a:extLst>
          </p:cNvPr>
          <p:cNvSpPr>
            <a:spLocks noGrp="1"/>
          </p:cNvSpPr>
          <p:nvPr>
            <p:ph type="title"/>
          </p:nvPr>
        </p:nvSpPr>
        <p:spPr>
          <a:xfrm>
            <a:off x="4422036" y="103047"/>
            <a:ext cx="7633056" cy="538623"/>
          </a:xfrm>
        </p:spPr>
        <p:txBody>
          <a:bodyPr>
            <a:normAutofit fontScale="90000"/>
          </a:bodyPr>
          <a:lstStyle/>
          <a:p>
            <a:r>
              <a:rPr lang="fa-IR" dirty="0"/>
              <a:t>واحد اندازه گیری انواع پسته در ایران</a:t>
            </a:r>
          </a:p>
        </p:txBody>
      </p:sp>
      <p:sp>
        <p:nvSpPr>
          <p:cNvPr id="3" name="Content Placeholder 2">
            <a:extLst>
              <a:ext uri="{FF2B5EF4-FFF2-40B4-BE49-F238E27FC236}">
                <a16:creationId xmlns:a16="http://schemas.microsoft.com/office/drawing/2014/main" id="{0A630109-AD4D-470A-AA40-7E9AF8C8CFB5}"/>
              </a:ext>
            </a:extLst>
          </p:cNvPr>
          <p:cNvSpPr>
            <a:spLocks noGrp="1"/>
          </p:cNvSpPr>
          <p:nvPr>
            <p:ph idx="1"/>
          </p:nvPr>
        </p:nvSpPr>
        <p:spPr>
          <a:xfrm>
            <a:off x="226244" y="629057"/>
            <a:ext cx="11745798" cy="5856584"/>
          </a:xfrm>
        </p:spPr>
        <p:txBody>
          <a:bodyPr/>
          <a:lstStyle/>
          <a:p>
            <a:pPr marL="0" marR="0" algn="just" rtl="1">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 انواع پسته را </a:t>
            </a:r>
            <a:r>
              <a:rPr lang="fa-IR" sz="1800" dirty="0" err="1">
                <a:effectLst/>
                <a:latin typeface="Calibri" panose="020F0502020204030204" pitchFamily="34" charset="0"/>
                <a:ea typeface="Calibri" panose="020F0502020204030204" pitchFamily="34" charset="0"/>
                <a:cs typeface="B Mitra" panose="00000400000000000000" pitchFamily="2" charset="-78"/>
              </a:rPr>
              <a:t>می‌توان</a:t>
            </a:r>
            <a:r>
              <a:rPr lang="fa-IR" sz="1800" dirty="0">
                <a:effectLst/>
                <a:latin typeface="Calibri" panose="020F0502020204030204" pitchFamily="34" charset="0"/>
                <a:ea typeface="Calibri" panose="020F0502020204030204" pitchFamily="34" charset="0"/>
                <a:cs typeface="B Mitra" panose="00000400000000000000" pitchFamily="2" charset="-78"/>
              </a:rPr>
              <a:t> با واحدی به نام</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انس </a:t>
            </a:r>
            <a:r>
              <a:rPr lang="fa-IR" sz="1800" dirty="0" err="1">
                <a:effectLst/>
                <a:latin typeface="Calibri" panose="020F0502020204030204" pitchFamily="34" charset="0"/>
                <a:ea typeface="Calibri" panose="020F0502020204030204" pitchFamily="34" charset="0"/>
                <a:cs typeface="B Mitra" panose="00000400000000000000" pitchFamily="2" charset="-78"/>
              </a:rPr>
              <a:t>اندازه‌گیری</a:t>
            </a:r>
            <a:r>
              <a:rPr lang="fa-IR" sz="1800" dirty="0">
                <a:effectLst/>
                <a:latin typeface="Calibri" panose="020F0502020204030204" pitchFamily="34" charset="0"/>
                <a:ea typeface="Calibri" panose="020F0502020204030204" pitchFamily="34" charset="0"/>
                <a:cs typeface="B Mitra" panose="00000400000000000000" pitchFamily="2" charset="-78"/>
              </a:rPr>
              <a:t> کرد. ولی این </a:t>
            </a:r>
            <a:r>
              <a:rPr lang="fa-IR" sz="1800" dirty="0" err="1">
                <a:effectLst/>
                <a:latin typeface="Calibri" panose="020F0502020204030204" pitchFamily="34" charset="0"/>
                <a:ea typeface="Calibri" panose="020F0502020204030204" pitchFamily="34" charset="0"/>
                <a:cs typeface="B Mitra" panose="00000400000000000000" pitchFamily="2" charset="-78"/>
              </a:rPr>
              <a:t>اندازه‌گیری</a:t>
            </a:r>
            <a:r>
              <a:rPr lang="fa-IR" sz="1800" dirty="0">
                <a:effectLst/>
                <a:latin typeface="Calibri" panose="020F0502020204030204" pitchFamily="34" charset="0"/>
                <a:ea typeface="Calibri" panose="020F0502020204030204" pitchFamily="34" charset="0"/>
                <a:cs typeface="B Mitra" panose="00000400000000000000" pitchFamily="2" charset="-78"/>
              </a:rPr>
              <a:t> کاری تخصصی است، هر چه عدد</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انس کوچکتر</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باشد، آن</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پسته </a:t>
            </a:r>
            <a:r>
              <a:rPr lang="fa-IR" sz="1800" dirty="0" err="1">
                <a:effectLst/>
                <a:latin typeface="Calibri" panose="020F0502020204030204" pitchFamily="34" charset="0"/>
                <a:ea typeface="Calibri" panose="020F0502020204030204" pitchFamily="34" charset="0"/>
                <a:cs typeface="B Mitra" panose="00000400000000000000" pitchFamily="2" charset="-78"/>
              </a:rPr>
              <a:t>درشت‌تر</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است و </a:t>
            </a:r>
            <a:r>
              <a:rPr lang="fa-IR" sz="1800" dirty="0" err="1">
                <a:effectLst/>
                <a:latin typeface="Calibri" panose="020F0502020204030204" pitchFamily="34" charset="0"/>
                <a:ea typeface="Calibri" panose="020F0502020204030204" pitchFamily="34" charset="0"/>
                <a:cs typeface="B Mitra" panose="00000400000000000000" pitchFamily="2" charset="-78"/>
              </a:rPr>
              <a:t>طبیعتا</a:t>
            </a:r>
            <a:r>
              <a:rPr lang="fa-IR" sz="1800" dirty="0">
                <a:effectLst/>
                <a:latin typeface="Calibri" panose="020F0502020204030204" pitchFamily="34" charset="0"/>
                <a:ea typeface="Calibri" panose="020F0502020204030204" pitchFamily="34" charset="0"/>
                <a:cs typeface="B Mitra" panose="00000400000000000000" pitchFamily="2" charset="-78"/>
              </a:rPr>
              <a:t> برعکس، اگر عدد بزرگتر باشد، یعنی پسته </a:t>
            </a:r>
            <a:r>
              <a:rPr lang="fa-IR" sz="1800" dirty="0" err="1">
                <a:effectLst/>
                <a:latin typeface="Calibri" panose="020F0502020204030204" pitchFamily="34" charset="0"/>
                <a:ea typeface="Calibri" panose="020F0502020204030204" pitchFamily="34" charset="0"/>
                <a:cs typeface="B Mitra" panose="00000400000000000000" pitchFamily="2" charset="-78"/>
              </a:rPr>
              <a:t>ریزتری</a:t>
            </a:r>
            <a:r>
              <a:rPr lang="fa-IR" sz="1800" dirty="0">
                <a:effectLst/>
                <a:latin typeface="Calibri" panose="020F0502020204030204" pitchFamily="34" charset="0"/>
                <a:ea typeface="Calibri" panose="020F0502020204030204" pitchFamily="34" charset="0"/>
                <a:cs typeface="B Mitra" panose="00000400000000000000" pitchFamily="2" charset="-78"/>
              </a:rPr>
              <a:t> داریم. برای </a:t>
            </a:r>
            <a:r>
              <a:rPr lang="fa-IR" sz="1800" dirty="0" err="1">
                <a:effectLst/>
                <a:latin typeface="Calibri" panose="020F0502020204030204" pitchFamily="34" charset="0"/>
                <a:ea typeface="Calibri" panose="020F0502020204030204" pitchFamily="34" charset="0"/>
                <a:cs typeface="B Mitra" panose="00000400000000000000" pitchFamily="2" charset="-78"/>
              </a:rPr>
              <a:t>اندازه‌گیری</a:t>
            </a:r>
            <a:r>
              <a:rPr lang="fa-IR"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انواع </a:t>
            </a:r>
            <a:r>
              <a:rPr lang="fa-IR" sz="1800" dirty="0" err="1">
                <a:effectLst/>
                <a:latin typeface="Calibri" panose="020F0502020204030204" pitchFamily="34" charset="0"/>
                <a:ea typeface="Calibri" panose="020F0502020204030204" pitchFamily="34" charset="0"/>
                <a:cs typeface="B Mitra" panose="00000400000000000000" pitchFamily="2" charset="-78"/>
              </a:rPr>
              <a:t>رقم‌های</a:t>
            </a:r>
            <a:r>
              <a:rPr lang="fa-IR" sz="1800" dirty="0">
                <a:effectLst/>
                <a:latin typeface="Calibri" panose="020F0502020204030204" pitchFamily="34" charset="0"/>
                <a:ea typeface="Calibri" panose="020F0502020204030204" pitchFamily="34" charset="0"/>
                <a:cs typeface="B Mitra" panose="00000400000000000000" pitchFamily="2" charset="-78"/>
              </a:rPr>
              <a:t> پسته، اندازه را در یک طیف بررسی </a:t>
            </a:r>
            <a:r>
              <a:rPr lang="fa-IR" sz="1800" dirty="0" err="1">
                <a:effectLst/>
                <a:latin typeface="Calibri" panose="020F0502020204030204" pitchFamily="34" charset="0"/>
                <a:ea typeface="Calibri" panose="020F0502020204030204" pitchFamily="34" charset="0"/>
                <a:cs typeface="B Mitra" panose="00000400000000000000" pitchFamily="2" charset="-78"/>
              </a:rPr>
              <a:t>می‌کنند</a:t>
            </a:r>
            <a:r>
              <a:rPr lang="fa-IR" sz="1800" dirty="0">
                <a:effectLst/>
                <a:latin typeface="Calibri" panose="020F0502020204030204" pitchFamily="34" charset="0"/>
                <a:ea typeface="Calibri" panose="020F0502020204030204" pitchFamily="34" charset="0"/>
                <a:cs typeface="B Mitra" panose="00000400000000000000" pitchFamily="2" charset="-78"/>
              </a:rPr>
              <a:t> مثلا</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پسته اکبری</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که یکی از</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درشت‌ترین</a:t>
            </a:r>
            <a:r>
              <a:rPr lang="fa-IR" sz="1800" dirty="0">
                <a:effectLst/>
                <a:latin typeface="Calibri" panose="020F0502020204030204" pitchFamily="34" charset="0"/>
                <a:ea typeface="Calibri" panose="020F0502020204030204" pitchFamily="34" charset="0"/>
                <a:cs typeface="B Mitra" panose="00000400000000000000" pitchFamily="2" charset="-78"/>
              </a:rPr>
              <a:t> انواع پسته در ایران</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است بین</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22 تا 24 انس</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  به زبان ساده، </a:t>
            </a:r>
            <a:r>
              <a:rPr lang="fa-IR" sz="1800" dirty="0" err="1">
                <a:effectLst/>
                <a:latin typeface="Calibri" panose="020F0502020204030204" pitchFamily="34" charset="0"/>
                <a:ea typeface="Calibri" panose="020F0502020204030204" pitchFamily="34" charset="0"/>
                <a:cs typeface="B Mitra" panose="00000400000000000000" pitchFamily="2" charset="-78"/>
              </a:rPr>
              <a:t>اندازه‌گیری</a:t>
            </a:r>
            <a:r>
              <a:rPr lang="fa-IR" sz="1800" dirty="0">
                <a:effectLst/>
                <a:latin typeface="Calibri" panose="020F0502020204030204" pitchFamily="34" charset="0"/>
                <a:ea typeface="Calibri" panose="020F0502020204030204" pitchFamily="34" charset="0"/>
                <a:cs typeface="B Mitra" panose="00000400000000000000" pitchFamily="2" charset="-78"/>
              </a:rPr>
              <a:t> انواع پسته در ایران بر اساس انس به این صورت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spcBef>
                <a:spcPts val="1200"/>
              </a:spcBef>
              <a:spcAft>
                <a:spcPts val="800"/>
              </a:spcAft>
            </a:pPr>
            <a:r>
              <a:rPr lang="fa-IR" sz="1800" dirty="0">
                <a:effectLst/>
                <a:latin typeface="Calibri" panose="020F0502020204030204" pitchFamily="34" charset="0"/>
                <a:ea typeface="Calibri" panose="020F0502020204030204" pitchFamily="34" charset="0"/>
                <a:cs typeface="B Mitra" panose="00000400000000000000" pitchFamily="2" charset="-78"/>
              </a:rPr>
              <a:t>  برای</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تعیین انس پسته</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ابتدا</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142.5 گرم از </a:t>
            </a:r>
            <a:r>
              <a:rPr lang="fa-IR" sz="1800" dirty="0" err="1">
                <a:effectLst/>
                <a:latin typeface="Calibri" panose="020F0502020204030204" pitchFamily="34" charset="0"/>
                <a:ea typeface="Calibri" panose="020F0502020204030204" pitchFamily="34" charset="0"/>
                <a:cs typeface="B Mitra" panose="00000400000000000000" pitchFamily="2" charset="-78"/>
              </a:rPr>
              <a:t>نمونه‌ی</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پسته‌ها</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را آماده </a:t>
            </a:r>
            <a:r>
              <a:rPr lang="fa-IR" sz="1800" dirty="0" err="1">
                <a:effectLst/>
                <a:latin typeface="Calibri" panose="020F0502020204030204" pitchFamily="34" charset="0"/>
                <a:ea typeface="Calibri" panose="020F0502020204030204" pitchFamily="34" charset="0"/>
                <a:cs typeface="B Mitra" panose="00000400000000000000" pitchFamily="2" charset="-78"/>
              </a:rPr>
              <a:t>می‌کنند</a:t>
            </a:r>
            <a:r>
              <a:rPr lang="fa-IR" sz="1800" dirty="0">
                <a:effectLst/>
                <a:latin typeface="Calibri" panose="020F0502020204030204" pitchFamily="34" charset="0"/>
                <a:ea typeface="Calibri" panose="020F0502020204030204" pitchFamily="34" charset="0"/>
                <a:cs typeface="B Mitra" panose="00000400000000000000" pitchFamily="2" charset="-78"/>
              </a:rPr>
              <a:t> سپس </a:t>
            </a:r>
            <a:r>
              <a:rPr lang="fa-IR" sz="1800" dirty="0" err="1">
                <a:effectLst/>
                <a:latin typeface="Calibri" panose="020F0502020204030204" pitchFamily="34" charset="0"/>
                <a:ea typeface="Calibri" panose="020F0502020204030204" pitchFamily="34" charset="0"/>
                <a:cs typeface="B Mitra" panose="00000400000000000000" pitchFamily="2" charset="-78"/>
              </a:rPr>
              <a:t>پسته‌ها</a:t>
            </a:r>
            <a:r>
              <a:rPr lang="fa-IR" sz="1800" dirty="0">
                <a:effectLst/>
                <a:latin typeface="Calibri" panose="020F0502020204030204" pitchFamily="34" charset="0"/>
                <a:ea typeface="Calibri" panose="020F0502020204030204" pitchFamily="34" charset="0"/>
                <a:cs typeface="B Mitra" panose="00000400000000000000" pitchFamily="2" charset="-78"/>
              </a:rPr>
              <a:t> را</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گروه‌بندی</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می‌کنند</a:t>
            </a:r>
            <a:r>
              <a:rPr lang="fa-IR" sz="1800" dirty="0">
                <a:effectLst/>
                <a:latin typeface="Calibri" panose="020F0502020204030204" pitchFamily="34" charset="0"/>
                <a:ea typeface="Calibri" panose="020F0502020204030204" pitchFamily="34" charset="0"/>
                <a:cs typeface="B Mitra" panose="00000400000000000000" pitchFamily="2" charset="-78"/>
              </a:rPr>
              <a:t> که در</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هر گروه پنج پسته</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باید وجود داشته باشد. بعد از این،</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تعداد </a:t>
            </a:r>
            <a:r>
              <a:rPr lang="fa-IR" sz="1800" dirty="0" err="1">
                <a:effectLst/>
                <a:latin typeface="Calibri" panose="020F0502020204030204" pitchFamily="34" charset="0"/>
                <a:ea typeface="Calibri" panose="020F0502020204030204" pitchFamily="34" charset="0"/>
                <a:cs typeface="B Mitra" panose="00000400000000000000" pitchFamily="2" charset="-78"/>
              </a:rPr>
              <a:t>گروه‌ها</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شمرده </a:t>
            </a:r>
            <a:r>
              <a:rPr lang="fa-IR" sz="1800" dirty="0" err="1">
                <a:effectLst/>
                <a:latin typeface="Calibri" panose="020F0502020204030204" pitchFamily="34" charset="0"/>
                <a:ea typeface="Calibri" panose="020F0502020204030204" pitchFamily="34" charset="0"/>
                <a:cs typeface="B Mitra" panose="00000400000000000000" pitchFamily="2" charset="-78"/>
              </a:rPr>
              <a:t>می‌شود</a:t>
            </a:r>
            <a:r>
              <a:rPr lang="fa-IR" sz="1800" dirty="0">
                <a:effectLst/>
                <a:latin typeface="Calibri" panose="020F0502020204030204" pitchFamily="34" charset="0"/>
                <a:ea typeface="Calibri" panose="020F0502020204030204" pitchFamily="34" charset="0"/>
                <a:cs typeface="B Mitra" panose="00000400000000000000" pitchFamily="2" charset="-78"/>
              </a:rPr>
              <a:t>؛ تعداد این </a:t>
            </a:r>
            <a:r>
              <a:rPr lang="fa-IR" sz="1800" dirty="0" err="1">
                <a:effectLst/>
                <a:latin typeface="Calibri" panose="020F0502020204030204" pitchFamily="34" charset="0"/>
                <a:ea typeface="Calibri" panose="020F0502020204030204" pitchFamily="34" charset="0"/>
                <a:cs typeface="B Mitra" panose="00000400000000000000" pitchFamily="2" charset="-78"/>
              </a:rPr>
              <a:t>گروه‌ها</a:t>
            </a:r>
            <a:r>
              <a:rPr lang="fa-IR" sz="1800" dirty="0">
                <a:effectLst/>
                <a:latin typeface="Calibri" panose="020F0502020204030204" pitchFamily="34" charset="0"/>
                <a:ea typeface="Calibri" panose="020F0502020204030204" pitchFamily="34" charset="0"/>
                <a:cs typeface="B Mitra" panose="00000400000000000000" pitchFamily="2" charset="-78"/>
              </a:rPr>
              <a:t> انس پسته را نشان </a:t>
            </a:r>
            <a:r>
              <a:rPr lang="fa-IR" sz="1800" dirty="0" err="1">
                <a:effectLst/>
                <a:latin typeface="Calibri" panose="020F0502020204030204" pitchFamily="34" charset="0"/>
                <a:ea typeface="Calibri" panose="020F0502020204030204" pitchFamily="34" charset="0"/>
                <a:cs typeface="B Mitra" panose="00000400000000000000" pitchFamily="2" charset="-78"/>
              </a:rPr>
              <a:t>می‌دهد</a:t>
            </a:r>
            <a:r>
              <a:rPr lang="fa-IR" sz="1800" dirty="0">
                <a:effectLst/>
                <a:latin typeface="Calibri" panose="020F0502020204030204" pitchFamily="34" charset="0"/>
                <a:ea typeface="Calibri" panose="020F0502020204030204" pitchFamily="34" charset="0"/>
                <a:cs typeface="B Mitra" panose="00000400000000000000" pitchFamily="2" charset="-78"/>
              </a:rPr>
              <a:t>. برای مثال اگر</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21 گروه</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وجود داشته باشد</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انس آن بین 20 تا 22</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است،</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28 گروه</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دارای انس 28 تا 30</a:t>
            </a:r>
            <a:r>
              <a:rPr lang="fa-IR" sz="1800" dirty="0">
                <a:effectLst/>
                <a:latin typeface="Calibri" panose="020F0502020204030204" pitchFamily="34" charset="0"/>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است و...</a:t>
            </a:r>
          </a:p>
          <a:p>
            <a:pPr marL="0" marR="0" algn="just" rtl="1">
              <a:lnSpc>
                <a:spcPct val="115000"/>
              </a:lnSpc>
              <a:spcBef>
                <a:spcPts val="1200"/>
              </a:spcBef>
              <a:spcAft>
                <a:spcPts val="800"/>
              </a:spcAft>
            </a:pPr>
            <a:endParaRPr lang="fa-IR" sz="1800" dirty="0">
              <a:effectLst/>
              <a:latin typeface="Calibri" panose="020F0502020204030204" pitchFamily="34" charset="0"/>
              <a:ea typeface="Calibri" panose="020F0502020204030204" pitchFamily="34" charset="0"/>
              <a:cs typeface="B Mitra" panose="00000400000000000000" pitchFamily="2" charset="-78"/>
            </a:endParaRPr>
          </a:p>
          <a:p>
            <a:pPr marL="0" marR="0" algn="just" rtl="1">
              <a:lnSpc>
                <a:spcPct val="115000"/>
              </a:lnSpc>
              <a:spcBef>
                <a:spcPts val="1200"/>
              </a:spcBef>
              <a:spcAft>
                <a:spcPts val="800"/>
              </a:spcAft>
            </a:pPr>
            <a:endParaRPr lang="fa-IR" sz="1800" dirty="0">
              <a:effectLst/>
              <a:latin typeface="Calibri" panose="020F0502020204030204" pitchFamily="34" charset="0"/>
              <a:ea typeface="Calibri" panose="020F0502020204030204" pitchFamily="34" charset="0"/>
              <a:cs typeface="B Mitra" panose="00000400000000000000" pitchFamily="2" charset="-78"/>
            </a:endParaRPr>
          </a:p>
          <a:p>
            <a:pPr marL="0" marR="0" algn="just" rtl="1">
              <a:lnSpc>
                <a:spcPct val="115000"/>
              </a:lnSpc>
              <a:spcBef>
                <a:spcPts val="1200"/>
              </a:spcBef>
              <a:spcAft>
                <a:spcPts val="800"/>
              </a:spcAft>
            </a:pPr>
            <a:endParaRPr lang="en-US" dirty="0">
              <a:latin typeface="Calibri" panose="020F0502020204030204" pitchFamily="34" charset="0"/>
            </a:endParaRPr>
          </a:p>
          <a:p>
            <a:endParaRPr lang="fa-IR" dirty="0"/>
          </a:p>
        </p:txBody>
      </p:sp>
      <p:sp>
        <p:nvSpPr>
          <p:cNvPr id="4" name="Right Brace 3">
            <a:extLst>
              <a:ext uri="{FF2B5EF4-FFF2-40B4-BE49-F238E27FC236}">
                <a16:creationId xmlns:a16="http://schemas.microsoft.com/office/drawing/2014/main" id="{5DC0F8BA-2691-421E-99DF-40FBE4EDBDE6}"/>
              </a:ext>
            </a:extLst>
          </p:cNvPr>
          <p:cNvSpPr/>
          <p:nvPr/>
        </p:nvSpPr>
        <p:spPr>
          <a:xfrm>
            <a:off x="9031164" y="4072603"/>
            <a:ext cx="1126836" cy="2419928"/>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1" anchor="ctr"/>
          <a:lstStyle/>
          <a:p>
            <a:pPr algn="ctr"/>
            <a:endParaRPr lang="fa-IR"/>
          </a:p>
        </p:txBody>
      </p:sp>
      <p:sp>
        <p:nvSpPr>
          <p:cNvPr id="5" name="TextBox 4">
            <a:extLst>
              <a:ext uri="{FF2B5EF4-FFF2-40B4-BE49-F238E27FC236}">
                <a16:creationId xmlns:a16="http://schemas.microsoft.com/office/drawing/2014/main" id="{EFA0353E-F3F6-4080-A4C6-9A45A29EBE35}"/>
              </a:ext>
            </a:extLst>
          </p:cNvPr>
          <p:cNvSpPr txBox="1"/>
          <p:nvPr/>
        </p:nvSpPr>
        <p:spPr>
          <a:xfrm>
            <a:off x="7009173" y="3944497"/>
            <a:ext cx="1969639" cy="369332"/>
          </a:xfrm>
          <a:prstGeom prst="rect">
            <a:avLst/>
          </a:prstGeom>
          <a:noFill/>
        </p:spPr>
        <p:txBody>
          <a:bodyPr wrap="square" rtlCol="1">
            <a:spAutoFit/>
          </a:bodyPr>
          <a:lstStyle/>
          <a:p>
            <a:r>
              <a:rPr lang="fa-IR" sz="1800" b="1" dirty="0">
                <a:effectLst/>
                <a:latin typeface="Calibri" panose="020F0502020204030204" pitchFamily="34" charset="0"/>
                <a:ea typeface="Calibri" panose="020F0502020204030204" pitchFamily="34" charset="0"/>
                <a:cs typeface="B Mitra" panose="00000400000000000000" pitchFamily="2" charset="-78"/>
              </a:rPr>
              <a:t>پسته </a:t>
            </a:r>
            <a:r>
              <a:rPr lang="fa-IR" sz="1800" b="1" dirty="0" err="1">
                <a:effectLst/>
                <a:latin typeface="Calibri" panose="020F0502020204030204" pitchFamily="34" charset="0"/>
                <a:ea typeface="Calibri" panose="020F0502020204030204" pitchFamily="34" charset="0"/>
                <a:cs typeface="B Mitra" panose="00000400000000000000" pitchFamily="2" charset="-78"/>
              </a:rPr>
              <a:t>عباسعلی</a:t>
            </a:r>
            <a:r>
              <a:rPr lang="fa-IR" sz="1800" b="1" dirty="0">
                <a:effectLst/>
                <a:latin typeface="Calibri" panose="020F0502020204030204" pitchFamily="34" charset="0"/>
                <a:ea typeface="Calibri" panose="020F0502020204030204" pitchFamily="34" charset="0"/>
                <a:cs typeface="B Mitra" panose="00000400000000000000" pitchFamily="2" charset="-78"/>
              </a:rPr>
              <a:t> دامغان</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6" name="TextBox 5">
            <a:extLst>
              <a:ext uri="{FF2B5EF4-FFF2-40B4-BE49-F238E27FC236}">
                <a16:creationId xmlns:a16="http://schemas.microsoft.com/office/drawing/2014/main" id="{4CA71CA9-87B5-4596-8680-380E8E2CA54B}"/>
              </a:ext>
            </a:extLst>
          </p:cNvPr>
          <p:cNvSpPr txBox="1"/>
          <p:nvPr/>
        </p:nvSpPr>
        <p:spPr>
          <a:xfrm>
            <a:off x="6450190" y="5059554"/>
            <a:ext cx="2406073" cy="410882"/>
          </a:xfrm>
          <a:prstGeom prst="rect">
            <a:avLst/>
          </a:prstGeom>
          <a:noFill/>
        </p:spPr>
        <p:txBody>
          <a:bodyPr wrap="square" rtlCol="1">
            <a:spAutoFit/>
          </a:bodyPr>
          <a:lstStyle/>
          <a:p>
            <a:pPr marR="0" lvl="0" algn="just" rtl="1">
              <a:lnSpc>
                <a:spcPct val="115000"/>
              </a:lnSpc>
              <a:spcBef>
                <a:spcPts val="1200"/>
              </a:spcBef>
              <a:spcAft>
                <a:spcPts val="800"/>
              </a:spcAft>
            </a:pPr>
            <a:r>
              <a:rPr lang="fa-IR" sz="1800" b="1" dirty="0">
                <a:effectLst/>
                <a:latin typeface="Calibri" panose="020F0502020204030204" pitchFamily="34" charset="0"/>
                <a:ea typeface="Calibri" panose="020F0502020204030204" pitchFamily="34" charset="0"/>
                <a:cs typeface="B Mitra" panose="00000400000000000000" pitchFamily="2" charset="-78"/>
              </a:rPr>
              <a:t>پسته خنجری دامغان</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8" name="TextBox 7">
            <a:extLst>
              <a:ext uri="{FF2B5EF4-FFF2-40B4-BE49-F238E27FC236}">
                <a16:creationId xmlns:a16="http://schemas.microsoft.com/office/drawing/2014/main" id="{385B3271-AC9B-4C3F-9BA3-BAE2A94BC7EE}"/>
              </a:ext>
            </a:extLst>
          </p:cNvPr>
          <p:cNvSpPr txBox="1"/>
          <p:nvPr/>
        </p:nvSpPr>
        <p:spPr>
          <a:xfrm>
            <a:off x="6450191" y="6216162"/>
            <a:ext cx="2406073" cy="410882"/>
          </a:xfrm>
          <a:prstGeom prst="rect">
            <a:avLst/>
          </a:prstGeom>
          <a:noFill/>
        </p:spPr>
        <p:txBody>
          <a:bodyPr wrap="square" rtlCol="1">
            <a:spAutoFit/>
          </a:bodyPr>
          <a:lstStyle/>
          <a:p>
            <a:pPr marR="0" lvl="0" algn="just" rtl="1">
              <a:lnSpc>
                <a:spcPct val="115000"/>
              </a:lnSpc>
              <a:spcBef>
                <a:spcPts val="1200"/>
              </a:spcBef>
              <a:spcAft>
                <a:spcPts val="800"/>
              </a:spcAft>
            </a:pPr>
            <a:r>
              <a:rPr lang="fa-IR" sz="1800" b="1" dirty="0">
                <a:effectLst/>
                <a:latin typeface="Calibri" panose="020F0502020204030204" pitchFamily="34" charset="0"/>
                <a:ea typeface="Calibri" panose="020F0502020204030204" pitchFamily="34" charset="0"/>
                <a:cs typeface="B Mitra" panose="00000400000000000000" pitchFamily="2" charset="-78"/>
              </a:rPr>
              <a:t>پسته </a:t>
            </a:r>
            <a:r>
              <a:rPr lang="fa-IR" sz="1800" b="1" dirty="0" err="1">
                <a:effectLst/>
                <a:latin typeface="Calibri" panose="020F0502020204030204" pitchFamily="34" charset="0"/>
                <a:ea typeface="Calibri" panose="020F0502020204030204" pitchFamily="34" charset="0"/>
                <a:cs typeface="B Mitra" panose="00000400000000000000" pitchFamily="2" charset="-78"/>
              </a:rPr>
              <a:t>شاهپسند</a:t>
            </a:r>
            <a:r>
              <a:rPr lang="fa-IR" sz="1800" b="1" dirty="0">
                <a:effectLst/>
                <a:latin typeface="Calibri" panose="020F0502020204030204" pitchFamily="34" charset="0"/>
                <a:ea typeface="Calibri" panose="020F0502020204030204" pitchFamily="34" charset="0"/>
                <a:cs typeface="B Mitra" panose="00000400000000000000" pitchFamily="2" charset="-78"/>
              </a:rPr>
              <a:t> دامغان</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9" name="Picture 8">
            <a:extLst>
              <a:ext uri="{FF2B5EF4-FFF2-40B4-BE49-F238E27FC236}">
                <a16:creationId xmlns:a16="http://schemas.microsoft.com/office/drawing/2014/main" id="{9039FCE0-F84C-44F1-8731-C8FAFAB005F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199" y="3863819"/>
            <a:ext cx="2804160" cy="2503805"/>
          </a:xfrm>
          <a:prstGeom prst="rect">
            <a:avLst/>
          </a:prstGeom>
          <a:ln>
            <a:noFill/>
          </a:ln>
          <a:effectLst>
            <a:softEdge rad="112500"/>
          </a:effectLst>
        </p:spPr>
      </p:pic>
      <p:sp>
        <p:nvSpPr>
          <p:cNvPr id="7" name="TextBox 6">
            <a:extLst>
              <a:ext uri="{FF2B5EF4-FFF2-40B4-BE49-F238E27FC236}">
                <a16:creationId xmlns:a16="http://schemas.microsoft.com/office/drawing/2014/main" id="{884C9B56-B402-4D8E-BBC7-30F913BFE460}"/>
              </a:ext>
            </a:extLst>
          </p:cNvPr>
          <p:cNvSpPr txBox="1"/>
          <p:nvPr/>
        </p:nvSpPr>
        <p:spPr>
          <a:xfrm>
            <a:off x="10158000" y="5059554"/>
            <a:ext cx="1715678" cy="390363"/>
          </a:xfrm>
          <a:prstGeom prst="rect">
            <a:avLst/>
          </a:prstGeom>
          <a:noFill/>
        </p:spPr>
        <p:txBody>
          <a:bodyPr wrap="square" rtlCol="1">
            <a:spAutoFit/>
          </a:bodyPr>
          <a:lstStyle/>
          <a:p>
            <a:pPr marL="0" marR="0" algn="just" rtl="1">
              <a:lnSpc>
                <a:spcPct val="115000"/>
              </a:lnSpc>
              <a:spcBef>
                <a:spcPts val="1200"/>
              </a:spcBef>
              <a:spcAft>
                <a:spcPts val="800"/>
              </a:spcAft>
            </a:pPr>
            <a:r>
              <a:rPr lang="fa-IR" b="1" dirty="0">
                <a:latin typeface="Calibri" panose="020F0502020204030204" pitchFamily="34" charset="0"/>
              </a:rPr>
              <a:t>انواع پسته دامغان</a:t>
            </a:r>
            <a:endParaRPr lang="en-US" dirty="0">
              <a:latin typeface="Calibri" panose="020F0502020204030204" pitchFamily="34" charset="0"/>
            </a:endParaRPr>
          </a:p>
        </p:txBody>
      </p:sp>
    </p:spTree>
    <p:extLst>
      <p:ext uri="{BB962C8B-B14F-4D97-AF65-F5344CB8AC3E}">
        <p14:creationId xmlns:p14="http://schemas.microsoft.com/office/powerpoint/2010/main" val="2531534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31"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4" dur="1000"/>
                                        <p:tgtEl>
                                          <p:spTgt spid="3">
                                            <p:txEl>
                                              <p:pRg st="0" end="0"/>
                                            </p:txEl>
                                          </p:spTgt>
                                        </p:tgtEl>
                                      </p:cBhvr>
                                    </p:animEffect>
                                  </p:childTnLst>
                                </p:cTn>
                              </p:par>
                              <p:par>
                                <p:cTn id="15" presetID="3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0" dur="1000"/>
                                        <p:tgtEl>
                                          <p:spTgt spid="3">
                                            <p:txEl>
                                              <p:pRg st="1" end="1"/>
                                            </p:txEl>
                                          </p:spTgt>
                                        </p:tgtEl>
                                      </p:cBhvr>
                                    </p:animEffect>
                                  </p:childTnLst>
                                </p:cTn>
                              </p:par>
                              <p:par>
                                <p:cTn id="21" presetID="3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childTnLst>
                          </p:cTn>
                        </p:par>
                        <p:par>
                          <p:cTn id="27" fill="hold">
                            <p:stCondLst>
                              <p:cond delay="2500"/>
                            </p:stCondLst>
                            <p:childTnLst>
                              <p:par>
                                <p:cTn id="28" presetID="31" presetClass="entr" presetSubtype="0" fill="hold" grpId="0" nodeType="after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grpId="0" nodeType="withEffect">
                                  <p:stCondLst>
                                    <p:cond delay="500"/>
                                  </p:stCondLst>
                                  <p:childTnLst>
                                    <p:set>
                                      <p:cBhvr>
                                        <p:cTn id="35" dur="1" fill="hold">
                                          <p:stCondLst>
                                            <p:cond delay="0"/>
                                          </p:stCondLst>
                                        </p:cTn>
                                        <p:tgtEl>
                                          <p:spTgt spid="4"/>
                                        </p:tgtEl>
                                        <p:attrNameLst>
                                          <p:attrName>style.visibility</p:attrName>
                                        </p:attrNameLst>
                                      </p:cBhvr>
                                      <p:to>
                                        <p:strVal val="visible"/>
                                      </p:to>
                                    </p:set>
                                    <p:anim calcmode="lin" valueType="num">
                                      <p:cBhvr>
                                        <p:cTn id="36" dur="1000" fill="hold"/>
                                        <p:tgtEl>
                                          <p:spTgt spid="4"/>
                                        </p:tgtEl>
                                        <p:attrNameLst>
                                          <p:attrName>ppt_w</p:attrName>
                                        </p:attrNameLst>
                                      </p:cBhvr>
                                      <p:tavLst>
                                        <p:tav tm="0">
                                          <p:val>
                                            <p:fltVal val="0"/>
                                          </p:val>
                                        </p:tav>
                                        <p:tav tm="100000">
                                          <p:val>
                                            <p:strVal val="#ppt_w"/>
                                          </p:val>
                                        </p:tav>
                                      </p:tavLst>
                                    </p:anim>
                                    <p:anim calcmode="lin" valueType="num">
                                      <p:cBhvr>
                                        <p:cTn id="37" dur="1000" fill="hold"/>
                                        <p:tgtEl>
                                          <p:spTgt spid="4"/>
                                        </p:tgtEl>
                                        <p:attrNameLst>
                                          <p:attrName>ppt_h</p:attrName>
                                        </p:attrNameLst>
                                      </p:cBhvr>
                                      <p:tavLst>
                                        <p:tav tm="0">
                                          <p:val>
                                            <p:fltVal val="0"/>
                                          </p:val>
                                        </p:tav>
                                        <p:tav tm="100000">
                                          <p:val>
                                            <p:strVal val="#ppt_h"/>
                                          </p:val>
                                        </p:tav>
                                      </p:tavLst>
                                    </p:anim>
                                    <p:anim calcmode="lin" valueType="num">
                                      <p:cBhvr>
                                        <p:cTn id="38" dur="1000" fill="hold"/>
                                        <p:tgtEl>
                                          <p:spTgt spid="4"/>
                                        </p:tgtEl>
                                        <p:attrNameLst>
                                          <p:attrName>style.rotation</p:attrName>
                                        </p:attrNameLst>
                                      </p:cBhvr>
                                      <p:tavLst>
                                        <p:tav tm="0">
                                          <p:val>
                                            <p:fltVal val="90"/>
                                          </p:val>
                                        </p:tav>
                                        <p:tav tm="100000">
                                          <p:val>
                                            <p:fltVal val="0"/>
                                          </p:val>
                                        </p:tav>
                                      </p:tavLst>
                                    </p:anim>
                                    <p:animEffect transition="in" filter="fade">
                                      <p:cBhvr>
                                        <p:cTn id="39" dur="1000"/>
                                        <p:tgtEl>
                                          <p:spTgt spid="4"/>
                                        </p:tgtEl>
                                      </p:cBhvr>
                                    </p:animEffect>
                                  </p:childTnLst>
                                </p:cTn>
                              </p:par>
                              <p:par>
                                <p:cTn id="40" presetID="31" presetClass="entr" presetSubtype="0" fill="hold" grpId="0" nodeType="withEffect">
                                  <p:stCondLst>
                                    <p:cond delay="50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fltVal val="0"/>
                                          </p:val>
                                        </p:tav>
                                        <p:tav tm="100000">
                                          <p:val>
                                            <p:strVal val="#ppt_w"/>
                                          </p:val>
                                        </p:tav>
                                      </p:tavLst>
                                    </p:anim>
                                    <p:anim calcmode="lin" valueType="num">
                                      <p:cBhvr>
                                        <p:cTn id="43" dur="1000" fill="hold"/>
                                        <p:tgtEl>
                                          <p:spTgt spid="6"/>
                                        </p:tgtEl>
                                        <p:attrNameLst>
                                          <p:attrName>ppt_h</p:attrName>
                                        </p:attrNameLst>
                                      </p:cBhvr>
                                      <p:tavLst>
                                        <p:tav tm="0">
                                          <p:val>
                                            <p:fltVal val="0"/>
                                          </p:val>
                                        </p:tav>
                                        <p:tav tm="100000">
                                          <p:val>
                                            <p:strVal val="#ppt_h"/>
                                          </p:val>
                                        </p:tav>
                                      </p:tavLst>
                                    </p:anim>
                                    <p:anim calcmode="lin" valueType="num">
                                      <p:cBhvr>
                                        <p:cTn id="44" dur="1000" fill="hold"/>
                                        <p:tgtEl>
                                          <p:spTgt spid="6"/>
                                        </p:tgtEl>
                                        <p:attrNameLst>
                                          <p:attrName>style.rotation</p:attrName>
                                        </p:attrNameLst>
                                      </p:cBhvr>
                                      <p:tavLst>
                                        <p:tav tm="0">
                                          <p:val>
                                            <p:fltVal val="90"/>
                                          </p:val>
                                        </p:tav>
                                        <p:tav tm="100000">
                                          <p:val>
                                            <p:fltVal val="0"/>
                                          </p:val>
                                        </p:tav>
                                      </p:tavLst>
                                    </p:anim>
                                    <p:animEffect transition="in" filter="fade">
                                      <p:cBhvr>
                                        <p:cTn id="45" dur="1000"/>
                                        <p:tgtEl>
                                          <p:spTgt spid="6"/>
                                        </p:tgtEl>
                                      </p:cBhvr>
                                    </p:animEffect>
                                  </p:childTnLst>
                                </p:cTn>
                              </p:par>
                              <p:par>
                                <p:cTn id="46" presetID="31" presetClass="entr" presetSubtype="0" fill="hold" grpId="0" nodeType="withEffect">
                                  <p:stCondLst>
                                    <p:cond delay="500"/>
                                  </p:stCondLst>
                                  <p:childTnLst>
                                    <p:set>
                                      <p:cBhvr>
                                        <p:cTn id="47" dur="1" fill="hold">
                                          <p:stCondLst>
                                            <p:cond delay="0"/>
                                          </p:stCondLst>
                                        </p:cTn>
                                        <p:tgtEl>
                                          <p:spTgt spid="5"/>
                                        </p:tgtEl>
                                        <p:attrNameLst>
                                          <p:attrName>style.visibility</p:attrName>
                                        </p:attrNameLst>
                                      </p:cBhvr>
                                      <p:to>
                                        <p:strVal val="visible"/>
                                      </p:to>
                                    </p:set>
                                    <p:anim calcmode="lin" valueType="num">
                                      <p:cBhvr>
                                        <p:cTn id="48" dur="1000" fill="hold"/>
                                        <p:tgtEl>
                                          <p:spTgt spid="5"/>
                                        </p:tgtEl>
                                        <p:attrNameLst>
                                          <p:attrName>ppt_w</p:attrName>
                                        </p:attrNameLst>
                                      </p:cBhvr>
                                      <p:tavLst>
                                        <p:tav tm="0">
                                          <p:val>
                                            <p:fltVal val="0"/>
                                          </p:val>
                                        </p:tav>
                                        <p:tav tm="100000">
                                          <p:val>
                                            <p:strVal val="#ppt_w"/>
                                          </p:val>
                                        </p:tav>
                                      </p:tavLst>
                                    </p:anim>
                                    <p:anim calcmode="lin" valueType="num">
                                      <p:cBhvr>
                                        <p:cTn id="49" dur="1000" fill="hold"/>
                                        <p:tgtEl>
                                          <p:spTgt spid="5"/>
                                        </p:tgtEl>
                                        <p:attrNameLst>
                                          <p:attrName>ppt_h</p:attrName>
                                        </p:attrNameLst>
                                      </p:cBhvr>
                                      <p:tavLst>
                                        <p:tav tm="0">
                                          <p:val>
                                            <p:fltVal val="0"/>
                                          </p:val>
                                        </p:tav>
                                        <p:tav tm="100000">
                                          <p:val>
                                            <p:strVal val="#ppt_h"/>
                                          </p:val>
                                        </p:tav>
                                      </p:tavLst>
                                    </p:anim>
                                    <p:anim calcmode="lin" valueType="num">
                                      <p:cBhvr>
                                        <p:cTn id="50" dur="1000" fill="hold"/>
                                        <p:tgtEl>
                                          <p:spTgt spid="5"/>
                                        </p:tgtEl>
                                        <p:attrNameLst>
                                          <p:attrName>style.rotation</p:attrName>
                                        </p:attrNameLst>
                                      </p:cBhvr>
                                      <p:tavLst>
                                        <p:tav tm="0">
                                          <p:val>
                                            <p:fltVal val="90"/>
                                          </p:val>
                                        </p:tav>
                                        <p:tav tm="100000">
                                          <p:val>
                                            <p:fltVal val="0"/>
                                          </p:val>
                                        </p:tav>
                                      </p:tavLst>
                                    </p:anim>
                                    <p:animEffect transition="in" filter="fade">
                                      <p:cBhvr>
                                        <p:cTn id="51" dur="1000"/>
                                        <p:tgtEl>
                                          <p:spTgt spid="5"/>
                                        </p:tgtEl>
                                      </p:cBhvr>
                                    </p:animEffect>
                                  </p:childTnLst>
                                </p:cTn>
                              </p:par>
                              <p:par>
                                <p:cTn id="52" presetID="31" presetClass="entr" presetSubtype="0" fill="hold" grpId="0" nodeType="withEffect">
                                  <p:stCondLst>
                                    <p:cond delay="500"/>
                                  </p:stCondLst>
                                  <p:childTnLst>
                                    <p:set>
                                      <p:cBhvr>
                                        <p:cTn id="53" dur="1" fill="hold">
                                          <p:stCondLst>
                                            <p:cond delay="0"/>
                                          </p:stCondLst>
                                        </p:cTn>
                                        <p:tgtEl>
                                          <p:spTgt spid="8"/>
                                        </p:tgtEl>
                                        <p:attrNameLst>
                                          <p:attrName>style.visibility</p:attrName>
                                        </p:attrNameLst>
                                      </p:cBhvr>
                                      <p:to>
                                        <p:strVal val="visible"/>
                                      </p:to>
                                    </p:set>
                                    <p:anim calcmode="lin" valueType="num">
                                      <p:cBhvr>
                                        <p:cTn id="54" dur="1000" fill="hold"/>
                                        <p:tgtEl>
                                          <p:spTgt spid="8"/>
                                        </p:tgtEl>
                                        <p:attrNameLst>
                                          <p:attrName>ppt_w</p:attrName>
                                        </p:attrNameLst>
                                      </p:cBhvr>
                                      <p:tavLst>
                                        <p:tav tm="0">
                                          <p:val>
                                            <p:fltVal val="0"/>
                                          </p:val>
                                        </p:tav>
                                        <p:tav tm="100000">
                                          <p:val>
                                            <p:strVal val="#ppt_w"/>
                                          </p:val>
                                        </p:tav>
                                      </p:tavLst>
                                    </p:anim>
                                    <p:anim calcmode="lin" valueType="num">
                                      <p:cBhvr>
                                        <p:cTn id="55" dur="1000" fill="hold"/>
                                        <p:tgtEl>
                                          <p:spTgt spid="8"/>
                                        </p:tgtEl>
                                        <p:attrNameLst>
                                          <p:attrName>ppt_h</p:attrName>
                                        </p:attrNameLst>
                                      </p:cBhvr>
                                      <p:tavLst>
                                        <p:tav tm="0">
                                          <p:val>
                                            <p:fltVal val="0"/>
                                          </p:val>
                                        </p:tav>
                                        <p:tav tm="100000">
                                          <p:val>
                                            <p:strVal val="#ppt_h"/>
                                          </p:val>
                                        </p:tav>
                                      </p:tavLst>
                                    </p:anim>
                                    <p:anim calcmode="lin" valueType="num">
                                      <p:cBhvr>
                                        <p:cTn id="56" dur="1000" fill="hold"/>
                                        <p:tgtEl>
                                          <p:spTgt spid="8"/>
                                        </p:tgtEl>
                                        <p:attrNameLst>
                                          <p:attrName>style.rotation</p:attrName>
                                        </p:attrNameLst>
                                      </p:cBhvr>
                                      <p:tavLst>
                                        <p:tav tm="0">
                                          <p:val>
                                            <p:fltVal val="90"/>
                                          </p:val>
                                        </p:tav>
                                        <p:tav tm="100000">
                                          <p:val>
                                            <p:fltVal val="0"/>
                                          </p:val>
                                        </p:tav>
                                      </p:tavLst>
                                    </p:anim>
                                    <p:animEffect transition="in" filter="fade">
                                      <p:cBhvr>
                                        <p:cTn id="57" dur="1000"/>
                                        <p:tgtEl>
                                          <p:spTgt spid="8"/>
                                        </p:tgtEl>
                                      </p:cBhvr>
                                    </p:animEffect>
                                  </p:childTnLst>
                                </p:cTn>
                              </p:par>
                            </p:childTnLst>
                          </p:cTn>
                        </p:par>
                        <p:par>
                          <p:cTn id="58" fill="hold">
                            <p:stCondLst>
                              <p:cond delay="4000"/>
                            </p:stCondLst>
                            <p:childTnLst>
                              <p:par>
                                <p:cTn id="59" presetID="21" presetClass="entr" presetSubtype="1" fill="hold" nodeType="afterEffect">
                                  <p:stCondLst>
                                    <p:cond delay="750"/>
                                  </p:stCondLst>
                                  <p:childTnLst>
                                    <p:set>
                                      <p:cBhvr>
                                        <p:cTn id="60" dur="1" fill="hold">
                                          <p:stCondLst>
                                            <p:cond delay="0"/>
                                          </p:stCondLst>
                                        </p:cTn>
                                        <p:tgtEl>
                                          <p:spTgt spid="9"/>
                                        </p:tgtEl>
                                        <p:attrNameLst>
                                          <p:attrName>style.visibility</p:attrName>
                                        </p:attrNameLst>
                                      </p:cBhvr>
                                      <p:to>
                                        <p:strVal val="visible"/>
                                      </p:to>
                                    </p:set>
                                    <p:animEffect transition="in" filter="wheel(1)">
                                      <p:cBhvr>
                                        <p:cTn id="6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p:bldP spid="8"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BC10-9966-421E-908D-C6531C7A89CC}"/>
              </a:ext>
            </a:extLst>
          </p:cNvPr>
          <p:cNvSpPr>
            <a:spLocks noGrp="1"/>
          </p:cNvSpPr>
          <p:nvPr>
            <p:ph type="title"/>
          </p:nvPr>
        </p:nvSpPr>
        <p:spPr>
          <a:xfrm>
            <a:off x="2623127" y="28010"/>
            <a:ext cx="9365673" cy="751082"/>
          </a:xfrm>
        </p:spPr>
        <p:txBody>
          <a:bodyPr>
            <a:normAutofit fontScale="90000"/>
          </a:bodyPr>
          <a:lstStyle/>
          <a:p>
            <a:r>
              <a:rPr lang="fa-IR" dirty="0"/>
              <a:t>علل </a:t>
            </a:r>
            <a:r>
              <a:rPr lang="fa-IR" dirty="0" err="1"/>
              <a:t>سياه</a:t>
            </a:r>
            <a:r>
              <a:rPr lang="fa-IR" dirty="0"/>
              <a:t> شدن </a:t>
            </a:r>
            <a:r>
              <a:rPr lang="fa-IR" dirty="0" err="1"/>
              <a:t>ميوه</a:t>
            </a:r>
            <a:r>
              <a:rPr lang="fa-IR" dirty="0"/>
              <a:t> </a:t>
            </a:r>
            <a:r>
              <a:rPr lang="fa-IR" dirty="0" err="1"/>
              <a:t>هاي</a:t>
            </a:r>
            <a:r>
              <a:rPr lang="fa-IR" dirty="0"/>
              <a:t> تازه </a:t>
            </a:r>
            <a:r>
              <a:rPr lang="fa-IR" dirty="0" err="1"/>
              <a:t>تشكيل</a:t>
            </a:r>
            <a:r>
              <a:rPr lang="fa-IR" dirty="0"/>
              <a:t> شده و </a:t>
            </a:r>
            <a:r>
              <a:rPr lang="fa-IR" dirty="0" err="1"/>
              <a:t>نابالغ</a:t>
            </a:r>
            <a:r>
              <a:rPr lang="fa-IR" dirty="0"/>
              <a:t> پسته (</a:t>
            </a:r>
            <a:r>
              <a:rPr lang="fa-IR" dirty="0" err="1"/>
              <a:t>داغوي</a:t>
            </a:r>
            <a:r>
              <a:rPr lang="fa-IR" dirty="0"/>
              <a:t> پسته)</a:t>
            </a:r>
          </a:p>
        </p:txBody>
      </p:sp>
      <p:sp>
        <p:nvSpPr>
          <p:cNvPr id="3" name="Content Placeholder 2">
            <a:extLst>
              <a:ext uri="{FF2B5EF4-FFF2-40B4-BE49-F238E27FC236}">
                <a16:creationId xmlns:a16="http://schemas.microsoft.com/office/drawing/2014/main" id="{A4FD9027-E944-4B32-92E7-C3BAE7DFF453}"/>
              </a:ext>
            </a:extLst>
          </p:cNvPr>
          <p:cNvSpPr>
            <a:spLocks noGrp="1"/>
          </p:cNvSpPr>
          <p:nvPr>
            <p:ph idx="1"/>
          </p:nvPr>
        </p:nvSpPr>
        <p:spPr>
          <a:xfrm>
            <a:off x="339365" y="766618"/>
            <a:ext cx="11649435" cy="5911273"/>
          </a:xfrm>
        </p:spPr>
        <p:txBody>
          <a:bodyPr>
            <a:normAutofit/>
          </a:bodyPr>
          <a:lstStyle/>
          <a:p>
            <a:pPr marL="285750" indent="-285750">
              <a:buFont typeface="Wingdings" panose="05000000000000000000" pitchFamily="2" charset="2"/>
              <a:buChar char="§"/>
            </a:pPr>
            <a:r>
              <a:rPr lang="ar-SA" sz="1800" b="1" dirty="0">
                <a:effectLst/>
                <a:latin typeface="Calibri" panose="020F0502020204030204" pitchFamily="34" charset="0"/>
                <a:ea typeface="Calibri" panose="020F0502020204030204" pitchFamily="34" charset="0"/>
                <a:cs typeface="B Mitra" panose="00000400000000000000" pitchFamily="2" charset="-78"/>
              </a:rPr>
              <a:t>آفات مهم پسته:</a:t>
            </a:r>
            <a:r>
              <a:rPr lang="ar-SA" sz="1800" dirty="0">
                <a:effectLst/>
                <a:latin typeface="Calibri" panose="020F0502020204030204" pitchFamily="34" charset="0"/>
                <a:ea typeface="Calibri" panose="020F0502020204030204" pitchFamily="34" charset="0"/>
                <a:cs typeface="B Mitra" panose="00000400000000000000" pitchFamily="2" charset="-78"/>
              </a:rPr>
              <a:t> سن ها</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سنك</a:t>
            </a:r>
            <a:r>
              <a:rPr lang="fa-IR" sz="1800" dirty="0">
                <a:effectLst/>
                <a:latin typeface="Calibri" panose="020F0502020204030204" pitchFamily="34" charset="0"/>
                <a:ea typeface="Calibri" panose="020F0502020204030204" pitchFamily="34" charset="0"/>
                <a:cs typeface="B Mitra" panose="00000400000000000000" pitchFamily="2" charset="-78"/>
              </a:rPr>
              <a:t> ها</a:t>
            </a:r>
            <a:r>
              <a:rPr lang="ar-SA" sz="1800" dirty="0">
                <a:effectLst/>
                <a:latin typeface="Calibri" panose="020F0502020204030204" pitchFamily="34" charset="0"/>
                <a:ea typeface="Calibri" panose="020F0502020204030204" pitchFamily="34" charset="0"/>
                <a:cs typeface="B Mitra" panose="00000400000000000000" pitchFamily="2" charset="-78"/>
              </a:rPr>
              <a:t>، پروانه </a:t>
            </a:r>
            <a:r>
              <a:rPr lang="fa-IR" sz="1800" dirty="0" err="1">
                <a:effectLst/>
                <a:latin typeface="Calibri" panose="020F0502020204030204" pitchFamily="34" charset="0"/>
                <a:ea typeface="Calibri" panose="020F0502020204030204" pitchFamily="34" charset="0"/>
                <a:cs typeface="B Mitra" panose="00000400000000000000" pitchFamily="2" charset="-78"/>
              </a:rPr>
              <a:t>هاي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ar-SA" sz="1800" dirty="0">
                <a:effectLst/>
                <a:latin typeface="Calibri" panose="020F0502020204030204" pitchFamily="34" charset="0"/>
                <a:ea typeface="Calibri" panose="020F0502020204030204" pitchFamily="34" charset="0"/>
                <a:cs typeface="B Mitra" panose="00000400000000000000" pitchFamily="2" charset="-78"/>
              </a:rPr>
              <a:t>ميوه خوار، چوب خوار، پوست خوار</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کراش</a:t>
            </a:r>
            <a:r>
              <a:rPr lang="fa-IR" sz="1800" dirty="0">
                <a:effectLst/>
                <a:latin typeface="Calibri" panose="020F0502020204030204" pitchFamily="34" charset="0"/>
                <a:ea typeface="Calibri" panose="020F0502020204030204" pitchFamily="34" charset="0"/>
                <a:cs typeface="B Mitra" panose="00000400000000000000" pitchFamily="2" charset="-78"/>
              </a:rPr>
              <a:t>)</a:t>
            </a:r>
            <a:r>
              <a:rPr lang="ar-SA" sz="1800" dirty="0">
                <a:effectLst/>
                <a:latin typeface="Calibri" panose="020F0502020204030204" pitchFamily="34" charset="0"/>
                <a:ea typeface="Calibri" panose="020F0502020204030204" pitchFamily="34" charset="0"/>
                <a:cs typeface="B Mitra" panose="00000400000000000000" pitchFamily="2" charset="-78"/>
              </a:rPr>
              <a:t>، هليوتيس</a:t>
            </a:r>
            <a:r>
              <a:rPr lang="fa-IR" sz="1800" dirty="0">
                <a:effectLst/>
                <a:latin typeface="Calibri" panose="020F0502020204030204" pitchFamily="34" charset="0"/>
                <a:ea typeface="Calibri" panose="020F0502020204030204" pitchFamily="34" charset="0"/>
                <a:cs typeface="B Mitra" panose="00000400000000000000" pitchFamily="2" charset="-78"/>
              </a:rPr>
              <a:t> و  برگخوار (</a:t>
            </a:r>
            <a:r>
              <a:rPr lang="fa-IR" sz="1800" dirty="0" err="1">
                <a:effectLst/>
                <a:latin typeface="Calibri" panose="020F0502020204030204" pitchFamily="34" charset="0"/>
                <a:ea typeface="Calibri" panose="020F0502020204030204" pitchFamily="34" charset="0"/>
                <a:cs typeface="B Mitra" panose="00000400000000000000" pitchFamily="2" charset="-78"/>
              </a:rPr>
              <a:t>رائو</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ar-SA" sz="1800" dirty="0">
                <a:effectLst/>
                <a:latin typeface="Calibri" panose="020F0502020204030204" pitchFamily="34" charset="0"/>
                <a:ea typeface="Calibri" panose="020F0502020204030204" pitchFamily="34" charset="0"/>
                <a:cs typeface="B Mitra" panose="00000400000000000000" pitchFamily="2" charset="-78"/>
              </a:rPr>
              <a:t>انواع شپشكها</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بويژه</a:t>
            </a:r>
            <a:r>
              <a:rPr lang="fa-IR" sz="1800" dirty="0">
                <a:effectLst/>
                <a:latin typeface="Calibri" panose="020F0502020204030204" pitchFamily="34" charset="0"/>
                <a:ea typeface="Calibri" panose="020F0502020204030204" pitchFamily="34" charset="0"/>
                <a:cs typeface="B Mitra" panose="00000400000000000000" pitchFamily="2" charset="-78"/>
              </a:rPr>
              <a:t> شپشک </a:t>
            </a:r>
            <a:r>
              <a:rPr lang="fa-IR" sz="1800" dirty="0" err="1">
                <a:effectLst/>
                <a:latin typeface="Calibri" panose="020F0502020204030204" pitchFamily="34" charset="0"/>
                <a:ea typeface="Calibri" panose="020F0502020204030204" pitchFamily="34" charset="0"/>
                <a:cs typeface="B Mitra" panose="00000400000000000000" pitchFamily="2" charset="-78"/>
              </a:rPr>
              <a:t>واوي</a:t>
            </a:r>
            <a:r>
              <a:rPr lang="fa-IR" sz="1800" dirty="0">
                <a:effectLst/>
                <a:latin typeface="Calibri" panose="020F0502020204030204" pitchFamily="34" charset="0"/>
                <a:ea typeface="Calibri" panose="020F0502020204030204" pitchFamily="34" charset="0"/>
                <a:cs typeface="B Mitra" panose="00000400000000000000" pitchFamily="2" charset="-78"/>
              </a:rPr>
              <a:t> و تنه </a:t>
            </a:r>
            <a:r>
              <a:rPr lang="fa-IR" sz="1800" dirty="0" err="1">
                <a:effectLst/>
                <a:latin typeface="Calibri" panose="020F0502020204030204" pitchFamily="34" charset="0"/>
                <a:ea typeface="Calibri" panose="020F0502020204030204" pitchFamily="34" charset="0"/>
                <a:cs typeface="B Mitra" panose="00000400000000000000" pitchFamily="2" charset="-78"/>
              </a:rPr>
              <a:t>اي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ar-SA" sz="1800" dirty="0">
                <a:effectLst/>
                <a:latin typeface="Calibri" panose="020F0502020204030204" pitchFamily="34" charset="0"/>
                <a:ea typeface="Calibri" panose="020F0502020204030204" pitchFamily="34" charset="0"/>
                <a:cs typeface="B Mitra" panose="00000400000000000000" pitchFamily="2" charset="-78"/>
              </a:rPr>
              <a:t>كنه اريوفيد،  زنبورهاي مغز خوار سياه و طلائي، پسيل معمولي (شيره خشك)</a:t>
            </a:r>
            <a:r>
              <a:rPr lang="fa-IR" sz="1800" dirty="0">
                <a:effectLst/>
                <a:latin typeface="Calibri" panose="020F0502020204030204" pitchFamily="34" charset="0"/>
                <a:ea typeface="Calibri" panose="020F0502020204030204" pitchFamily="34" charset="0"/>
                <a:cs typeface="B Mitra" panose="00000400000000000000" pitchFamily="2" charset="-78"/>
              </a:rPr>
              <a:t>،</a:t>
            </a:r>
            <a:r>
              <a:rPr lang="ar-SA" sz="1800" dirty="0">
                <a:effectLst/>
                <a:latin typeface="Calibri" panose="020F0502020204030204" pitchFamily="34" charset="0"/>
                <a:ea typeface="Calibri" panose="020F0502020204030204" pitchFamily="34" charset="0"/>
                <a:cs typeface="B Mitra" panose="00000400000000000000" pitchFamily="2" charset="-78"/>
              </a:rPr>
              <a:t> زنجره معمولي (شيره تر</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تريپس</a:t>
            </a:r>
            <a:r>
              <a:rPr lang="fa-IR" sz="1800" dirty="0">
                <a:effectLst/>
                <a:latin typeface="Calibri" panose="020F0502020204030204" pitchFamily="34" charset="0"/>
                <a:ea typeface="Calibri" panose="020F0502020204030204" pitchFamily="34" charset="0"/>
                <a:cs typeface="B Mitra" panose="00000400000000000000" pitchFamily="2" charset="-78"/>
              </a:rPr>
              <a:t> ها،</a:t>
            </a:r>
            <a:r>
              <a:rPr lang="fa-IR" sz="1800" dirty="0">
                <a:latin typeface="Calibri" panose="020F0502020204030204" pitchFamily="34" charset="0"/>
                <a:ea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 سوسک سرشاخه خوار (</a:t>
            </a:r>
            <a:r>
              <a:rPr lang="fa-IR" sz="1800" dirty="0" err="1">
                <a:effectLst/>
                <a:latin typeface="Calibri" panose="020F0502020204030204" pitchFamily="34" charset="0"/>
                <a:ea typeface="Calibri" panose="020F0502020204030204" pitchFamily="34" charset="0"/>
                <a:cs typeface="B Mitra" panose="00000400000000000000" pitchFamily="2" charset="-78"/>
              </a:rPr>
              <a:t>سوسکو</a:t>
            </a:r>
            <a:r>
              <a:rPr lang="fa-IR" sz="1800" dirty="0">
                <a:effectLst/>
                <a:latin typeface="Calibri" panose="020F0502020204030204" pitchFamily="34" charset="0"/>
                <a:ea typeface="Calibri" panose="020F0502020204030204" pitchFamily="34" charset="0"/>
                <a:cs typeface="B Mitra" panose="00000400000000000000" pitchFamily="2" charset="-78"/>
              </a:rPr>
              <a:t>)، سوسک طوقه و </a:t>
            </a:r>
            <a:r>
              <a:rPr lang="fa-IR" sz="1800" dirty="0" err="1">
                <a:effectLst/>
                <a:latin typeface="Calibri" panose="020F0502020204030204" pitchFamily="34" charset="0"/>
                <a:ea typeface="Calibri" panose="020F0502020204030204" pitchFamily="34" charset="0"/>
                <a:cs typeface="B Mitra" panose="00000400000000000000" pitchFamily="2" charset="-78"/>
              </a:rPr>
              <a:t>ريشه</a:t>
            </a:r>
            <a:r>
              <a:rPr lang="fa-IR" sz="1800" dirty="0">
                <a:effectLst/>
                <a:latin typeface="Calibri" panose="020F0502020204030204" pitchFamily="34" charset="0"/>
                <a:ea typeface="Calibri" panose="020F0502020204030204" pitchFamily="34" charset="0"/>
                <a:cs typeface="B Mitra" panose="00000400000000000000" pitchFamily="2" charset="-78"/>
              </a:rPr>
              <a:t> درختان پسته (</a:t>
            </a:r>
            <a:r>
              <a:rPr lang="fa-IR" sz="1800" dirty="0" err="1">
                <a:effectLst/>
                <a:latin typeface="Calibri" panose="020F0502020204030204" pitchFamily="34" charset="0"/>
                <a:ea typeface="Calibri" panose="020F0502020204030204" pitchFamily="34" charset="0"/>
                <a:cs typeface="B Mitra" panose="00000400000000000000" pitchFamily="2" charset="-78"/>
              </a:rPr>
              <a:t>کاپنوديس</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سوسك</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شاخك</a:t>
            </a:r>
            <a:r>
              <a:rPr lang="fa-IR" sz="1800" dirty="0">
                <a:effectLst/>
                <a:latin typeface="Calibri" panose="020F0502020204030204" pitchFamily="34" charset="0"/>
                <a:ea typeface="Calibri" panose="020F0502020204030204" pitchFamily="34" charset="0"/>
                <a:cs typeface="B Mitra" panose="00000400000000000000" pitchFamily="2" charset="-78"/>
              </a:rPr>
              <a:t> بلند پسته.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ar-SA" sz="1800" b="1" dirty="0">
                <a:effectLst/>
                <a:latin typeface="Calibri" panose="020F0502020204030204" pitchFamily="34" charset="0"/>
                <a:ea typeface="Calibri" panose="020F0502020204030204" pitchFamily="34" charset="0"/>
                <a:cs typeface="B Mitra" panose="00000400000000000000" pitchFamily="2" charset="-78"/>
              </a:rPr>
              <a:t>بيماريهاي مهم پسته:</a:t>
            </a:r>
            <a:r>
              <a:rPr lang="ar-SA" sz="1800" dirty="0">
                <a:effectLst/>
                <a:latin typeface="Calibri" panose="020F0502020204030204" pitchFamily="34" charset="0"/>
                <a:ea typeface="Calibri" panose="020F0502020204030204" pitchFamily="34" charset="0"/>
                <a:cs typeface="B Mitra" panose="00000400000000000000" pitchFamily="2" charset="-78"/>
              </a:rPr>
              <a:t> بيماري گموز</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پوسيدگي</a:t>
            </a:r>
            <a:r>
              <a:rPr lang="fa-IR" sz="1800" dirty="0">
                <a:effectLst/>
                <a:latin typeface="Calibri" panose="020F0502020204030204" pitchFamily="34" charset="0"/>
                <a:ea typeface="Calibri" panose="020F0502020204030204" pitchFamily="34" charset="0"/>
                <a:cs typeface="B Mitra" panose="00000400000000000000" pitchFamily="2" charset="-78"/>
              </a:rPr>
              <a:t> طوقه و </a:t>
            </a:r>
            <a:r>
              <a:rPr lang="fa-IR" sz="1800" dirty="0" err="1">
                <a:effectLst/>
                <a:latin typeface="Calibri" panose="020F0502020204030204" pitchFamily="34" charset="0"/>
                <a:ea typeface="Calibri" panose="020F0502020204030204" pitchFamily="34" charset="0"/>
                <a:cs typeface="B Mitra" panose="00000400000000000000" pitchFamily="2" charset="-78"/>
              </a:rPr>
              <a:t>ريشه</a:t>
            </a:r>
            <a:r>
              <a:rPr lang="fa-IR" sz="1800" dirty="0">
                <a:effectLst/>
                <a:latin typeface="Calibri" panose="020F0502020204030204" pitchFamily="34" charset="0"/>
                <a:ea typeface="Calibri" panose="020F0502020204030204" pitchFamily="34" charset="0"/>
                <a:cs typeface="B Mitra" panose="00000400000000000000" pitchFamily="2" charset="-78"/>
              </a:rPr>
              <a:t> پسته)، </a:t>
            </a:r>
            <a:r>
              <a:rPr lang="fa-IR" sz="1800" dirty="0" err="1">
                <a:effectLst/>
                <a:latin typeface="Calibri" panose="020F0502020204030204" pitchFamily="34" charset="0"/>
                <a:ea typeface="Calibri" panose="020F0502020204030204" pitchFamily="34" charset="0"/>
                <a:cs typeface="B Mitra" panose="00000400000000000000" pitchFamily="2" charset="-78"/>
              </a:rPr>
              <a:t>بيماري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ar-SA" sz="1800" dirty="0">
                <a:effectLst/>
                <a:latin typeface="Calibri" panose="020F0502020204030204" pitchFamily="34" charset="0"/>
                <a:ea typeface="Calibri" panose="020F0502020204030204" pitchFamily="34" charset="0"/>
                <a:cs typeface="B Mitra" panose="00000400000000000000" pitchFamily="2" charset="-78"/>
              </a:rPr>
              <a:t>لگه برگي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آلترناريا</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نماتدهاي</a:t>
            </a:r>
            <a:r>
              <a:rPr lang="fa-IR" sz="1800" dirty="0">
                <a:effectLst/>
                <a:latin typeface="Calibri" panose="020F0502020204030204" pitchFamily="34" charset="0"/>
                <a:ea typeface="Calibri" panose="020F0502020204030204" pitchFamily="34" charset="0"/>
                <a:cs typeface="B Mitra" panose="00000400000000000000" pitchFamily="2" charset="-78"/>
              </a:rPr>
              <a:t> مولد غده </a:t>
            </a:r>
            <a:r>
              <a:rPr lang="fa-IR" sz="1800" dirty="0" err="1">
                <a:effectLst/>
                <a:latin typeface="Calibri" panose="020F0502020204030204" pitchFamily="34" charset="0"/>
                <a:ea typeface="Calibri" panose="020F0502020204030204" pitchFamily="34" charset="0"/>
                <a:cs typeface="B Mitra" panose="00000400000000000000" pitchFamily="2" charset="-78"/>
              </a:rPr>
              <a:t>ريشه</a:t>
            </a:r>
            <a:r>
              <a:rPr lang="fa-IR" sz="1800" dirty="0">
                <a:effectLst/>
                <a:latin typeface="Calibri" panose="020F0502020204030204" pitchFamily="34" charset="0"/>
                <a:ea typeface="Calibri" panose="020F0502020204030204" pitchFamily="34" charset="0"/>
                <a:cs typeface="B Mitra" panose="00000400000000000000" pitchFamily="2" charset="-78"/>
              </a:rPr>
              <a:t>.</a:t>
            </a:r>
            <a:endParaRPr lang="fa-IR" sz="1800" dirty="0">
              <a:effectLst/>
              <a:latin typeface="B Mitra" panose="00000400000000000000" pitchFamily="2" charset="-78"/>
              <a:ea typeface="Calibri" panose="020F0502020204030204" pitchFamily="34" charset="0"/>
            </a:endParaRPr>
          </a:p>
          <a:p>
            <a:pPr marL="285750" indent="-285750">
              <a:buFont typeface="Wingdings" panose="05000000000000000000" pitchFamily="2" charset="2"/>
              <a:buChar char="§"/>
            </a:pPr>
            <a:r>
              <a:rPr lang="en-US" sz="1800" dirty="0">
                <a:effectLst/>
                <a:latin typeface="B Mitra" panose="00000400000000000000" pitchFamily="2" charset="-78"/>
                <a:ea typeface="Calibri" panose="020F0502020204030204" pitchFamily="34" charset="0"/>
              </a:rPr>
              <a:t> </a:t>
            </a:r>
            <a:r>
              <a:rPr lang="ar-SA" sz="1800" b="1" dirty="0">
                <a:effectLst/>
                <a:latin typeface="Calibri" panose="020F0502020204030204" pitchFamily="34" charset="0"/>
                <a:ea typeface="Calibri" panose="020F0502020204030204" pitchFamily="34" charset="0"/>
                <a:cs typeface="B Mitra" panose="00000400000000000000" pitchFamily="2" charset="-78"/>
              </a:rPr>
              <a:t>عوامل تغذيه اي:</a:t>
            </a:r>
            <a:r>
              <a:rPr lang="ar-SA"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شوري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بالاي</a:t>
            </a:r>
            <a:r>
              <a:rPr lang="fa-IR" sz="1800" dirty="0">
                <a:effectLst/>
                <a:latin typeface="Calibri" panose="020F0502020204030204" pitchFamily="34" charset="0"/>
                <a:ea typeface="Calibri" panose="020F0502020204030204" pitchFamily="34" charset="0"/>
                <a:cs typeface="B Mitra" panose="00000400000000000000" pitchFamily="2" charset="-78"/>
              </a:rPr>
              <a:t> آب و </a:t>
            </a:r>
            <a:r>
              <a:rPr lang="fa-IR" sz="1800" dirty="0" err="1">
                <a:effectLst/>
                <a:latin typeface="Calibri" panose="020F0502020204030204" pitchFamily="34" charset="0"/>
                <a:ea typeface="Calibri" panose="020F0502020204030204" pitchFamily="34" charset="0"/>
                <a:cs typeface="B Mitra" panose="00000400000000000000" pitchFamily="2" charset="-78"/>
              </a:rPr>
              <a:t>خاك</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en-US" sz="1800" dirty="0">
                <a:effectLst/>
                <a:latin typeface="Calibri" panose="020F0502020204030204" pitchFamily="34" charset="0"/>
                <a:ea typeface="Calibri" panose="020F0502020204030204" pitchFamily="34" charset="0"/>
                <a:cs typeface="B Mitra" panose="00000400000000000000" pitchFamily="2" charset="-78"/>
              </a:rPr>
              <a:t>(</a:t>
            </a:r>
            <a:r>
              <a:rPr lang="en-US" sz="1800" dirty="0" err="1">
                <a:effectLst/>
                <a:latin typeface="Calibri" panose="020F0502020204030204" pitchFamily="34" charset="0"/>
                <a:ea typeface="Calibri" panose="020F0502020204030204" pitchFamily="34" charset="0"/>
                <a:cs typeface="B Mitra" panose="00000400000000000000" pitchFamily="2" charset="-78"/>
              </a:rPr>
              <a:t>Ec</a:t>
            </a:r>
            <a:r>
              <a:rPr lang="en-US" sz="1800" dirty="0">
                <a:effectLst/>
                <a:latin typeface="Calibri" panose="020F0502020204030204" pitchFamily="34" charset="0"/>
                <a:ea typeface="Calibri" panose="020F0502020204030204" pitchFamily="34" charset="0"/>
                <a:cs typeface="B Mitra" panose="00000400000000000000" pitchFamily="2" charset="-78"/>
              </a:rPr>
              <a:t>&gt; 12000)</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ar-SA" sz="1800" dirty="0">
                <a:effectLst/>
                <a:latin typeface="Calibri" panose="020F0502020204030204" pitchFamily="34" charset="0"/>
                <a:ea typeface="Calibri" panose="020F0502020204030204" pitchFamily="34" charset="0"/>
                <a:cs typeface="B Mitra" panose="00000400000000000000" pitchFamily="2" charset="-78"/>
              </a:rPr>
              <a:t>كمبود و يا زياد بود (مسموميت) عناصر ماكرو و ميكروالمنت</a:t>
            </a:r>
            <a:r>
              <a:rPr lang="fa-IR" sz="1800" dirty="0">
                <a:effectLst/>
                <a:latin typeface="Calibri" panose="020F0502020204030204" pitchFamily="34" charset="0"/>
                <a:ea typeface="Calibri" panose="020F0502020204030204" pitchFamily="34" charset="0"/>
                <a:cs typeface="B Mitra" panose="00000400000000000000" pitchFamily="2" charset="-78"/>
              </a:rPr>
              <a:t> (عناصر پرمصرف و </a:t>
            </a:r>
            <a:r>
              <a:rPr lang="fa-IR" sz="1800" dirty="0" err="1">
                <a:effectLst/>
                <a:latin typeface="Calibri" panose="020F0502020204030204" pitchFamily="34" charset="0"/>
                <a:ea typeface="Calibri" panose="020F0502020204030204" pitchFamily="34" charset="0"/>
                <a:cs typeface="B Mitra" panose="00000400000000000000" pitchFamily="2" charset="-78"/>
              </a:rPr>
              <a:t>كم</a:t>
            </a:r>
            <a:r>
              <a:rPr lang="fa-IR" sz="1800" dirty="0">
                <a:effectLst/>
                <a:latin typeface="Calibri" panose="020F0502020204030204" pitchFamily="34" charset="0"/>
                <a:ea typeface="Calibri" panose="020F0502020204030204" pitchFamily="34" charset="0"/>
                <a:cs typeface="B Mitra" panose="00000400000000000000" pitchFamily="2" charset="-78"/>
              </a:rPr>
              <a:t> مصرف)، </a:t>
            </a:r>
            <a:r>
              <a:rPr lang="fa-IR" sz="1800" dirty="0" err="1">
                <a:effectLst/>
                <a:latin typeface="Calibri" panose="020F0502020204030204" pitchFamily="34" charset="0"/>
                <a:ea typeface="Calibri" panose="020F0502020204030204" pitchFamily="34" charset="0"/>
                <a:cs typeface="B Mitra" panose="00000400000000000000" pitchFamily="2" charset="-78"/>
              </a:rPr>
              <a:t>سوختگي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ناشي</a:t>
            </a:r>
            <a:r>
              <a:rPr lang="fa-IR" sz="1800" dirty="0">
                <a:effectLst/>
                <a:latin typeface="Calibri" panose="020F0502020204030204" pitchFamily="34" charset="0"/>
                <a:ea typeface="Calibri" panose="020F0502020204030204" pitchFamily="34" charset="0"/>
                <a:cs typeface="B Mitra" panose="00000400000000000000" pitchFamily="2" charset="-78"/>
              </a:rPr>
              <a:t> از مصرف </a:t>
            </a:r>
            <a:r>
              <a:rPr lang="fa-IR" sz="1800" dirty="0" err="1">
                <a:effectLst/>
                <a:latin typeface="Calibri" panose="020F0502020204030204" pitchFamily="34" charset="0"/>
                <a:ea typeface="Calibri" panose="020F0502020204030204" pitchFamily="34" charset="0"/>
                <a:cs typeface="B Mitra" panose="00000400000000000000" pitchFamily="2" charset="-78"/>
              </a:rPr>
              <a:t>مقادير</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بالاي</a:t>
            </a:r>
            <a:r>
              <a:rPr lang="fa-IR" sz="1800" dirty="0">
                <a:effectLst/>
                <a:latin typeface="Calibri" panose="020F0502020204030204" pitchFamily="34" charset="0"/>
                <a:ea typeface="Calibri" panose="020F0502020204030204" pitchFamily="34" charset="0"/>
                <a:cs typeface="B Mitra" panose="00000400000000000000" pitchFamily="2" charset="-78"/>
              </a:rPr>
              <a:t> حد مجاز </a:t>
            </a:r>
            <a:r>
              <a:rPr lang="fa-IR" sz="1800" dirty="0" err="1">
                <a:effectLst/>
                <a:latin typeface="Calibri" panose="020F0502020204030204" pitchFamily="34" charset="0"/>
                <a:ea typeface="Calibri" panose="020F0502020204030204" pitchFamily="34" charset="0"/>
                <a:cs typeface="B Mitra" panose="00000400000000000000" pitchFamily="2" charset="-78"/>
              </a:rPr>
              <a:t>عناصري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نظير</a:t>
            </a:r>
            <a:r>
              <a:rPr lang="fa-IR" sz="1800" dirty="0">
                <a:effectLst/>
                <a:latin typeface="Calibri" panose="020F0502020204030204" pitchFamily="34" charset="0"/>
                <a:ea typeface="Calibri" panose="020F0502020204030204" pitchFamily="34" charset="0"/>
                <a:cs typeface="B Mitra" panose="00000400000000000000" pitchFamily="2" charset="-78"/>
              </a:rPr>
              <a:t> آهن، مس و </a:t>
            </a:r>
            <a:r>
              <a:rPr lang="fa-IR" sz="1800" dirty="0" err="1">
                <a:effectLst/>
                <a:latin typeface="Calibri" panose="020F0502020204030204" pitchFamily="34" charset="0"/>
                <a:ea typeface="Calibri" panose="020F0502020204030204" pitchFamily="34" charset="0"/>
                <a:cs typeface="B Mitra" panose="00000400000000000000" pitchFamily="2" charset="-78"/>
              </a:rPr>
              <a:t>ساير</a:t>
            </a:r>
            <a:r>
              <a:rPr lang="fa-IR" sz="1800" dirty="0">
                <a:effectLst/>
                <a:latin typeface="Calibri" panose="020F0502020204030204" pitchFamily="34" charset="0"/>
                <a:ea typeface="Calibri" panose="020F0502020204030204" pitchFamily="34" charset="0"/>
                <a:cs typeface="B Mitra" panose="00000400000000000000" pitchFamily="2" charset="-78"/>
              </a:rPr>
              <a:t> عناصر </a:t>
            </a:r>
            <a:r>
              <a:rPr lang="fa-IR" sz="1800" dirty="0" err="1">
                <a:effectLst/>
                <a:latin typeface="Calibri" panose="020F0502020204030204" pitchFamily="34" charset="0"/>
                <a:ea typeface="Calibri" panose="020F0502020204030204" pitchFamily="34" charset="0"/>
                <a:cs typeface="B Mitra" panose="00000400000000000000" pitchFamily="2" charset="-78"/>
              </a:rPr>
              <a:t>غذايي</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كودهاي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شيميايي</a:t>
            </a:r>
            <a:endParaRPr lang="fa-IR" sz="1800" dirty="0">
              <a:effectLst/>
              <a:latin typeface="Calibri" panose="020F0502020204030204" pitchFamily="34" charset="0"/>
              <a:ea typeface="Calibri" panose="020F0502020204030204" pitchFamily="34" charset="0"/>
              <a:cs typeface="B Mitra" panose="00000400000000000000" pitchFamily="2" charset="-78"/>
            </a:endParaRPr>
          </a:p>
          <a:p>
            <a:pPr marL="285750" indent="-285750">
              <a:buFont typeface="Wingdings" panose="05000000000000000000" pitchFamily="2" charset="2"/>
              <a:buChar char="§"/>
            </a:pPr>
            <a:r>
              <a:rPr lang="ar-SA" sz="1800" b="1" dirty="0">
                <a:effectLst/>
                <a:latin typeface="Calibri" panose="020F0502020204030204" pitchFamily="34" charset="0"/>
                <a:ea typeface="Calibri" panose="020F0502020204030204" pitchFamily="34" charset="0"/>
                <a:cs typeface="B Mitra" panose="00000400000000000000" pitchFamily="2" charset="-78"/>
              </a:rPr>
              <a:t>عوامل اقليمي و آب و هوائي</a:t>
            </a:r>
            <a:r>
              <a:rPr lang="fa-IR" sz="1800" b="1"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بادزدگي</a:t>
            </a:r>
            <a:r>
              <a:rPr lang="fa-IR" sz="1800" dirty="0">
                <a:effectLst/>
                <a:latin typeface="Calibri" panose="020F0502020204030204" pitchFamily="34" charset="0"/>
                <a:ea typeface="Calibri" panose="020F0502020204030204" pitchFamily="34" charset="0"/>
                <a:cs typeface="B Mitra" panose="00000400000000000000" pitchFamily="2" charset="-78"/>
              </a:rPr>
              <a:t> بهاره: باد </a:t>
            </a:r>
            <a:r>
              <a:rPr lang="fa-IR" sz="1800" dirty="0" err="1">
                <a:effectLst/>
                <a:latin typeface="Calibri" panose="020F0502020204030204" pitchFamily="34" charset="0"/>
                <a:ea typeface="Calibri" panose="020F0502020204030204" pitchFamily="34" charset="0"/>
                <a:cs typeface="B Mitra" panose="00000400000000000000" pitchFamily="2" charset="-78"/>
              </a:rPr>
              <a:t>شديد</a:t>
            </a:r>
            <a:r>
              <a:rPr lang="fa-IR" sz="1800" dirty="0">
                <a:effectLst/>
                <a:latin typeface="Calibri" panose="020F0502020204030204" pitchFamily="34" charset="0"/>
                <a:ea typeface="Calibri" panose="020F0502020204030204" pitchFamily="34" charset="0"/>
                <a:cs typeface="B Mitra" panose="00000400000000000000" pitchFamily="2" charset="-78"/>
              </a:rPr>
              <a:t> و طوفان همراه با گردوغبار و ذرات شن (</a:t>
            </a:r>
            <a:r>
              <a:rPr lang="ar-SA" sz="1800" dirty="0">
                <a:effectLst/>
                <a:latin typeface="Calibri" panose="020F0502020204030204" pitchFamily="34" charset="0"/>
                <a:ea typeface="Calibri" panose="020F0502020204030204" pitchFamily="34" charset="0"/>
                <a:cs typeface="B Mitra" panose="00000400000000000000" pitchFamily="2" charset="-78"/>
              </a:rPr>
              <a:t>شن زدگي</a:t>
            </a:r>
            <a:r>
              <a:rPr lang="fa-IR" sz="1800" dirty="0">
                <a:effectLst/>
                <a:latin typeface="Calibri" panose="020F0502020204030204" pitchFamily="34" charset="0"/>
                <a:ea typeface="Calibri" panose="020F0502020204030204" pitchFamily="34" charset="0"/>
                <a:cs typeface="B Mitra" panose="00000400000000000000" pitchFamily="2" charset="-78"/>
              </a:rPr>
              <a:t>)</a:t>
            </a:r>
            <a:r>
              <a:rPr lang="ar-SA"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a:effectLst/>
                <a:latin typeface="Calibri" panose="020F0502020204030204" pitchFamily="34" charset="0"/>
                <a:ea typeface="Calibri" panose="020F0502020204030204" pitchFamily="34" charset="0"/>
                <a:cs typeface="B Mitra" panose="00000400000000000000" pitchFamily="2" charset="-78"/>
              </a:rPr>
              <a:t>آب </a:t>
            </a:r>
            <a:r>
              <a:rPr lang="fa-IR" sz="1800" dirty="0" err="1">
                <a:effectLst/>
                <a:latin typeface="Calibri" panose="020F0502020204030204" pitchFamily="34" charset="0"/>
                <a:ea typeface="Calibri" panose="020F0502020204030204" pitchFamily="34" charset="0"/>
                <a:cs typeface="B Mitra" panose="00000400000000000000" pitchFamily="2" charset="-78"/>
              </a:rPr>
              <a:t>زدگي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ar-SA" sz="1800" dirty="0">
                <a:effectLst/>
                <a:latin typeface="Calibri" panose="020F0502020204030204" pitchFamily="34" charset="0"/>
                <a:ea typeface="Calibri" panose="020F0502020204030204" pitchFamily="34" charset="0"/>
                <a:cs typeface="B Mitra" panose="00000400000000000000" pitchFamily="2" charset="-78"/>
              </a:rPr>
              <a:t> سرمازدگي بهاره، تگرگ، اختلاف درجه حرارت شب و روز</a:t>
            </a:r>
            <a:r>
              <a:rPr lang="ar-SA"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a:t>
            </a:r>
            <a:r>
              <a:rPr lang="ar-SA" sz="1800" dirty="0">
                <a:effectLst/>
                <a:latin typeface="Calibri" panose="020F0502020204030204" pitchFamily="34" charset="0"/>
                <a:ea typeface="Calibri" panose="020F0502020204030204" pitchFamily="34" charset="0"/>
                <a:cs typeface="B Mitra" panose="00000400000000000000" pitchFamily="2" charset="-78"/>
              </a:rPr>
              <a:t>نوسانات </a:t>
            </a:r>
            <a:r>
              <a:rPr lang="fa-IR" sz="1800" dirty="0" err="1">
                <a:effectLst/>
                <a:latin typeface="Calibri" panose="020F0502020204030204" pitchFamily="34" charset="0"/>
                <a:ea typeface="Calibri" panose="020F0502020204030204" pitchFamily="34" charset="0"/>
                <a:cs typeface="B Mitra" panose="00000400000000000000" pitchFamily="2" charset="-78"/>
              </a:rPr>
              <a:t>دمائي</a:t>
            </a:r>
            <a:r>
              <a:rPr lang="ar-SA" sz="1800" dirty="0">
                <a:effectLst/>
                <a:latin typeface="Calibri" panose="020F0502020204030204" pitchFamily="34" charset="0"/>
                <a:ea typeface="Calibri" panose="020F0502020204030204" pitchFamily="34" charset="0"/>
                <a:cs typeface="B Mitra" panose="00000400000000000000" pitchFamily="2" charset="-78"/>
              </a:rPr>
              <a:t>)</a:t>
            </a:r>
            <a:r>
              <a:rPr lang="fa-IR" sz="1800" dirty="0">
                <a:effectLst/>
                <a:latin typeface="Calibri" panose="020F0502020204030204" pitchFamily="34" charset="0"/>
                <a:ea typeface="Calibri" panose="020F0502020204030204" pitchFamily="34" charset="0"/>
                <a:cs typeface="B Mitra" panose="00000400000000000000" pitchFamily="2" charset="-78"/>
              </a:rPr>
              <a:t>، برآورده نشدن </a:t>
            </a:r>
            <a:r>
              <a:rPr lang="fa-IR" sz="1800" dirty="0" err="1">
                <a:effectLst/>
                <a:latin typeface="Calibri" panose="020F0502020204030204" pitchFamily="34" charset="0"/>
                <a:ea typeface="Calibri" panose="020F0502020204030204" pitchFamily="34" charset="0"/>
                <a:cs typeface="B Mitra" panose="00000400000000000000" pitchFamily="2" charset="-78"/>
              </a:rPr>
              <a:t>نياز</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سرمائي</a:t>
            </a:r>
            <a:r>
              <a:rPr lang="fa-IR" sz="1800" dirty="0">
                <a:effectLst/>
                <a:latin typeface="Calibri" panose="020F0502020204030204" pitchFamily="34" charset="0"/>
                <a:ea typeface="Calibri" panose="020F0502020204030204" pitchFamily="34" charset="0"/>
                <a:cs typeface="B Mitra" panose="00000400000000000000" pitchFamily="2" charset="-78"/>
              </a:rPr>
              <a:t> ، ، باران </a:t>
            </a:r>
            <a:r>
              <a:rPr lang="fa-IR" sz="1800" dirty="0" err="1">
                <a:effectLst/>
                <a:latin typeface="Calibri" panose="020F0502020204030204" pitchFamily="34" charset="0"/>
                <a:ea typeface="Calibri" panose="020F0502020204030204" pitchFamily="34" charset="0"/>
                <a:cs typeface="B Mitra" panose="00000400000000000000" pitchFamily="2" charset="-78"/>
              </a:rPr>
              <a:t>هاي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شديد</a:t>
            </a:r>
            <a:r>
              <a:rPr lang="fa-IR" sz="1800" dirty="0">
                <a:effectLst/>
                <a:latin typeface="Calibri" panose="020F0502020204030204" pitchFamily="34" charset="0"/>
                <a:ea typeface="Calibri" panose="020F0502020204030204" pitchFamily="34" charset="0"/>
                <a:cs typeface="B Mitra" panose="00000400000000000000" pitchFamily="2" charset="-78"/>
              </a:rPr>
              <a:t> بهاره، درجه حرارت بالا و </a:t>
            </a:r>
            <a:r>
              <a:rPr lang="fa-IR" sz="1800" dirty="0" err="1">
                <a:effectLst/>
                <a:latin typeface="Calibri" panose="020F0502020204030204" pitchFamily="34" charset="0"/>
                <a:ea typeface="Calibri" panose="020F0502020204030204" pitchFamily="34" charset="0"/>
                <a:cs typeface="B Mitra" panose="00000400000000000000" pitchFamily="2" charset="-78"/>
              </a:rPr>
              <a:t>گرماي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شديد</a:t>
            </a:r>
            <a:r>
              <a:rPr lang="fa-IR" sz="1800" dirty="0">
                <a:effectLst/>
                <a:latin typeface="Calibri" panose="020F0502020204030204" pitchFamily="34" charset="0"/>
                <a:ea typeface="Calibri" panose="020F0502020204030204" pitchFamily="34" charset="0"/>
                <a:cs typeface="B Mitra" panose="00000400000000000000" pitchFamily="2" charset="-78"/>
              </a:rPr>
              <a:t> بهاره، رطوبت </a:t>
            </a:r>
            <a:r>
              <a:rPr lang="fa-IR" sz="1800" dirty="0" err="1">
                <a:effectLst/>
                <a:latin typeface="Calibri" panose="020F0502020204030204" pitchFamily="34" charset="0"/>
                <a:ea typeface="Calibri" panose="020F0502020204030204" pitchFamily="34" charset="0"/>
                <a:cs typeface="B Mitra" panose="00000400000000000000" pitchFamily="2" charset="-78"/>
              </a:rPr>
              <a:t>نسبي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بالاي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محيط</a:t>
            </a:r>
            <a:endParaRPr lang="fa-IR" sz="1800" dirty="0">
              <a:latin typeface="Calibri" panose="020F0502020204030204" pitchFamily="34" charset="0"/>
              <a:ea typeface="Calibri" panose="020F0502020204030204" pitchFamily="34" charset="0"/>
            </a:endParaRPr>
          </a:p>
          <a:p>
            <a:pPr marL="285750" indent="-285750">
              <a:buFont typeface="Wingdings" panose="05000000000000000000" pitchFamily="2" charset="2"/>
              <a:buChar char="§"/>
            </a:pPr>
            <a:r>
              <a:rPr lang="fa-IR" sz="1800" b="1" dirty="0" err="1">
                <a:effectLst/>
                <a:latin typeface="Calibri" panose="020F0502020204030204" pitchFamily="34" charset="0"/>
                <a:ea typeface="Calibri" panose="020F0502020204030204" pitchFamily="34" charset="0"/>
                <a:cs typeface="B Mitra" panose="00000400000000000000" pitchFamily="2" charset="-78"/>
              </a:rPr>
              <a:t>باغباني</a:t>
            </a:r>
            <a:r>
              <a:rPr lang="fa-IR" sz="1800" b="1" dirty="0">
                <a:effectLst/>
                <a:latin typeface="Calibri" panose="020F0502020204030204" pitchFamily="34" charset="0"/>
                <a:ea typeface="Calibri" panose="020F0502020204030204" pitchFamily="34" charset="0"/>
                <a:cs typeface="B Mitra" panose="00000400000000000000" pitchFamily="2" charset="-78"/>
              </a:rPr>
              <a:t>:</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ar-SA" sz="1800" dirty="0">
                <a:effectLst/>
                <a:latin typeface="Calibri" panose="020F0502020204030204" pitchFamily="34" charset="0"/>
                <a:ea typeface="Calibri" panose="020F0502020204030204" pitchFamily="34" charset="0"/>
                <a:cs typeface="B Mitra" panose="00000400000000000000" pitchFamily="2" charset="-78"/>
              </a:rPr>
              <a:t>عدم گرده افشاني</a:t>
            </a:r>
            <a:r>
              <a:rPr lang="fa-IR" sz="1800" dirty="0">
                <a:effectLst/>
                <a:latin typeface="Calibri" panose="020F0502020204030204" pitchFamily="34" charset="0"/>
                <a:ea typeface="Calibri" panose="020F0502020204030204" pitchFamily="34" charset="0"/>
                <a:cs typeface="B Mitra" panose="00000400000000000000" pitchFamily="2" charset="-78"/>
              </a:rPr>
              <a:t> (فقدان درخت نر مناسب و </a:t>
            </a:r>
            <a:r>
              <a:rPr lang="fa-IR" sz="1800" dirty="0" err="1">
                <a:effectLst/>
                <a:latin typeface="Calibri" panose="020F0502020204030204" pitchFamily="34" charset="0"/>
                <a:ea typeface="Calibri" panose="020F0502020204030204" pitchFamily="34" charset="0"/>
                <a:cs typeface="B Mitra" panose="00000400000000000000" pitchFamily="2" charset="-78"/>
              </a:rPr>
              <a:t>يا</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ناهمگوني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بين</a:t>
            </a:r>
            <a:r>
              <a:rPr lang="fa-IR" sz="1800" dirty="0">
                <a:effectLst/>
                <a:latin typeface="Calibri" panose="020F0502020204030204" pitchFamily="34" charset="0"/>
                <a:ea typeface="Calibri" panose="020F0502020204030204" pitchFamily="34" charset="0"/>
                <a:cs typeface="B Mitra" panose="00000400000000000000" pitchFamily="2" charset="-78"/>
              </a:rPr>
              <a:t> زمان باز شدن </a:t>
            </a:r>
            <a:r>
              <a:rPr lang="fa-IR" sz="1800" dirty="0" err="1">
                <a:effectLst/>
                <a:latin typeface="Calibri" panose="020F0502020204030204" pitchFamily="34" charset="0"/>
                <a:ea typeface="Calibri" panose="020F0502020204030204" pitchFamily="34" charset="0"/>
                <a:cs typeface="B Mitra" panose="00000400000000000000" pitchFamily="2" charset="-78"/>
              </a:rPr>
              <a:t>گلهاي</a:t>
            </a:r>
            <a:r>
              <a:rPr lang="fa-IR" sz="1800" dirty="0">
                <a:effectLst/>
                <a:latin typeface="Calibri" panose="020F0502020204030204" pitchFamily="34" charset="0"/>
                <a:ea typeface="Calibri" panose="020F0502020204030204" pitchFamily="34" charset="0"/>
                <a:cs typeface="B Mitra" panose="00000400000000000000" pitchFamily="2" charset="-78"/>
              </a:rPr>
              <a:t> نر و ماده)،</a:t>
            </a:r>
            <a:r>
              <a:rPr lang="fa-IR" sz="1800" dirty="0">
                <a:effectLst/>
                <a:ea typeface="Calibri" panose="020F0502020204030204" pitchFamily="34" charset="0"/>
                <a:cs typeface="Calibri" panose="020F0502020204030204" pitchFamily="34" charset="0"/>
              </a:rPr>
              <a:t> </a:t>
            </a:r>
            <a:r>
              <a:rPr lang="ar-SA" sz="1800" dirty="0">
                <a:effectLst/>
                <a:latin typeface="Calibri" panose="020F0502020204030204" pitchFamily="34" charset="0"/>
                <a:ea typeface="Calibri" panose="020F0502020204030204" pitchFamily="34" charset="0"/>
                <a:cs typeface="B Mitra" panose="00000400000000000000" pitchFamily="2" charset="-78"/>
              </a:rPr>
              <a:t>گرده افشاني</a:t>
            </a:r>
            <a:r>
              <a:rPr lang="ar-SA" sz="1800" dirty="0">
                <a:effectLst/>
                <a:ea typeface="Calibri" panose="020F0502020204030204" pitchFamily="34" charset="0"/>
                <a:cs typeface="Calibri" panose="020F0502020204030204" pitchFamily="34" charset="0"/>
              </a:rPr>
              <a:t> </a:t>
            </a:r>
            <a:r>
              <a:rPr lang="fa-IR" sz="1800" dirty="0">
                <a:effectLst/>
                <a:latin typeface="Calibri" panose="020F0502020204030204" pitchFamily="34" charset="0"/>
                <a:ea typeface="Calibri" panose="020F0502020204030204" pitchFamily="34" charset="0"/>
                <a:cs typeface="B Mitra" panose="00000400000000000000" pitchFamily="2" charset="-78"/>
              </a:rPr>
              <a:t>کاذب (گردو غبار و </a:t>
            </a:r>
            <a:r>
              <a:rPr lang="fa-IR" sz="1800" dirty="0" err="1">
                <a:effectLst/>
                <a:latin typeface="Calibri" panose="020F0502020204030204" pitchFamily="34" charset="0"/>
                <a:ea typeface="Calibri" panose="020F0502020204030204" pitchFamily="34" charset="0"/>
                <a:cs typeface="B Mitra" panose="00000400000000000000" pitchFamily="2" charset="-78"/>
              </a:rPr>
              <a:t>بارندگي</a:t>
            </a:r>
            <a:r>
              <a:rPr lang="fa-IR" sz="1800" dirty="0">
                <a:effectLst/>
                <a:latin typeface="Calibri" panose="020F0502020204030204" pitchFamily="34" charset="0"/>
                <a:ea typeface="Calibri" panose="020F0502020204030204" pitchFamily="34" charset="0"/>
                <a:cs typeface="B Mitra" panose="00000400000000000000" pitchFamily="2" charset="-78"/>
              </a:rPr>
              <a:t> در زمان </a:t>
            </a:r>
            <a:r>
              <a:rPr lang="fa-IR" sz="1800" dirty="0" err="1">
                <a:effectLst/>
                <a:latin typeface="Calibri" panose="020F0502020204030204" pitchFamily="34" charset="0"/>
                <a:ea typeface="Calibri" panose="020F0502020204030204" pitchFamily="34" charset="0"/>
                <a:cs typeface="B Mitra" panose="00000400000000000000" pitchFamily="2" charset="-78"/>
              </a:rPr>
              <a:t>تلقيح</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ناسازگاري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شديد</a:t>
            </a:r>
            <a:r>
              <a:rPr lang="fa-IR" sz="1800" dirty="0">
                <a:effectLst/>
                <a:latin typeface="Calibri" panose="020F0502020204030204" pitchFamily="34" charset="0"/>
                <a:ea typeface="Calibri" panose="020F0502020204030204" pitchFamily="34" charset="0"/>
                <a:cs typeface="B Mitra" panose="00000400000000000000" pitchFamily="2" charset="-78"/>
              </a:rPr>
              <a:t> پايه و </a:t>
            </a:r>
            <a:r>
              <a:rPr lang="fa-IR" sz="1800" dirty="0" err="1">
                <a:effectLst/>
                <a:latin typeface="Calibri" panose="020F0502020204030204" pitchFamily="34" charset="0"/>
                <a:ea typeface="Calibri" panose="020F0502020204030204" pitchFamily="34" charset="0"/>
                <a:cs typeface="B Mitra" panose="00000400000000000000" pitchFamily="2" charset="-78"/>
              </a:rPr>
              <a:t>پيوندک</a:t>
            </a:r>
            <a:r>
              <a:rPr lang="fa-IR" sz="1800" dirty="0">
                <a:effectLst/>
                <a:latin typeface="Calibri" panose="020F0502020204030204" pitchFamily="34" charset="0"/>
                <a:ea typeface="Calibri" panose="020F0502020204030204" pitchFamily="34" charset="0"/>
                <a:cs typeface="B Mitra" panose="00000400000000000000" pitchFamily="2" charset="-78"/>
              </a:rPr>
              <a:t>. </a:t>
            </a:r>
          </a:p>
          <a:p>
            <a:pPr marL="285750" indent="-285750">
              <a:buFont typeface="Wingdings" panose="05000000000000000000" pitchFamily="2" charset="2"/>
              <a:buChar char="§"/>
            </a:pPr>
            <a:r>
              <a:rPr lang="fa-IR" sz="1800" b="1" dirty="0" err="1">
                <a:effectLst/>
                <a:latin typeface="Calibri" panose="020F0502020204030204" pitchFamily="34" charset="0"/>
                <a:ea typeface="Calibri" panose="020F0502020204030204" pitchFamily="34" charset="0"/>
                <a:cs typeface="B Mitra" panose="00000400000000000000" pitchFamily="2" charset="-78"/>
              </a:rPr>
              <a:t>بيماريهاي</a:t>
            </a:r>
            <a:r>
              <a:rPr lang="fa-IR" sz="1800" b="1" dirty="0">
                <a:effectLst/>
                <a:latin typeface="Calibri" panose="020F0502020204030204" pitchFamily="34" charset="0"/>
                <a:ea typeface="Calibri" panose="020F0502020204030204" pitchFamily="34" charset="0"/>
                <a:cs typeface="B Mitra" panose="00000400000000000000" pitchFamily="2" charset="-78"/>
              </a:rPr>
              <a:t> </a:t>
            </a:r>
            <a:r>
              <a:rPr lang="fa-IR" sz="1800" b="1" dirty="0" err="1">
                <a:effectLst/>
                <a:latin typeface="Calibri" panose="020F0502020204030204" pitchFamily="34" charset="0"/>
                <a:ea typeface="Calibri" panose="020F0502020204030204" pitchFamily="34" charset="0"/>
                <a:cs typeface="B Mitra" panose="00000400000000000000" pitchFamily="2" charset="-78"/>
              </a:rPr>
              <a:t>فيزيولوژيك</a:t>
            </a:r>
            <a:r>
              <a:rPr lang="fa-IR" sz="1800" b="1" dirty="0">
                <a:effectLst/>
                <a:latin typeface="Calibri" panose="020F0502020204030204" pitchFamily="34" charset="0"/>
                <a:ea typeface="Calibri" panose="020F0502020204030204" pitchFamily="34" charset="0"/>
                <a:cs typeface="B Mitra" panose="00000400000000000000" pitchFamily="2" charset="-78"/>
              </a:rPr>
              <a:t> و عارضه </a:t>
            </a:r>
            <a:r>
              <a:rPr lang="fa-IR" sz="1800" b="1" dirty="0" err="1">
                <a:effectLst/>
                <a:latin typeface="Calibri" panose="020F0502020204030204" pitchFamily="34" charset="0"/>
                <a:ea typeface="Calibri" panose="020F0502020204030204" pitchFamily="34" charset="0"/>
                <a:cs typeface="B Mitra" panose="00000400000000000000" pitchFamily="2" charset="-78"/>
              </a:rPr>
              <a:t>هاي</a:t>
            </a:r>
            <a:r>
              <a:rPr lang="fa-IR" sz="1800" b="1" dirty="0">
                <a:effectLst/>
                <a:latin typeface="Calibri" panose="020F0502020204030204" pitchFamily="34" charset="0"/>
                <a:ea typeface="Calibri" panose="020F0502020204030204" pitchFamily="34" charset="0"/>
                <a:cs typeface="B Mitra" panose="00000400000000000000" pitchFamily="2" charset="-78"/>
              </a:rPr>
              <a:t> ناشناخته:</a:t>
            </a:r>
            <a:r>
              <a:rPr lang="fa-IR" sz="1800" dirty="0">
                <a:effectLst/>
                <a:latin typeface="Calibri" panose="020F0502020204030204" pitchFamily="34" charset="0"/>
                <a:ea typeface="Calibri" panose="020F0502020204030204" pitchFamily="34" charset="0"/>
                <a:cs typeface="B Mitra" panose="00000400000000000000" pitchFamily="2" charset="-78"/>
              </a:rPr>
              <a:t> عارضه اضمحلال پوست </a:t>
            </a:r>
            <a:r>
              <a:rPr lang="fa-IR" sz="1800" dirty="0" err="1">
                <a:effectLst/>
                <a:latin typeface="Calibri" panose="020F0502020204030204" pitchFamily="34" charset="0"/>
                <a:ea typeface="Calibri" panose="020F0502020204030204" pitchFamily="34" charset="0"/>
                <a:cs typeface="B Mitra" panose="00000400000000000000" pitchFamily="2" charset="-78"/>
              </a:rPr>
              <a:t>استخواني</a:t>
            </a:r>
            <a:r>
              <a:rPr lang="fa-IR" sz="1800" dirty="0">
                <a:effectLst/>
                <a:latin typeface="Calibri" panose="020F0502020204030204" pitchFamily="34" charset="0"/>
                <a:ea typeface="Calibri" panose="020F0502020204030204" pitchFamily="34" charset="0"/>
                <a:cs typeface="B Mitra" panose="00000400000000000000" pitchFamily="2" charset="-78"/>
              </a:rPr>
              <a:t>، عارضه </a:t>
            </a:r>
            <a:r>
              <a:rPr lang="fa-IR" sz="1800" dirty="0" err="1">
                <a:effectLst/>
                <a:latin typeface="Calibri" panose="020F0502020204030204" pitchFamily="34" charset="0"/>
                <a:ea typeface="Calibri" panose="020F0502020204030204" pitchFamily="34" charset="0"/>
                <a:cs typeface="B Mitra" panose="00000400000000000000" pitchFamily="2" charset="-78"/>
              </a:rPr>
              <a:t>لكه</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تاولي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پزگو</a:t>
            </a:r>
            <a:r>
              <a:rPr lang="fa-IR" sz="1800" dirty="0">
                <a:effectLst/>
                <a:latin typeface="Calibri" panose="020F0502020204030204" pitchFamily="34" charset="0"/>
                <a:ea typeface="Calibri" panose="020F0502020204030204" pitchFamily="34" charset="0"/>
                <a:cs typeface="B Mitra" panose="00000400000000000000" pitchFamily="2" charset="-78"/>
              </a:rPr>
              <a:t>)، عارضه </a:t>
            </a:r>
            <a:r>
              <a:rPr lang="fa-IR" sz="1800" dirty="0" err="1">
                <a:effectLst/>
                <a:latin typeface="Calibri" panose="020F0502020204030204" pitchFamily="34" charset="0"/>
                <a:ea typeface="Calibri" panose="020F0502020204030204" pitchFamily="34" charset="0"/>
                <a:cs typeface="B Mitra" panose="00000400000000000000" pitchFamily="2" charset="-78"/>
              </a:rPr>
              <a:t>کشمشو</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سوختگي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ناشي</a:t>
            </a:r>
            <a:r>
              <a:rPr lang="fa-IR" sz="1800" dirty="0">
                <a:effectLst/>
                <a:latin typeface="Calibri" panose="020F0502020204030204" pitchFamily="34" charset="0"/>
                <a:ea typeface="Calibri" panose="020F0502020204030204" pitchFamily="34" charset="0"/>
                <a:cs typeface="B Mitra" panose="00000400000000000000" pitchFamily="2" charset="-78"/>
              </a:rPr>
              <a:t> از مصرف مقدار </a:t>
            </a:r>
            <a:r>
              <a:rPr lang="fa-IR" sz="1800" dirty="0" err="1">
                <a:effectLst/>
                <a:latin typeface="Calibri" panose="020F0502020204030204" pitchFamily="34" charset="0"/>
                <a:ea typeface="Calibri" panose="020F0502020204030204" pitchFamily="34" charset="0"/>
                <a:cs typeface="B Mitra" panose="00000400000000000000" pitchFamily="2" charset="-78"/>
              </a:rPr>
              <a:t>بيش</a:t>
            </a:r>
            <a:r>
              <a:rPr lang="fa-IR" sz="1800" dirty="0">
                <a:effectLst/>
                <a:latin typeface="Calibri" panose="020F0502020204030204" pitchFamily="34" charset="0"/>
                <a:ea typeface="Calibri" panose="020F0502020204030204" pitchFamily="34" charset="0"/>
                <a:cs typeface="B Mitra" panose="00000400000000000000" pitchFamily="2" charset="-78"/>
              </a:rPr>
              <a:t> از حد مجاز روغن </a:t>
            </a:r>
            <a:r>
              <a:rPr lang="fa-IR" sz="1800" dirty="0" err="1">
                <a:effectLst/>
                <a:latin typeface="Calibri" panose="020F0502020204030204" pitchFamily="34" charset="0"/>
                <a:ea typeface="Calibri" panose="020F0502020204030204" pitchFamily="34" charset="0"/>
                <a:cs typeface="B Mitra" panose="00000400000000000000" pitchFamily="2" charset="-78"/>
              </a:rPr>
              <a:t>هاي</a:t>
            </a:r>
            <a:r>
              <a:rPr lang="fa-IR" sz="1800" dirty="0">
                <a:effectLst/>
                <a:latin typeface="Calibri" panose="020F0502020204030204" pitchFamily="34" charset="0"/>
                <a:ea typeface="Calibri" panose="020F0502020204030204" pitchFamily="34" charset="0"/>
                <a:cs typeface="B Mitra" panose="00000400000000000000" pitchFamily="2" charset="-78"/>
              </a:rPr>
              <a:t> </a:t>
            </a:r>
            <a:r>
              <a:rPr lang="fa-IR" sz="1800" dirty="0" err="1">
                <a:effectLst/>
                <a:latin typeface="Calibri" panose="020F0502020204030204" pitchFamily="34" charset="0"/>
                <a:ea typeface="Calibri" panose="020F0502020204030204" pitchFamily="34" charset="0"/>
                <a:cs typeface="B Mitra" panose="00000400000000000000" pitchFamily="2" charset="-78"/>
              </a:rPr>
              <a:t>معدني</a:t>
            </a:r>
            <a:r>
              <a:rPr lang="fa-IR" sz="1800" dirty="0">
                <a:effectLst/>
                <a:latin typeface="Calibri" panose="020F0502020204030204" pitchFamily="34" charset="0"/>
                <a:ea typeface="Calibri" panose="020F0502020204030204" pitchFamily="34" charset="0"/>
                <a:cs typeface="B Mitra" panose="00000400000000000000" pitchFamily="2" charset="-78"/>
              </a:rPr>
              <a:t> (مانند روغن </a:t>
            </a:r>
            <a:r>
              <a:rPr lang="fa-IR" sz="1800" dirty="0" err="1">
                <a:effectLst/>
                <a:latin typeface="Calibri" panose="020F0502020204030204" pitchFamily="34" charset="0"/>
                <a:ea typeface="Calibri" panose="020F0502020204030204" pitchFamily="34" charset="0"/>
                <a:cs typeface="B Mitra" panose="00000400000000000000" pitchFamily="2" charset="-78"/>
              </a:rPr>
              <a:t>ولك</a:t>
            </a:r>
            <a:r>
              <a:rPr lang="fa-IR" sz="1800" dirty="0">
                <a:effectLst/>
                <a:latin typeface="Calibri" panose="020F0502020204030204" pitchFamily="34" charset="0"/>
                <a:ea typeface="Calibri" panose="020F0502020204030204" pitchFamily="34" charset="0"/>
                <a:cs typeface="B Mitra" panose="00000400000000000000" pitchFamily="2" charset="-78"/>
              </a:rPr>
              <a:t> و </a:t>
            </a:r>
            <a:r>
              <a:rPr lang="fa-IR" sz="1800" dirty="0" err="1">
                <a:effectLst/>
                <a:latin typeface="Calibri" panose="020F0502020204030204" pitchFamily="34" charset="0"/>
                <a:ea typeface="Calibri" panose="020F0502020204030204" pitchFamily="34" charset="0"/>
                <a:cs typeface="B Mitra" panose="00000400000000000000" pitchFamily="2" charset="-78"/>
              </a:rPr>
              <a:t>سيتوويت</a:t>
            </a:r>
            <a:r>
              <a:rPr lang="fa-IR" sz="1800" dirty="0">
                <a:effectLst/>
                <a:latin typeface="Calibri" panose="020F0502020204030204" pitchFamily="34" charset="0"/>
                <a:ea typeface="Calibri" panose="020F0502020204030204" pitchFamily="34" charset="0"/>
                <a:cs typeface="B Mitra" panose="00000400000000000000" pitchFamily="2" charset="-78"/>
              </a:rPr>
              <a:t>) و سموم </a:t>
            </a:r>
            <a:r>
              <a:rPr lang="fa-IR" sz="1800" dirty="0" err="1">
                <a:effectLst/>
                <a:latin typeface="Calibri" panose="020F0502020204030204" pitchFamily="34" charset="0"/>
                <a:ea typeface="Calibri" panose="020F0502020204030204" pitchFamily="34" charset="0"/>
                <a:cs typeface="B Mitra" panose="00000400000000000000" pitchFamily="2" charset="-78"/>
              </a:rPr>
              <a:t>آفتكش</a:t>
            </a:r>
            <a:r>
              <a:rPr lang="fa-IR" sz="1800" dirty="0">
                <a:effectLst/>
                <a:latin typeface="Calibri" panose="020F0502020204030204" pitchFamily="34" charset="0"/>
                <a:ea typeface="Calibri" panose="020F0502020204030204" pitchFamily="34" charset="0"/>
                <a:cs typeface="B Mitra" panose="00000400000000000000" pitchFamily="2" charset="-78"/>
              </a:rPr>
              <a:t>.</a:t>
            </a:r>
            <a:endParaRPr lang="fa-IR" dirty="0"/>
          </a:p>
        </p:txBody>
      </p:sp>
    </p:spTree>
    <p:extLst>
      <p:ext uri="{BB962C8B-B14F-4D97-AF65-F5344CB8AC3E}">
        <p14:creationId xmlns:p14="http://schemas.microsoft.com/office/powerpoint/2010/main" val="3108761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500"/>
                                        <p:tgtEl>
                                          <p:spTgt spid="2"/>
                                        </p:tgtEl>
                                      </p:cBhvr>
                                    </p:animEffect>
                                  </p:childTnLst>
                                </p:cTn>
                              </p:par>
                            </p:childTnLst>
                          </p:cTn>
                        </p:par>
                        <p:par>
                          <p:cTn id="8" fill="hold">
                            <p:stCondLst>
                              <p:cond delay="1500"/>
                            </p:stCondLst>
                            <p:childTnLst>
                              <p:par>
                                <p:cTn id="9" presetID="16" presetClass="entr" presetSubtype="21" fill="hold"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par>
                                <p:cTn id="12" presetID="16" presetClass="entr" presetSubtype="21" fill="hold" nodeType="withEffect">
                                  <p:stCondLst>
                                    <p:cond delay="5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par>
                                <p:cTn id="15" presetID="16" presetClass="entr" presetSubtype="21" fill="hold" nodeType="with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par>
                                <p:cTn id="18" presetID="16" presetClass="entr" presetSubtype="21" fill="hold" nodeType="withEffect">
                                  <p:stCondLst>
                                    <p:cond delay="50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arn(inVertical)">
                                      <p:cBhvr>
                                        <p:cTn id="20" dur="500"/>
                                        <p:tgtEl>
                                          <p:spTgt spid="3">
                                            <p:txEl>
                                              <p:pRg st="3" end="3"/>
                                            </p:txEl>
                                          </p:spTgt>
                                        </p:tgtEl>
                                      </p:cBhvr>
                                    </p:animEffect>
                                  </p:childTnLst>
                                </p:cTn>
                              </p:par>
                              <p:par>
                                <p:cTn id="21" presetID="16" presetClass="entr" presetSubtype="21" fill="hold" nodeType="with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par>
                                <p:cTn id="24" presetID="16" presetClass="entr" presetSubtype="21" fill="hold" nodeType="withEffect">
                                  <p:stCondLst>
                                    <p:cond delay="50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arn(inVertic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1365</TotalTime>
  <Words>8700</Words>
  <Application>Microsoft Office PowerPoint</Application>
  <PresentationFormat>Widescreen</PresentationFormat>
  <Paragraphs>395</Paragraphs>
  <Slides>41</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41</vt:i4>
      </vt:variant>
    </vt:vector>
  </HeadingPairs>
  <TitlesOfParts>
    <vt:vector size="56" baseType="lpstr">
      <vt:lpstr>Adobe Arabic</vt:lpstr>
      <vt:lpstr>Arabic Typesetting</vt:lpstr>
      <vt:lpstr>Arial</vt:lpstr>
      <vt:lpstr>B Mitra</vt:lpstr>
      <vt:lpstr>BNazanin</vt:lpstr>
      <vt:lpstr>Calibri</vt:lpstr>
      <vt:lpstr>Calibri Light</vt:lpstr>
      <vt:lpstr>Cambria Math</vt:lpstr>
      <vt:lpstr>Sakkal Majalla</vt:lpstr>
      <vt:lpstr>Symbol</vt:lpstr>
      <vt:lpstr>Times New Roman</vt:lpstr>
      <vt:lpstr>Tw Cen MT</vt:lpstr>
      <vt:lpstr>Wingdings</vt:lpstr>
      <vt:lpstr>XB Niloofar</vt:lpstr>
      <vt:lpstr>Droplet</vt:lpstr>
      <vt:lpstr>بسم الله الرّحمن الرّحیم</vt:lpstr>
      <vt:lpstr>مقدمه</vt:lpstr>
      <vt:lpstr>PowerPoint Presentation</vt:lpstr>
      <vt:lpstr>آشنایی با خواص پسته</vt:lpstr>
      <vt:lpstr>PowerPoint Presentation</vt:lpstr>
      <vt:lpstr>آشنایی با درخت پسته</vt:lpstr>
      <vt:lpstr>انواع پسته</vt:lpstr>
      <vt:lpstr>واحد اندازه گیری انواع پسته در ایران</vt:lpstr>
      <vt:lpstr>علل سياه شدن ميوه هاي تازه تشكيل شده و نابالغ پسته (داغوي پسته)</vt:lpstr>
      <vt:lpstr>پسیل معمولی پسته (شیره خشک)، آفت درجه یک و کلیدی پسته در کلیه مناطق پسته کاری کشور</vt:lpstr>
      <vt:lpstr>پسیل پسته</vt:lpstr>
      <vt:lpstr>سموم مورد استفاده برای مبارزه با پسيل پسته</vt:lpstr>
      <vt:lpstr>مبارزه و كنترل  غيرشيميائي پسيل پسته</vt:lpstr>
      <vt:lpstr>کود درخت پسته</vt:lpstr>
      <vt:lpstr>عناصر ضروری غذایی، کمبود و اختلالات گیاه</vt:lpstr>
      <vt:lpstr>بر طرف کردن کمبود مواد غذایی</vt:lpstr>
      <vt:lpstr>PowerPoint Presentation</vt:lpstr>
      <vt:lpstr>علائم و تاثیر کمبود مواد غذایی در گیاه</vt:lpstr>
      <vt:lpstr>انواع کود</vt:lpstr>
      <vt:lpstr>PowerPoint Presentation</vt:lpstr>
      <vt:lpstr>عوامل محدود کننده خاکی برای کاشت پسته</vt:lpstr>
      <vt:lpstr>شناخت مشکلات نفوذپذیری آب در خاک</vt:lpstr>
      <vt:lpstr>شرایط تغذیه ای و آبیاری درختان پسته</vt:lpstr>
      <vt:lpstr>نگهداری – توزیع</vt:lpstr>
      <vt:lpstr>PowerPoint Presentation</vt:lpstr>
      <vt:lpstr>فراورده های پسته </vt:lpstr>
      <vt:lpstr>بسته بندی های پیشنهادی فروشگاهی – صادراتی</vt:lpstr>
      <vt:lpstr>بسته بندی های پیشنهادی فروشگاهی – صادراتی</vt:lpstr>
      <vt:lpstr>بسته بندی های هدیه</vt:lpstr>
      <vt:lpstr>بسته بندی های هدیه</vt:lpstr>
      <vt:lpstr>استریل پسته با پلاسما</vt:lpstr>
      <vt:lpstr>روش نمونه برداری در خشکبار</vt:lpstr>
      <vt:lpstr>PowerPoint Presentation</vt:lpstr>
      <vt:lpstr>آماده سازی آزمایه، سوسپانسیون اولیه و رقت‌های اعشاری آزمون‌های میکروبیولوژی</vt:lpstr>
      <vt:lpstr>PowerPoint Presentation</vt:lpstr>
      <vt:lpstr>PowerPoint Presentation</vt:lpstr>
      <vt:lpstr>سری‌های دیگر رقت </vt:lpstr>
      <vt:lpstr>استریل پسته با پلاسما (Gliding Arc) و نتایج آن</vt:lpstr>
      <vt:lpstr>PowerPoint Presentation</vt:lpstr>
      <vt:lpstr>استفاده از تکنولوژی های هوشمند</vt:lpstr>
      <vt:lpstr>نحوه کارکرد سنسورها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Windows 10</dc:creator>
  <cp:lastModifiedBy>Windows 10</cp:lastModifiedBy>
  <cp:revision>15</cp:revision>
  <dcterms:created xsi:type="dcterms:W3CDTF">2022-03-22T06:54:06Z</dcterms:created>
  <dcterms:modified xsi:type="dcterms:W3CDTF">2022-03-28T05:31:07Z</dcterms:modified>
</cp:coreProperties>
</file>